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1" r:id="rId3"/>
    <p:sldId id="282" r:id="rId4"/>
    <p:sldId id="278" r:id="rId5"/>
    <p:sldId id="279" r:id="rId6"/>
    <p:sldId id="280" r:id="rId7"/>
    <p:sldId id="283" r:id="rId8"/>
    <p:sldId id="284" r:id="rId9"/>
    <p:sldId id="285" r:id="rId10"/>
    <p:sldId id="257" r:id="rId11"/>
    <p:sldId id="286" r:id="rId12"/>
    <p:sldId id="287" r:id="rId13"/>
    <p:sldId id="261" r:id="rId14"/>
    <p:sldId id="262" r:id="rId15"/>
    <p:sldId id="263" r:id="rId16"/>
    <p:sldId id="288" r:id="rId17"/>
    <p:sldId id="289" r:id="rId18"/>
    <p:sldId id="272" r:id="rId19"/>
    <p:sldId id="264" r:id="rId20"/>
    <p:sldId id="290" r:id="rId21"/>
    <p:sldId id="291" r:id="rId22"/>
    <p:sldId id="292" r:id="rId23"/>
    <p:sldId id="271" r:id="rId24"/>
    <p:sldId id="273" r:id="rId25"/>
    <p:sldId id="274" r:id="rId26"/>
    <p:sldId id="275" r:id="rId27"/>
    <p:sldId id="276" r:id="rId28"/>
    <p:sldId id="277" r:id="rId29"/>
    <p:sldId id="293" r:id="rId30"/>
    <p:sldId id="29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9.xml"/><Relationship Id="rId4" Type="http://schemas.openxmlformats.org/officeDocument/2006/relationships/slide" Target="slide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C00C06-37D3-45D6-8476-C3AC5D26EB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sz="6000" b="1" dirty="0">
                <a:solidFill>
                  <a:srgbClr val="FF0000"/>
                </a:solidFill>
              </a:rPr>
              <a:t>圖書館利用教育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73FE819-A168-4E0E-A0FB-0C9C4071AB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n-US" altLang="zh-TW" dirty="0"/>
          </a:p>
          <a:p>
            <a:pPr algn="ctr"/>
            <a:r>
              <a:rPr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主講：楊麗卿館長</a:t>
            </a:r>
          </a:p>
        </p:txBody>
      </p:sp>
    </p:spTree>
    <p:extLst>
      <p:ext uri="{BB962C8B-B14F-4D97-AF65-F5344CB8AC3E}">
        <p14:creationId xmlns:p14="http://schemas.microsoft.com/office/powerpoint/2010/main" val="1270629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FACB7973-9B51-4479-A031-DB355305F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397" y="164617"/>
            <a:ext cx="373575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zh-TW" alt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館藏查詢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78A70F3-138F-4192-AF31-3F920C3E4E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82" t="12763" r="5769" b="11453"/>
          <a:stretch/>
        </p:blipFill>
        <p:spPr>
          <a:xfrm>
            <a:off x="601785" y="1391138"/>
            <a:ext cx="10637770" cy="5466862"/>
          </a:xfrm>
          <a:prstGeom prst="rect">
            <a:avLst/>
          </a:prstGeom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8A2D9EB8-6A79-46FF-85A7-CDC8B6FA5502}"/>
              </a:ext>
            </a:extLst>
          </p:cNvPr>
          <p:cNvSpPr/>
          <p:nvPr/>
        </p:nvSpPr>
        <p:spPr>
          <a:xfrm>
            <a:off x="8354646" y="5705231"/>
            <a:ext cx="1625600" cy="4767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5303CB9-13A3-4F62-AD31-9582CA73A593}"/>
              </a:ext>
            </a:extLst>
          </p:cNvPr>
          <p:cNvSpPr txBox="1"/>
          <p:nvPr/>
        </p:nvSpPr>
        <p:spPr>
          <a:xfrm>
            <a:off x="4376616" y="190809"/>
            <a:ext cx="7408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00FF"/>
                </a:solidFill>
              </a:rPr>
              <a:t>學校首頁</a:t>
            </a:r>
            <a:r>
              <a:rPr lang="en-US" altLang="zh-TW" sz="3600" b="1" dirty="0">
                <a:solidFill>
                  <a:srgbClr val="0000FF"/>
                </a:solidFill>
              </a:rPr>
              <a:t>—</a:t>
            </a:r>
            <a:r>
              <a:rPr lang="zh-TW" altLang="en-US" sz="3600" b="1" dirty="0">
                <a:solidFill>
                  <a:srgbClr val="0000FF"/>
                </a:solidFill>
              </a:rPr>
              <a:t>校內常用連結</a:t>
            </a:r>
            <a:r>
              <a:rPr lang="en-US" altLang="zh-TW" sz="3600" b="1" dirty="0">
                <a:solidFill>
                  <a:srgbClr val="0000FF"/>
                </a:solidFill>
              </a:rPr>
              <a:t>--</a:t>
            </a:r>
            <a:r>
              <a:rPr lang="zh-TW" altLang="en-US" sz="3600" b="1" dirty="0">
                <a:solidFill>
                  <a:srgbClr val="0000FF"/>
                </a:solidFill>
              </a:rPr>
              <a:t>圖書資訊查詢系統</a:t>
            </a:r>
          </a:p>
        </p:txBody>
      </p:sp>
    </p:spTree>
    <p:extLst>
      <p:ext uri="{BB962C8B-B14F-4D97-AF65-F5344CB8AC3E}">
        <p14:creationId xmlns:p14="http://schemas.microsoft.com/office/powerpoint/2010/main" val="2699849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63CF0F5A-A2F1-4FA5-93F6-413F03006E5F}"/>
              </a:ext>
            </a:extLst>
          </p:cNvPr>
          <p:cNvSpPr txBox="1"/>
          <p:nvPr/>
        </p:nvSpPr>
        <p:spPr>
          <a:xfrm>
            <a:off x="100012" y="104840"/>
            <a:ext cx="11615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圖書資訊查詢系統：</a:t>
            </a:r>
            <a:endParaRPr lang="en-US" altLang="zh-TW" sz="3600" b="1" dirty="0"/>
          </a:p>
          <a:p>
            <a:r>
              <a:rPr lang="zh-TW" altLang="en-US" sz="3600" b="1" dirty="0"/>
              <a:t>　　　　　用學號（帳號、密碼）登入可見到</a:t>
            </a:r>
            <a:r>
              <a:rPr lang="zh-TW" altLang="en-US" sz="3600" b="1" dirty="0">
                <a:solidFill>
                  <a:srgbClr val="FF0000"/>
                </a:solidFill>
              </a:rPr>
              <a:t>讀者服務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9E9554E-EA30-4863-B6C6-9140E850F1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53" r="1953" b="21806"/>
          <a:stretch/>
        </p:blipFill>
        <p:spPr>
          <a:xfrm>
            <a:off x="0" y="1459117"/>
            <a:ext cx="11953875" cy="5294044"/>
          </a:xfrm>
          <a:prstGeom prst="rect">
            <a:avLst/>
          </a:prstGeom>
        </p:spPr>
      </p:pic>
      <p:sp>
        <p:nvSpPr>
          <p:cNvPr id="6" name="橢圓 5">
            <a:extLst>
              <a:ext uri="{FF2B5EF4-FFF2-40B4-BE49-F238E27FC236}">
                <a16:creationId xmlns:a16="http://schemas.microsoft.com/office/drawing/2014/main" id="{EDDB8E86-F425-4EEE-8829-BEA1561B8957}"/>
              </a:ext>
            </a:extLst>
          </p:cNvPr>
          <p:cNvSpPr/>
          <p:nvPr/>
        </p:nvSpPr>
        <p:spPr>
          <a:xfrm>
            <a:off x="9963149" y="1392686"/>
            <a:ext cx="619125" cy="4533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5F6FF261-7BE2-40D4-B989-A6B816459DC8}"/>
              </a:ext>
            </a:extLst>
          </p:cNvPr>
          <p:cNvSpPr/>
          <p:nvPr/>
        </p:nvSpPr>
        <p:spPr>
          <a:xfrm>
            <a:off x="0" y="4933950"/>
            <a:ext cx="1619250" cy="19240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id="{30BD7C1F-4DA3-45E7-AAF9-53DEB8DB6B7B}"/>
              </a:ext>
            </a:extLst>
          </p:cNvPr>
          <p:cNvSpPr/>
          <p:nvPr/>
        </p:nvSpPr>
        <p:spPr>
          <a:xfrm>
            <a:off x="1509711" y="2381186"/>
            <a:ext cx="2252663" cy="952564"/>
          </a:xfrm>
          <a:prstGeom prst="wedgeRoundRectCallout">
            <a:avLst>
              <a:gd name="adj1" fmla="val -81127"/>
              <a:gd name="adj2" fmla="val 61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rgbClr val="FF0000"/>
                </a:solidFill>
              </a:rPr>
              <a:t>館藏查詢</a:t>
            </a: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DAB3425F-4008-4744-94F5-D1C68E654E8C}"/>
              </a:ext>
            </a:extLst>
          </p:cNvPr>
          <p:cNvSpPr/>
          <p:nvPr/>
        </p:nvSpPr>
        <p:spPr>
          <a:xfrm>
            <a:off x="190500" y="2743200"/>
            <a:ext cx="619125" cy="4533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232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447DA883-6857-4DC5-9185-7352ADA852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15" b="5545"/>
          <a:stretch/>
        </p:blipFill>
        <p:spPr>
          <a:xfrm>
            <a:off x="0" y="1814980"/>
            <a:ext cx="11824157" cy="5509745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EFE6D4F7-1C73-4227-B3AE-0D123BF071A5}"/>
              </a:ext>
            </a:extLst>
          </p:cNvPr>
          <p:cNvSpPr txBox="1"/>
          <p:nvPr/>
        </p:nvSpPr>
        <p:spPr>
          <a:xfrm>
            <a:off x="619125" y="55245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rgbClr val="0000FF"/>
                </a:solidFill>
              </a:rPr>
              <a:t>可查詢作者、書名</a:t>
            </a:r>
          </a:p>
        </p:txBody>
      </p:sp>
    </p:spTree>
    <p:extLst>
      <p:ext uri="{BB962C8B-B14F-4D97-AF65-F5344CB8AC3E}">
        <p14:creationId xmlns:p14="http://schemas.microsoft.com/office/powerpoint/2010/main" val="3276679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F34324F-9C05-4AA7-9995-F9C14F6BB5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82" b="35841"/>
          <a:stretch/>
        </p:blipFill>
        <p:spPr>
          <a:xfrm>
            <a:off x="0" y="-54708"/>
            <a:ext cx="12192000" cy="6912707"/>
          </a:xfrm>
          <a:prstGeom prst="rect">
            <a:avLst/>
          </a:prstGeom>
        </p:spPr>
      </p:pic>
      <p:sp>
        <p:nvSpPr>
          <p:cNvPr id="3" name="箭號: 向下 2">
            <a:extLst>
              <a:ext uri="{FF2B5EF4-FFF2-40B4-BE49-F238E27FC236}">
                <a16:creationId xmlns:a16="http://schemas.microsoft.com/office/drawing/2014/main" id="{4C9386C5-276B-419C-B427-8C478013AF3B}"/>
              </a:ext>
            </a:extLst>
          </p:cNvPr>
          <p:cNvSpPr/>
          <p:nvPr/>
        </p:nvSpPr>
        <p:spPr>
          <a:xfrm>
            <a:off x="4079631" y="1664677"/>
            <a:ext cx="351692" cy="61741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6012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F4BEA21A-1F9D-481D-A7E3-A2C069EF43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54" b="287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17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70553442-27CB-4B04-BFDE-8D4E04CDE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96" b="13847"/>
          <a:stretch/>
        </p:blipFill>
        <p:spPr>
          <a:xfrm>
            <a:off x="390525" y="1017984"/>
            <a:ext cx="10382250" cy="5840016"/>
          </a:xfrm>
          <a:prstGeom prst="rect">
            <a:avLst/>
          </a:prstGeom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D60FE1FD-151B-4130-BFB9-6A952BAFEAED}"/>
              </a:ext>
            </a:extLst>
          </p:cNvPr>
          <p:cNvSpPr/>
          <p:nvPr/>
        </p:nvSpPr>
        <p:spPr>
          <a:xfrm>
            <a:off x="7644668" y="6317273"/>
            <a:ext cx="1008184" cy="5407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>
            <a:hlinkClick r:id="rId3" action="ppaction://hlinksldjump"/>
            <a:extLst>
              <a:ext uri="{FF2B5EF4-FFF2-40B4-BE49-F238E27FC236}">
                <a16:creationId xmlns:a16="http://schemas.microsoft.com/office/drawing/2014/main" id="{FC931B50-073B-42D3-B24B-521C48590F67}"/>
              </a:ext>
            </a:extLst>
          </p:cNvPr>
          <p:cNvPicPr/>
          <p:nvPr/>
        </p:nvPicPr>
        <p:blipFill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105" y="0"/>
            <a:ext cx="1191895" cy="1196975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C1C1F7BA-87B9-4DEC-B1FD-CC094711BD0F}"/>
              </a:ext>
            </a:extLst>
          </p:cNvPr>
          <p:cNvSpPr txBox="1"/>
          <p:nvPr/>
        </p:nvSpPr>
        <p:spPr>
          <a:xfrm>
            <a:off x="457199" y="182988"/>
            <a:ext cx="10315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rgbClr val="0000FF"/>
                </a:solidFill>
              </a:rPr>
              <a:t>若圖書狀態為</a:t>
            </a:r>
            <a:r>
              <a:rPr lang="en-US" altLang="zh-TW" sz="4800" b="1" dirty="0">
                <a:solidFill>
                  <a:srgbClr val="0000FF"/>
                </a:solidFill>
              </a:rPr>
              <a:t>[</a:t>
            </a:r>
            <a:r>
              <a:rPr lang="zh-TW" altLang="en-US" sz="4800" b="1" dirty="0">
                <a:solidFill>
                  <a:srgbClr val="0000FF"/>
                </a:solidFill>
              </a:rPr>
              <a:t>在館內</a:t>
            </a:r>
            <a:r>
              <a:rPr lang="en-US" altLang="zh-TW" sz="4800" b="1" dirty="0">
                <a:solidFill>
                  <a:srgbClr val="0000FF"/>
                </a:solidFill>
              </a:rPr>
              <a:t>]</a:t>
            </a:r>
            <a:r>
              <a:rPr lang="zh-TW" altLang="en-US" sz="4800" b="1" dirty="0">
                <a:solidFill>
                  <a:srgbClr val="0000FF"/>
                </a:solidFill>
              </a:rPr>
              <a:t>則可入館借閱</a:t>
            </a:r>
          </a:p>
        </p:txBody>
      </p:sp>
    </p:spTree>
    <p:extLst>
      <p:ext uri="{BB962C8B-B14F-4D97-AF65-F5344CB8AC3E}">
        <p14:creationId xmlns:p14="http://schemas.microsoft.com/office/powerpoint/2010/main" val="3687624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DDCDC4C0-6F88-4276-B225-E7FAAC55F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397" y="164617"/>
            <a:ext cx="711835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zh-TW" alt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電子書、電子期刊借閱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5174FC2-E76E-473A-B987-D59822AB5A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81" t="11944" r="8594" b="14583"/>
          <a:stretch/>
        </p:blipFill>
        <p:spPr>
          <a:xfrm>
            <a:off x="904875" y="2297575"/>
            <a:ext cx="9172575" cy="4560425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BE1BC60A-4DFD-43FF-81AF-B0EF186094FE}"/>
              </a:ext>
            </a:extLst>
          </p:cNvPr>
          <p:cNvSpPr txBox="1"/>
          <p:nvPr/>
        </p:nvSpPr>
        <p:spPr>
          <a:xfrm>
            <a:off x="1724025" y="1255295"/>
            <a:ext cx="9544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0000FF"/>
                </a:solidFill>
              </a:rPr>
              <a:t>學校首頁</a:t>
            </a:r>
            <a:r>
              <a:rPr lang="en-US" altLang="zh-TW" sz="4000" b="1" dirty="0">
                <a:solidFill>
                  <a:srgbClr val="0000FF"/>
                </a:solidFill>
              </a:rPr>
              <a:t>—</a:t>
            </a:r>
            <a:r>
              <a:rPr lang="zh-TW" altLang="en-US" sz="4000" b="1" dirty="0">
                <a:solidFill>
                  <a:srgbClr val="0000FF"/>
                </a:solidFill>
              </a:rPr>
              <a:t>數位學習</a:t>
            </a:r>
            <a:r>
              <a:rPr lang="en-US" altLang="zh-TW" sz="4000" b="1" dirty="0">
                <a:solidFill>
                  <a:srgbClr val="0000FF"/>
                </a:solidFill>
              </a:rPr>
              <a:t>--</a:t>
            </a:r>
            <a:r>
              <a:rPr lang="zh-TW" altLang="en-US" sz="4000" b="1" dirty="0">
                <a:solidFill>
                  <a:srgbClr val="0000FF"/>
                </a:solidFill>
              </a:rPr>
              <a:t>圖書館</a:t>
            </a:r>
            <a:r>
              <a:rPr lang="en-US" altLang="zh-TW" sz="4000" b="1" dirty="0">
                <a:solidFill>
                  <a:srgbClr val="0000FF"/>
                </a:solidFill>
              </a:rPr>
              <a:t>—</a:t>
            </a:r>
            <a:r>
              <a:rPr lang="zh-TW" altLang="en-US" sz="4000" b="1" dirty="0">
                <a:solidFill>
                  <a:srgbClr val="0000FF"/>
                </a:solidFill>
              </a:rPr>
              <a:t>數位資料庫</a:t>
            </a: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9B9F2C29-01D7-4807-8EE4-4C5C17BE2465}"/>
              </a:ext>
            </a:extLst>
          </p:cNvPr>
          <p:cNvSpPr/>
          <p:nvPr/>
        </p:nvSpPr>
        <p:spPr>
          <a:xfrm>
            <a:off x="8096250" y="5124450"/>
            <a:ext cx="1438275" cy="161925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061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0634E38-B467-457A-8F75-679DD2FA5C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47" t="14445" r="21016" b="14723"/>
          <a:stretch/>
        </p:blipFill>
        <p:spPr>
          <a:xfrm>
            <a:off x="699770" y="0"/>
            <a:ext cx="10058400" cy="6858000"/>
          </a:xfrm>
          <a:prstGeom prst="rect">
            <a:avLst/>
          </a:prstGeom>
        </p:spPr>
      </p:pic>
      <p:sp>
        <p:nvSpPr>
          <p:cNvPr id="5" name="語音泡泡: 矩形 4">
            <a:extLst>
              <a:ext uri="{FF2B5EF4-FFF2-40B4-BE49-F238E27FC236}">
                <a16:creationId xmlns:a16="http://schemas.microsoft.com/office/drawing/2014/main" id="{1CFA1A98-319F-4EC0-90CB-9B506E963306}"/>
              </a:ext>
            </a:extLst>
          </p:cNvPr>
          <p:cNvSpPr/>
          <p:nvPr/>
        </p:nvSpPr>
        <p:spPr>
          <a:xfrm>
            <a:off x="10201275" y="1314450"/>
            <a:ext cx="1781175" cy="742950"/>
          </a:xfrm>
          <a:prstGeom prst="wedgeRectCallout">
            <a:avLst>
              <a:gd name="adj1" fmla="val -97304"/>
              <a:gd name="adj2" fmla="val -1314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UDN</a:t>
            </a:r>
            <a:r>
              <a:rPr lang="zh-TW" altLang="en-US" dirty="0">
                <a:solidFill>
                  <a:srgbClr val="FF0000"/>
                </a:solidFill>
              </a:rPr>
              <a:t>聯合電子書</a:t>
            </a:r>
          </a:p>
        </p:txBody>
      </p:sp>
      <p:sp>
        <p:nvSpPr>
          <p:cNvPr id="6" name="語音泡泡: 矩形 5">
            <a:extLst>
              <a:ext uri="{FF2B5EF4-FFF2-40B4-BE49-F238E27FC236}">
                <a16:creationId xmlns:a16="http://schemas.microsoft.com/office/drawing/2014/main" id="{EB9131D5-C2EF-453F-AD29-3DFED607E907}"/>
              </a:ext>
            </a:extLst>
          </p:cNvPr>
          <p:cNvSpPr/>
          <p:nvPr/>
        </p:nvSpPr>
        <p:spPr>
          <a:xfrm>
            <a:off x="4486276" y="1876425"/>
            <a:ext cx="2214562" cy="742950"/>
          </a:xfrm>
          <a:prstGeom prst="wedgeRectCallout">
            <a:avLst>
              <a:gd name="adj1" fmla="val 125691"/>
              <a:gd name="adj2" fmla="val -8013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>
                <a:solidFill>
                  <a:srgbClr val="FF0000"/>
                </a:solidFill>
              </a:rPr>
              <a:t>HyRead</a:t>
            </a:r>
            <a:r>
              <a:rPr lang="zh-TW" altLang="en-US" dirty="0">
                <a:solidFill>
                  <a:srgbClr val="FF0000"/>
                </a:solidFill>
              </a:rPr>
              <a:t>凌網電子書</a:t>
            </a:r>
          </a:p>
        </p:txBody>
      </p:sp>
    </p:spTree>
    <p:extLst>
      <p:ext uri="{BB962C8B-B14F-4D97-AF65-F5344CB8AC3E}">
        <p14:creationId xmlns:p14="http://schemas.microsoft.com/office/powerpoint/2010/main" val="136775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FA51E5-B53F-4114-A7EE-FDA032CB8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509" y="1876425"/>
            <a:ext cx="8596668" cy="2381250"/>
          </a:xfrm>
        </p:spPr>
        <p:txBody>
          <a:bodyPr>
            <a:noAutofit/>
          </a:bodyPr>
          <a:lstStyle/>
          <a:p>
            <a:pPr algn="ctr"/>
            <a:r>
              <a:rPr lang="en-US" altLang="zh-TW" sz="6000" b="1" dirty="0" err="1">
                <a:solidFill>
                  <a:srgbClr val="002060"/>
                </a:solidFill>
              </a:rPr>
              <a:t>HyRead</a:t>
            </a:r>
            <a:r>
              <a:rPr lang="zh-TW" altLang="en-US" sz="6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凌網電子書、</a:t>
            </a:r>
            <a:br>
              <a:rPr lang="en-US" altLang="zh-TW" sz="6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電子期刊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0044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3EB99A-0CED-4C8A-8E0C-7B7F53410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49" y="152400"/>
            <a:ext cx="12191999" cy="851877"/>
          </a:xfrm>
        </p:spPr>
        <p:txBody>
          <a:bodyPr>
            <a:normAutofit/>
          </a:bodyPr>
          <a:lstStyle/>
          <a:p>
            <a:r>
              <a:rPr lang="en-US" altLang="zh-TW" sz="4400" b="1" dirty="0" err="1">
                <a:solidFill>
                  <a:srgbClr val="0000FF"/>
                </a:solidFill>
              </a:rPr>
              <a:t>HyRead</a:t>
            </a:r>
            <a:r>
              <a:rPr lang="zh-TW" altLang="en-US" sz="4400" b="1" dirty="0">
                <a:solidFill>
                  <a:srgbClr val="0000FF"/>
                </a:solidFill>
              </a:rPr>
              <a:t>凌網電子書、電子雜誌的首頁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41022C8-4282-45D3-B57F-82AA01BAE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78" t="10556" r="25859" b="23889"/>
          <a:stretch/>
        </p:blipFill>
        <p:spPr>
          <a:xfrm>
            <a:off x="142875" y="1079038"/>
            <a:ext cx="7867650" cy="5626562"/>
          </a:xfrm>
          <a:prstGeom prst="rect">
            <a:avLst/>
          </a:prstGeom>
        </p:spPr>
      </p:pic>
      <p:sp>
        <p:nvSpPr>
          <p:cNvPr id="7" name="語音泡泡: 圓角矩形 6">
            <a:extLst>
              <a:ext uri="{FF2B5EF4-FFF2-40B4-BE49-F238E27FC236}">
                <a16:creationId xmlns:a16="http://schemas.microsoft.com/office/drawing/2014/main" id="{4926DD67-858E-4253-8418-7FE4F2A3E67B}"/>
              </a:ext>
            </a:extLst>
          </p:cNvPr>
          <p:cNvSpPr/>
          <p:nvPr/>
        </p:nvSpPr>
        <p:spPr>
          <a:xfrm>
            <a:off x="2324100" y="2905125"/>
            <a:ext cx="4238623" cy="1571625"/>
          </a:xfrm>
          <a:prstGeom prst="wedgeRoundRectCallout">
            <a:avLst>
              <a:gd name="adj1" fmla="val 42770"/>
              <a:gd name="adj2" fmla="val -1383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說明：借閱規則、使用手冊</a:t>
            </a: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D5B51225-5016-42B5-8FA0-40F2DF6CAC38}"/>
              </a:ext>
            </a:extLst>
          </p:cNvPr>
          <p:cNvSpPr/>
          <p:nvPr/>
        </p:nvSpPr>
        <p:spPr>
          <a:xfrm>
            <a:off x="6096000" y="1004277"/>
            <a:ext cx="523875" cy="55782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CED20E2-DE06-49A2-B0C9-A44E2C4A6F97}"/>
              </a:ext>
            </a:extLst>
          </p:cNvPr>
          <p:cNvSpPr txBox="1"/>
          <p:nvPr/>
        </p:nvSpPr>
        <p:spPr>
          <a:xfrm>
            <a:off x="8210549" y="1283188"/>
            <a:ext cx="3838576" cy="563231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手機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下載 </a:t>
            </a:r>
            <a:r>
              <a:rPr lang="en-US" altLang="zh-TW" sz="40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HyRead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3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可借閱電子書、電子雜誌並離線閱讀，不必擔心還書問題。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帳號密碼皆為學號。</a:t>
            </a:r>
          </a:p>
        </p:txBody>
      </p:sp>
    </p:spTree>
    <p:extLst>
      <p:ext uri="{BB962C8B-B14F-4D97-AF65-F5344CB8AC3E}">
        <p14:creationId xmlns:p14="http://schemas.microsoft.com/office/powerpoint/2010/main" val="1074121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9">
            <a:extLst>
              <a:ext uri="{FF2B5EF4-FFF2-40B4-BE49-F238E27FC236}">
                <a16:creationId xmlns:a16="http://schemas.microsoft.com/office/drawing/2014/main" id="{B9CC9ECA-5CA5-474A-B63F-1F358FBF3E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83083" y="516181"/>
            <a:ext cx="3721710" cy="1093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館內規劃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0CE76A0-3829-4116-B70B-B38EDA1D0F11}"/>
              </a:ext>
            </a:extLst>
          </p:cNvPr>
          <p:cNvSpPr txBox="1">
            <a:spLocks/>
          </p:cNvSpPr>
          <p:nvPr/>
        </p:nvSpPr>
        <p:spPr>
          <a:xfrm>
            <a:off x="1062892" y="1992924"/>
            <a:ext cx="3821723" cy="33753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000" dirty="0">
                <a:solidFill>
                  <a:srgbClr val="3333CC"/>
                </a:solidFill>
                <a:ea typeface="華康流隸體(P)" pitchFamily="66" charset="-120"/>
              </a:rPr>
              <a:t>電腦檢索區</a:t>
            </a:r>
          </a:p>
          <a:p>
            <a:r>
              <a:rPr lang="zh-TW" altLang="en-US" sz="4000" dirty="0">
                <a:solidFill>
                  <a:srgbClr val="3333CC"/>
                </a:solidFill>
                <a:ea typeface="華康流隸體(P)" pitchFamily="66" charset="-120"/>
              </a:rPr>
              <a:t>期刊區</a:t>
            </a:r>
          </a:p>
          <a:p>
            <a:r>
              <a:rPr lang="zh-TW" altLang="en-US" sz="4000" dirty="0">
                <a:solidFill>
                  <a:srgbClr val="3333CC"/>
                </a:solidFill>
                <a:ea typeface="華康流隸體(P)" pitchFamily="66" charset="-120"/>
              </a:rPr>
              <a:t>影印區</a:t>
            </a:r>
          </a:p>
          <a:p>
            <a:r>
              <a:rPr lang="zh-TW" altLang="en-US" sz="4000" dirty="0">
                <a:solidFill>
                  <a:srgbClr val="3333CC"/>
                </a:solidFill>
                <a:ea typeface="華康流隸體(P)" pitchFamily="66" charset="-120"/>
              </a:rPr>
              <a:t>閱覽區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4CFEEE-2911-4037-BAF9-FC2713E80C79}"/>
              </a:ext>
            </a:extLst>
          </p:cNvPr>
          <p:cNvSpPr>
            <a:spLocks/>
          </p:cNvSpPr>
          <p:nvPr/>
        </p:nvSpPr>
        <p:spPr bwMode="auto">
          <a:xfrm>
            <a:off x="4743938" y="1992925"/>
            <a:ext cx="3816350" cy="253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sz="4000" dirty="0">
                <a:solidFill>
                  <a:srgbClr val="3333CC"/>
                </a:solidFill>
                <a:ea typeface="華康流隸體(P)" pitchFamily="66" charset="-120"/>
              </a:rPr>
              <a:t>外文學習區</a:t>
            </a:r>
          </a:p>
          <a:p>
            <a:pPr eaLnBrk="1" hangingPunct="1"/>
            <a:r>
              <a:rPr kumimoji="0" lang="zh-TW" altLang="en-US" sz="4000" dirty="0">
                <a:solidFill>
                  <a:srgbClr val="3333CC"/>
                </a:solidFill>
                <a:ea typeface="華康流隸體(P)" pitchFamily="66" charset="-120"/>
              </a:rPr>
              <a:t>參考工具書區</a:t>
            </a:r>
          </a:p>
          <a:p>
            <a:pPr eaLnBrk="1" hangingPunct="1"/>
            <a:r>
              <a:rPr kumimoji="0" lang="zh-TW" altLang="en-US" sz="4000" dirty="0">
                <a:solidFill>
                  <a:srgbClr val="3333CC"/>
                </a:solidFill>
                <a:ea typeface="華康流隸體(P)" pitchFamily="66" charset="-120"/>
              </a:rPr>
              <a:t>書庫</a:t>
            </a:r>
          </a:p>
        </p:txBody>
      </p:sp>
      <p:pic>
        <p:nvPicPr>
          <p:cNvPr id="5" name="Picture 7" descr="DSC02664-1">
            <a:extLst>
              <a:ext uri="{FF2B5EF4-FFF2-40B4-BE49-F238E27FC236}">
                <a16:creationId xmlns:a16="http://schemas.microsoft.com/office/drawing/2014/main" id="{C8FB7AE2-E65F-4BDF-9371-D728E0D2A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474" y="4736123"/>
            <a:ext cx="5384990" cy="184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163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4E863784-DCFB-4D5B-9620-FDD8DA439F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41" t="22499" r="26484" b="48612"/>
          <a:stretch/>
        </p:blipFill>
        <p:spPr>
          <a:xfrm>
            <a:off x="171450" y="1269621"/>
            <a:ext cx="11496675" cy="589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69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B6E0ED-26FA-480F-85F8-4BB708861850}"/>
              </a:ext>
            </a:extLst>
          </p:cNvPr>
          <p:cNvSpPr txBox="1">
            <a:spLocks/>
          </p:cNvSpPr>
          <p:nvPr/>
        </p:nvSpPr>
        <p:spPr>
          <a:xfrm>
            <a:off x="2963334" y="2676525"/>
            <a:ext cx="6028266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6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UDN </a:t>
            </a:r>
            <a:r>
              <a:rPr lang="zh-TW" altLang="en-US" sz="6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電子書</a:t>
            </a:r>
          </a:p>
        </p:txBody>
      </p:sp>
    </p:spTree>
    <p:extLst>
      <p:ext uri="{BB962C8B-B14F-4D97-AF65-F5344CB8AC3E}">
        <p14:creationId xmlns:p14="http://schemas.microsoft.com/office/powerpoint/2010/main" val="1797594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E04D2D2-AC98-4C53-AF48-8AB7D95E91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41" t="11528" r="30390" b="11806"/>
          <a:stretch/>
        </p:blipFill>
        <p:spPr>
          <a:xfrm>
            <a:off x="5818912" y="95248"/>
            <a:ext cx="6346204" cy="6762751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B2CBF741-B5C4-408D-9374-2D1881C2DAA8}"/>
              </a:ext>
            </a:extLst>
          </p:cNvPr>
          <p:cNvSpPr txBox="1"/>
          <p:nvPr/>
        </p:nvSpPr>
        <p:spPr>
          <a:xfrm>
            <a:off x="438150" y="228600"/>
            <a:ext cx="6438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UDN</a:t>
            </a:r>
            <a:r>
              <a:rPr lang="zh-TW" altLang="en-US" sz="6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讀書館首頁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9C65961-EDEC-4596-9B5E-B82375437C76}"/>
              </a:ext>
            </a:extLst>
          </p:cNvPr>
          <p:cNvSpPr txBox="1"/>
          <p:nvPr/>
        </p:nvSpPr>
        <p:spPr>
          <a:xfrm>
            <a:off x="504825" y="1377615"/>
            <a:ext cx="4800601" cy="44012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手機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下載 </a:t>
            </a: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UDN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讀書館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可借閱電子雜誌。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電子雜誌由輔仁大學提供。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右上角提供借閱規則與使用說明。</a:t>
            </a:r>
          </a:p>
        </p:txBody>
      </p:sp>
      <p:pic>
        <p:nvPicPr>
          <p:cNvPr id="5" name="圖片 4">
            <a:hlinkClick r:id="rId3" action="ppaction://hlinksldjump"/>
            <a:extLst>
              <a:ext uri="{FF2B5EF4-FFF2-40B4-BE49-F238E27FC236}">
                <a16:creationId xmlns:a16="http://schemas.microsoft.com/office/drawing/2014/main" id="{1F4F4E74-3D42-4E17-9957-DAFCD1784A21}"/>
              </a:ext>
            </a:extLst>
          </p:cNvPr>
          <p:cNvPicPr/>
          <p:nvPr/>
        </p:nvPicPr>
        <p:blipFill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77" y="5770881"/>
            <a:ext cx="1191895" cy="119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18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AEBBED-A55C-471E-AD49-212D4D436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234" y="2838450"/>
            <a:ext cx="6028266" cy="1320800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天下雜誌知識庫</a:t>
            </a:r>
          </a:p>
        </p:txBody>
      </p:sp>
    </p:spTree>
    <p:extLst>
      <p:ext uri="{BB962C8B-B14F-4D97-AF65-F5344CB8AC3E}">
        <p14:creationId xmlns:p14="http://schemas.microsoft.com/office/powerpoint/2010/main" val="2708136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1FF5C25-56A1-4EB8-83EE-7D92D8735E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2" t="12083" r="21485" b="12778"/>
          <a:stretch/>
        </p:blipFill>
        <p:spPr>
          <a:xfrm>
            <a:off x="1335349" y="0"/>
            <a:ext cx="9444009" cy="6858000"/>
          </a:xfrm>
          <a:prstGeom prst="rect">
            <a:avLst/>
          </a:prstGeom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BE14E0CF-8D9F-4D20-B8DE-31B55A403947}"/>
              </a:ext>
            </a:extLst>
          </p:cNvPr>
          <p:cNvSpPr/>
          <p:nvPr/>
        </p:nvSpPr>
        <p:spPr>
          <a:xfrm>
            <a:off x="2825018" y="2813049"/>
            <a:ext cx="1994632" cy="7112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BFD452BD-475A-41D3-975B-88A7ADC1B4D3}"/>
              </a:ext>
            </a:extLst>
          </p:cNvPr>
          <p:cNvSpPr/>
          <p:nvPr/>
        </p:nvSpPr>
        <p:spPr>
          <a:xfrm>
            <a:off x="7696200" y="1174750"/>
            <a:ext cx="1143000" cy="5683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語音泡泡: 橢圓形 5">
            <a:extLst>
              <a:ext uri="{FF2B5EF4-FFF2-40B4-BE49-F238E27FC236}">
                <a16:creationId xmlns:a16="http://schemas.microsoft.com/office/drawing/2014/main" id="{FBD24816-6577-441D-BBCE-99EBD36B7512}"/>
              </a:ext>
            </a:extLst>
          </p:cNvPr>
          <p:cNvSpPr/>
          <p:nvPr/>
        </p:nvSpPr>
        <p:spPr>
          <a:xfrm>
            <a:off x="8105775" y="3686175"/>
            <a:ext cx="3276600" cy="1666875"/>
          </a:xfrm>
          <a:prstGeom prst="wedgeEllipseCallout">
            <a:avLst>
              <a:gd name="adj1" fmla="val -84496"/>
              <a:gd name="adj2" fmla="val -355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校外要詳看說明</a:t>
            </a:r>
          </a:p>
        </p:txBody>
      </p:sp>
    </p:spTree>
    <p:extLst>
      <p:ext uri="{BB962C8B-B14F-4D97-AF65-F5344CB8AC3E}">
        <p14:creationId xmlns:p14="http://schemas.microsoft.com/office/powerpoint/2010/main" val="4264918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88B2366-3579-4784-9FB5-77CA919DF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38" t="12222" r="26406" b="9167"/>
          <a:stretch/>
        </p:blipFill>
        <p:spPr>
          <a:xfrm>
            <a:off x="0" y="0"/>
            <a:ext cx="9505950" cy="68580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D7AFAD69-8015-41CA-BAA7-FF92742CBFBA}"/>
              </a:ext>
            </a:extLst>
          </p:cNvPr>
          <p:cNvSpPr txBox="1"/>
          <p:nvPr/>
        </p:nvSpPr>
        <p:spPr>
          <a:xfrm>
            <a:off x="8353425" y="1082340"/>
            <a:ext cx="3705225" cy="50167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天下雜誌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康健雜誌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Cheers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雜誌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親子天下雜誌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PDF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與紙本雜誌同為彩色版</a:t>
            </a:r>
          </a:p>
        </p:txBody>
      </p:sp>
    </p:spTree>
    <p:extLst>
      <p:ext uri="{BB962C8B-B14F-4D97-AF65-F5344CB8AC3E}">
        <p14:creationId xmlns:p14="http://schemas.microsoft.com/office/powerpoint/2010/main" val="109574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E99CF59-A86E-428C-AFC7-E3E6336C38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72" t="11343" r="27109" b="22276"/>
          <a:stretch/>
        </p:blipFill>
        <p:spPr>
          <a:xfrm>
            <a:off x="487152" y="0"/>
            <a:ext cx="8461549" cy="6762751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96B0FF69-5082-406F-A929-621864788B70}"/>
              </a:ext>
            </a:extLst>
          </p:cNvPr>
          <p:cNvSpPr/>
          <p:nvPr/>
        </p:nvSpPr>
        <p:spPr>
          <a:xfrm>
            <a:off x="1882043" y="123825"/>
            <a:ext cx="1051657" cy="654051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599FED1C-6E17-4746-913D-8E8F15EB3F9E}"/>
              </a:ext>
            </a:extLst>
          </p:cNvPr>
          <p:cNvSpPr/>
          <p:nvPr/>
        </p:nvSpPr>
        <p:spPr>
          <a:xfrm>
            <a:off x="6095999" y="1552575"/>
            <a:ext cx="3895726" cy="2971800"/>
          </a:xfrm>
          <a:prstGeom prst="wedgeRoundRectCallout">
            <a:avLst>
              <a:gd name="adj1" fmla="val -132547"/>
              <a:gd name="adj2" fmla="val -807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/>
              <a:t>利用關鍵字可查找資料庫所相關文章</a:t>
            </a:r>
          </a:p>
        </p:txBody>
      </p:sp>
    </p:spTree>
    <p:extLst>
      <p:ext uri="{BB962C8B-B14F-4D97-AF65-F5344CB8AC3E}">
        <p14:creationId xmlns:p14="http://schemas.microsoft.com/office/powerpoint/2010/main" val="1126697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71B45DC-0619-4703-B518-EECE4A0BF0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41" t="14028" r="20000" b="15556"/>
          <a:stretch/>
        </p:blipFill>
        <p:spPr>
          <a:xfrm>
            <a:off x="972564" y="76200"/>
            <a:ext cx="10420160" cy="6781800"/>
          </a:xfrm>
          <a:prstGeom prst="rect">
            <a:avLst/>
          </a:prstGeom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2544DD09-136B-47B5-9F49-2AAC65D48A04}"/>
              </a:ext>
            </a:extLst>
          </p:cNvPr>
          <p:cNvSpPr/>
          <p:nvPr/>
        </p:nvSpPr>
        <p:spPr>
          <a:xfrm>
            <a:off x="9282968" y="3876675"/>
            <a:ext cx="1051657" cy="654051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4842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122C305-8487-4B27-8C7F-445ACE24E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10" t="7919" r="15858" b="12638"/>
          <a:stretch/>
        </p:blipFill>
        <p:spPr>
          <a:xfrm>
            <a:off x="952500" y="10338"/>
            <a:ext cx="10536015" cy="6771462"/>
          </a:xfrm>
          <a:prstGeom prst="rect">
            <a:avLst/>
          </a:prstGeom>
        </p:spPr>
      </p:pic>
      <p:pic>
        <p:nvPicPr>
          <p:cNvPr id="4" name="圖片 3">
            <a:hlinkClick r:id="rId3" action="ppaction://hlinksldjump"/>
            <a:extLst>
              <a:ext uri="{FF2B5EF4-FFF2-40B4-BE49-F238E27FC236}">
                <a16:creationId xmlns:a16="http://schemas.microsoft.com/office/drawing/2014/main" id="{1F4F4E74-3D42-4E17-9957-DAFCD1784A21}"/>
              </a:ext>
            </a:extLst>
          </p:cNvPr>
          <p:cNvPicPr/>
          <p:nvPr/>
        </p:nvPicPr>
        <p:blipFill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02" y="5345112"/>
            <a:ext cx="1191895" cy="119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04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EE920B9E-86F2-4044-877F-16056A100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3" y="190560"/>
            <a:ext cx="36036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zh-TW" alt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館內影印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CBE7DBC-0374-405C-83E2-738F33C8FB21}"/>
              </a:ext>
            </a:extLst>
          </p:cNvPr>
          <p:cNvSpPr txBox="1"/>
          <p:nvPr/>
        </p:nvSpPr>
        <p:spPr>
          <a:xfrm>
            <a:off x="1009650" y="1404461"/>
            <a:ext cx="92011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自備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元、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元、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元銅板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（容易卡錢或無法投幣）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>
              <a:buFont typeface="+mj-lt"/>
              <a:buAutoNum type="arabicPeriod" startAt="2"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建議購買影印卡，一張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元，影印順暢。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>
              <a:buFont typeface="+mj-lt"/>
              <a:buAutoNum type="arabicPeriod" startAt="2"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號電腦可列印電子檔案。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>
              <a:buFont typeface="+mj-lt"/>
              <a:buAutoNum type="arabicPeriod" startAt="2"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影印資料皆為黑白。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>
              <a:buFont typeface="+mj-lt"/>
              <a:buAutoNum type="arabicPeriod" startAt="2"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故障需找館內老師排除，不可擅自調動設定。</a:t>
            </a:r>
          </a:p>
        </p:txBody>
      </p:sp>
    </p:spTree>
    <p:extLst>
      <p:ext uri="{BB962C8B-B14F-4D97-AF65-F5344CB8AC3E}">
        <p14:creationId xmlns:p14="http://schemas.microsoft.com/office/powerpoint/2010/main" val="4108317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9">
            <a:extLst>
              <a:ext uri="{FF2B5EF4-FFF2-40B4-BE49-F238E27FC236}">
                <a16:creationId xmlns:a16="http://schemas.microsoft.com/office/drawing/2014/main" id="{304F9272-93E5-43EF-B1D9-AD4017A47A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56621" y="414215"/>
            <a:ext cx="4142949" cy="1430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圖書館館藏</a:t>
            </a:r>
          </a:p>
        </p:txBody>
      </p:sp>
      <p:sp>
        <p:nvSpPr>
          <p:cNvPr id="3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635B0F69-1181-4603-8748-D585120E9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105" y="2515699"/>
            <a:ext cx="7596187" cy="370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圖書四萬多冊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期刊六十餘種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中文報紙四種</a:t>
            </a:r>
            <a:endParaRPr lang="en-US" altLang="zh-TW" sz="4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kumimoji="0"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數位資料庫</a:t>
            </a:r>
            <a:r>
              <a:rPr kumimoji="0" lang="en-US" altLang="zh-TW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en-US" altLang="zh-TW" sz="4000" b="1" dirty="0">
                <a:solidFill>
                  <a:srgbClr val="33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(UDN</a:t>
            </a:r>
            <a:r>
              <a:rPr kumimoji="0" lang="zh-TW" altLang="en-US" sz="4000" b="1" dirty="0">
                <a:solidFill>
                  <a:srgbClr val="33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電子書、凌網電子書、天下雜誌知識庫</a:t>
            </a:r>
            <a:r>
              <a:rPr kumimoji="0" lang="en-US" altLang="zh-TW" sz="4000" b="1" dirty="0">
                <a:solidFill>
                  <a:srgbClr val="33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178162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>
            <a:extLst>
              <a:ext uri="{FF2B5EF4-FFF2-40B4-BE49-F238E27FC236}">
                <a16:creationId xmlns:a16="http://schemas.microsoft.com/office/drawing/2014/main" id="{966AF8AE-CA93-4510-B71C-C832B2C96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925" y="3508375"/>
            <a:ext cx="76327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我們之所以成功，是因為我們站在巨人的肩膀上往前看</a:t>
            </a: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4000" b="1" dirty="0">
                <a:solidFill>
                  <a:srgbClr val="33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4000" b="1" dirty="0">
                <a:solidFill>
                  <a:srgbClr val="33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牛頓</a:t>
            </a:r>
            <a:endParaRPr lang="en-US" altLang="zh-TW" sz="4000" b="1" dirty="0">
              <a:solidFill>
                <a:srgbClr val="33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閱讀，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站在巨人肩膀看世界。</a:t>
            </a:r>
            <a:endParaRPr lang="zh-TW" altLang="en-US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6" descr="http://img2.ooopic.com/14/70/15/25bOOOPICc8_202.jpg">
            <a:extLst>
              <a:ext uri="{FF2B5EF4-FFF2-40B4-BE49-F238E27FC236}">
                <a16:creationId xmlns:a16="http://schemas.microsoft.com/office/drawing/2014/main" id="{0E11B4A1-04FB-4306-BE49-994D3CB74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762793"/>
            <a:ext cx="16573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ttp://img02.tooopen.com/downs/images/2010/9/11/sy_20100911015121674015.jpg">
            <a:extLst>
              <a:ext uri="{FF2B5EF4-FFF2-40B4-BE49-F238E27FC236}">
                <a16:creationId xmlns:a16="http://schemas.microsoft.com/office/drawing/2014/main" id="{23E85B6D-D152-4E89-B1AD-1DF3DA0A5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4" t="3947" r="17197" b="7503"/>
          <a:stretch>
            <a:fillRect/>
          </a:stretch>
        </p:blipFill>
        <p:spPr bwMode="auto">
          <a:xfrm>
            <a:off x="5141913" y="0"/>
            <a:ext cx="3184525" cy="318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105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CD8F984-D034-4094-BBD1-50822580A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0474" y="2082801"/>
            <a:ext cx="7802357" cy="4454768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+mj-ea"/>
              <a:buAutoNum type="ea1ChtPeriod"/>
            </a:pPr>
            <a:r>
              <a:rPr lang="zh-TW" altLang="en-US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圖書館開放時間</a:t>
            </a:r>
            <a:endParaRPr lang="en-US" altLang="zh-TW" sz="6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ClrTx/>
              <a:buFont typeface="+mj-ea"/>
              <a:buAutoNum type="ea1ChtPeriod"/>
            </a:pPr>
            <a:r>
              <a:rPr lang="zh-TW" altLang="en-US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圖書借還</a:t>
            </a:r>
            <a:endParaRPr lang="en-US" altLang="zh-TW" sz="6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ClrTx/>
              <a:buFont typeface="+mj-ea"/>
              <a:buAutoNum type="ea1ChtPeriod"/>
            </a:pPr>
            <a:r>
              <a:rPr lang="zh-TW" altLang="en-US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期刊借還</a:t>
            </a:r>
            <a:endParaRPr lang="en-US" altLang="zh-TW" sz="6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ClrTx/>
              <a:buFont typeface="+mj-ea"/>
              <a:buAutoNum type="ea1ChtPeriod"/>
            </a:pPr>
            <a:r>
              <a:rPr lang="zh-TW" altLang="en-US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影音光碟借閱</a:t>
            </a:r>
            <a:endParaRPr lang="en-US" altLang="zh-TW" sz="6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593E2FB-C30E-4A00-ADC2-3D6D7BAA8FFE}"/>
              </a:ext>
            </a:extLst>
          </p:cNvPr>
          <p:cNvSpPr txBox="1"/>
          <p:nvPr/>
        </p:nvSpPr>
        <p:spPr>
          <a:xfrm>
            <a:off x="906584" y="648677"/>
            <a:ext cx="78023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圖書館開放與使用</a:t>
            </a:r>
          </a:p>
        </p:txBody>
      </p:sp>
    </p:spTree>
    <p:extLst>
      <p:ext uri="{BB962C8B-B14F-4D97-AF65-F5344CB8AC3E}">
        <p14:creationId xmlns:p14="http://schemas.microsoft.com/office/powerpoint/2010/main" val="201201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CD8F984-D034-4094-BBD1-50822580A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8119" y="1500309"/>
            <a:ext cx="9003323" cy="4386141"/>
          </a:xfrm>
        </p:spPr>
        <p:txBody>
          <a:bodyPr>
            <a:normAutofit/>
          </a:bodyPr>
          <a:lstStyle/>
          <a:p>
            <a:pPr marL="1143000" indent="-1143000">
              <a:buClr>
                <a:schemeClr val="tx1"/>
              </a:buClr>
              <a:buFont typeface="+mj-ea"/>
              <a:buAutoNum type="ea1ChtPeriod" startAt="5"/>
            </a:pPr>
            <a:r>
              <a:rPr lang="zh-TW" altLang="en-US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館藏查詢</a:t>
            </a:r>
            <a:endParaRPr lang="en-US" altLang="zh-TW" sz="6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Clr>
                <a:schemeClr val="tx1"/>
              </a:buClr>
              <a:buFont typeface="+mj-ea"/>
              <a:buAutoNum type="ea1ChtPeriod" startAt="5"/>
            </a:pPr>
            <a:r>
              <a:rPr lang="zh-TW" altLang="en-US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電子書、電子期刊借閱</a:t>
            </a:r>
            <a:endParaRPr lang="en-US" altLang="zh-TW" sz="6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Clr>
                <a:schemeClr val="tx1"/>
              </a:buClr>
              <a:buFont typeface="+mj-ea"/>
              <a:buAutoNum type="ea1ChtPeriod" startAt="5"/>
            </a:pPr>
            <a:r>
              <a:rPr lang="zh-TW" altLang="en-US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天下雜誌知識庫</a:t>
            </a:r>
            <a:endParaRPr lang="en-US" altLang="zh-TW" sz="6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Clr>
                <a:schemeClr val="tx1"/>
              </a:buClr>
              <a:buFont typeface="+mj-ea"/>
              <a:buAutoNum type="ea1ChtPeriod" startAt="5"/>
            </a:pPr>
            <a:r>
              <a:rPr lang="zh-TW" altLang="en-US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館內影印</a:t>
            </a:r>
            <a:endParaRPr lang="en-US" altLang="zh-TW" sz="6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8593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C7A08F5F-15F9-408D-885D-2EE3673F1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78" y="346015"/>
            <a:ext cx="58523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zh-TW" alt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圖書館開放時間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FDD0CFA7-5F58-4898-87C5-2EE82BB3D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680" y="1574530"/>
            <a:ext cx="7704614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5000"/>
              </a:lnSpc>
              <a:spcBef>
                <a:spcPct val="5000"/>
              </a:spcBef>
              <a:buClrTx/>
              <a:buSzTx/>
              <a:buNone/>
            </a:pP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週一</a:t>
            </a:r>
            <a: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週五：本學期暫定半天　　</a:t>
            </a:r>
            <a:endParaRPr lang="en-US" altLang="zh-TW" sz="44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85000"/>
              </a:lnSpc>
              <a:spcBef>
                <a:spcPct val="5000"/>
              </a:spcBef>
              <a:buClrTx/>
              <a:buSzTx/>
              <a:buNone/>
            </a:pP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　　　　　</a:t>
            </a:r>
            <a: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00 ~12</a:t>
            </a: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00</a:t>
            </a:r>
          </a:p>
        </p:txBody>
      </p:sp>
      <p:pic>
        <p:nvPicPr>
          <p:cNvPr id="4" name="圖片 3">
            <a:hlinkClick r:id="rId2" action="ppaction://hlinksldjump"/>
            <a:extLst>
              <a:ext uri="{FF2B5EF4-FFF2-40B4-BE49-F238E27FC236}">
                <a16:creationId xmlns:a16="http://schemas.microsoft.com/office/drawing/2014/main" id="{76E97C45-80FA-4C90-93A7-C2693ED672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347" y="101847"/>
            <a:ext cx="1192510" cy="1197187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DDF0E80E-8A74-454B-B6DF-171F3C9D8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78" y="3082868"/>
            <a:ext cx="58523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zh-TW" alt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同學使用時間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34DE59EC-76E1-4744-895A-1B3D0B87B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78" y="4112295"/>
            <a:ext cx="9171353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9pPr>
          </a:lstStyle>
          <a:p>
            <a:pPr marL="685800" indent="-685800">
              <a:lnSpc>
                <a:spcPct val="85000"/>
              </a:lnSpc>
              <a:spcBef>
                <a:spcPct val="500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下課時間</a:t>
            </a:r>
            <a:endParaRPr lang="en-US" altLang="zh-TW" sz="44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>
              <a:lnSpc>
                <a:spcPct val="85000"/>
              </a:lnSpc>
              <a:spcBef>
                <a:spcPct val="500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上課時間須任課老師寫證明</a:t>
            </a:r>
            <a:endParaRPr lang="en-US" altLang="zh-TW" sz="44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>
              <a:lnSpc>
                <a:spcPct val="85000"/>
              </a:lnSpc>
              <a:spcBef>
                <a:spcPct val="500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午休時間使用需事先詢問莉婷老師並填寫午休入館證明單</a:t>
            </a:r>
            <a:endParaRPr lang="en-US" altLang="zh-TW" sz="44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001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0B0D509F-3AB4-47AA-B8B6-651228EA7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2244" y="771384"/>
            <a:ext cx="489889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zh-TW" alt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圖書借還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DBCBC69-1333-48F0-B5C0-2B6B968B0FF7}"/>
              </a:ext>
            </a:extLst>
          </p:cNvPr>
          <p:cNvSpPr txBox="1"/>
          <p:nvPr/>
        </p:nvSpPr>
        <p:spPr>
          <a:xfrm>
            <a:off x="1852244" y="2388943"/>
            <a:ext cx="64242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借書：學生證</a:t>
            </a:r>
            <a:endParaRPr lang="en-US" altLang="zh-TW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還書：書籍</a:t>
            </a:r>
            <a:endParaRPr lang="en-US" altLang="zh-TW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續借：一書一次，</a:t>
            </a:r>
            <a:endParaRPr lang="en-US" altLang="zh-TW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　　　　告知學號。</a:t>
            </a:r>
          </a:p>
        </p:txBody>
      </p:sp>
      <p:pic>
        <p:nvPicPr>
          <p:cNvPr id="4" name="圖片 3">
            <a:hlinkClick r:id="rId2" action="ppaction://hlinksldjump"/>
            <a:extLst>
              <a:ext uri="{FF2B5EF4-FFF2-40B4-BE49-F238E27FC236}">
                <a16:creationId xmlns:a16="http://schemas.microsoft.com/office/drawing/2014/main" id="{1F4F4E74-3D42-4E17-9957-DAFCD1784A2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60" y="856691"/>
            <a:ext cx="1192510" cy="119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49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2A2D26D7-C099-4A0D-831B-778A67C00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952" y="716676"/>
            <a:ext cx="438443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zh-TW" alt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期刊借閱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E51E9D3-967F-4250-97D3-0C915B2FFF4E}"/>
              </a:ext>
            </a:extLst>
          </p:cNvPr>
          <p:cNvSpPr txBox="1"/>
          <p:nvPr/>
        </p:nvSpPr>
        <p:spPr>
          <a:xfrm>
            <a:off x="1617782" y="2396758"/>
            <a:ext cx="74636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攜帶學生證</a:t>
            </a:r>
            <a:endParaRPr lang="en-US" altLang="zh-TW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當期期刊不外借</a:t>
            </a:r>
            <a:endParaRPr lang="en-US" altLang="zh-TW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accent1"/>
              </a:buClr>
            </a:pP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5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5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櫃面期刊不外借，</a:t>
            </a:r>
            <a:endParaRPr lang="en-US" altLang="zh-TW" sz="54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accent1"/>
              </a:buClr>
            </a:pPr>
            <a:r>
              <a:rPr lang="zh-TW" altLang="en-US" sz="5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內櫃期刊可借。</a:t>
            </a:r>
            <a:r>
              <a:rPr lang="en-US" altLang="zh-TW" sz="5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pic>
        <p:nvPicPr>
          <p:cNvPr id="4" name="圖片 3">
            <a:hlinkClick r:id="rId2" action="ppaction://hlinksldjump"/>
            <a:extLst>
              <a:ext uri="{FF2B5EF4-FFF2-40B4-BE49-F238E27FC236}">
                <a16:creationId xmlns:a16="http://schemas.microsoft.com/office/drawing/2014/main" id="{1F4F4E74-3D42-4E17-9957-DAFCD1784A21}"/>
              </a:ext>
            </a:extLst>
          </p:cNvPr>
          <p:cNvPicPr/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268" y="716676"/>
            <a:ext cx="1191895" cy="119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38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8CB4EF58-73AE-4541-ADF2-73EB56684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956" y="747938"/>
            <a:ext cx="590843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zh-TW" alt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影音光碟借閱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BCAA738-FAD3-4355-AD52-5D17CDB522F7}"/>
              </a:ext>
            </a:extLst>
          </p:cNvPr>
          <p:cNvSpPr txBox="1"/>
          <p:nvPr/>
        </p:nvSpPr>
        <p:spPr>
          <a:xfrm>
            <a:off x="1477106" y="2545250"/>
            <a:ext cx="74636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攜帶學生證、耳機</a:t>
            </a:r>
            <a:endParaRPr lang="en-US" altLang="zh-TW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館內觀賞，為防刮傷，學生不外借。</a:t>
            </a:r>
            <a:endParaRPr lang="en-US" altLang="zh-TW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hlinkClick r:id="rId2" action="ppaction://hlinksldjump"/>
            <a:extLst>
              <a:ext uri="{FF2B5EF4-FFF2-40B4-BE49-F238E27FC236}">
                <a16:creationId xmlns:a16="http://schemas.microsoft.com/office/drawing/2014/main" id="{1F4F4E74-3D42-4E17-9957-DAFCD1784A21}"/>
              </a:ext>
            </a:extLst>
          </p:cNvPr>
          <p:cNvPicPr/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905" y="747938"/>
            <a:ext cx="1191895" cy="119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26911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366</TotalTime>
  <Words>429</Words>
  <Application>Microsoft Office PowerPoint</Application>
  <PresentationFormat>寬螢幕</PresentationFormat>
  <Paragraphs>84</Paragraphs>
  <Slides>30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41" baseType="lpstr">
      <vt:lpstr>華康流隸體(P)</vt:lpstr>
      <vt:lpstr>微軟正黑體</vt:lpstr>
      <vt:lpstr>標楷體</vt:lpstr>
      <vt:lpstr>Arial</vt:lpstr>
      <vt:lpstr>Constantia</vt:lpstr>
      <vt:lpstr>Times New Roman</vt:lpstr>
      <vt:lpstr>Trebuchet MS</vt:lpstr>
      <vt:lpstr>Wingdings</vt:lpstr>
      <vt:lpstr>Wingdings 2</vt:lpstr>
      <vt:lpstr>Wingdings 3</vt:lpstr>
      <vt:lpstr>多面向</vt:lpstr>
      <vt:lpstr>圖書館利用教育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HyRead凌網電子書、 電子期刊</vt:lpstr>
      <vt:lpstr>HyRead凌網電子書、電子雜誌的首頁</vt:lpstr>
      <vt:lpstr>PowerPoint 簡報</vt:lpstr>
      <vt:lpstr>PowerPoint 簡報</vt:lpstr>
      <vt:lpstr>PowerPoint 簡報</vt:lpstr>
      <vt:lpstr>天下雜誌知識庫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圖書館利用教育</dc:title>
  <dc:creator>YANG-PC</dc:creator>
  <cp:lastModifiedBy>YANG-PC</cp:lastModifiedBy>
  <cp:revision>43</cp:revision>
  <dcterms:created xsi:type="dcterms:W3CDTF">2018-12-16T17:22:00Z</dcterms:created>
  <dcterms:modified xsi:type="dcterms:W3CDTF">2020-10-18T16:41:46Z</dcterms:modified>
</cp:coreProperties>
</file>