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7556500" cy="10693400"/>
  <p:notesSz cx="7556500" cy="106934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4" d="100"/>
          <a:sy n="44" d="100"/>
        </p:scale>
        <p:origin x="1320" y="4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 y="0"/>
            <a:ext cx="7559996" cy="10692014"/>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2404626" y="2476718"/>
            <a:ext cx="2773680" cy="385445"/>
          </a:xfrm>
          <a:custGeom>
            <a:avLst/>
            <a:gdLst/>
            <a:ahLst/>
            <a:cxnLst/>
            <a:rect l="l" t="t" r="r" b="b"/>
            <a:pathLst>
              <a:path w="2773679" h="385444">
                <a:moveTo>
                  <a:pt x="2587891" y="0"/>
                </a:moveTo>
                <a:lnTo>
                  <a:pt x="185254" y="0"/>
                </a:lnTo>
                <a:lnTo>
                  <a:pt x="136007" y="6617"/>
                </a:lnTo>
                <a:lnTo>
                  <a:pt x="91754" y="25293"/>
                </a:lnTo>
                <a:lnTo>
                  <a:pt x="54260" y="54260"/>
                </a:lnTo>
                <a:lnTo>
                  <a:pt x="25293" y="91754"/>
                </a:lnTo>
                <a:lnTo>
                  <a:pt x="6617" y="136007"/>
                </a:lnTo>
                <a:lnTo>
                  <a:pt x="0" y="185254"/>
                </a:lnTo>
                <a:lnTo>
                  <a:pt x="0" y="199974"/>
                </a:lnTo>
                <a:lnTo>
                  <a:pt x="6617" y="249221"/>
                </a:lnTo>
                <a:lnTo>
                  <a:pt x="25293" y="293474"/>
                </a:lnTo>
                <a:lnTo>
                  <a:pt x="54260" y="330968"/>
                </a:lnTo>
                <a:lnTo>
                  <a:pt x="91754" y="359935"/>
                </a:lnTo>
                <a:lnTo>
                  <a:pt x="136007" y="378611"/>
                </a:lnTo>
                <a:lnTo>
                  <a:pt x="185254" y="385229"/>
                </a:lnTo>
                <a:lnTo>
                  <a:pt x="2587891" y="385229"/>
                </a:lnTo>
                <a:lnTo>
                  <a:pt x="2637139" y="378611"/>
                </a:lnTo>
                <a:lnTo>
                  <a:pt x="2681392" y="359935"/>
                </a:lnTo>
                <a:lnTo>
                  <a:pt x="2718885" y="330968"/>
                </a:lnTo>
                <a:lnTo>
                  <a:pt x="2747853" y="293474"/>
                </a:lnTo>
                <a:lnTo>
                  <a:pt x="2766528" y="249221"/>
                </a:lnTo>
                <a:lnTo>
                  <a:pt x="2773146" y="199974"/>
                </a:lnTo>
                <a:lnTo>
                  <a:pt x="2773146" y="185254"/>
                </a:lnTo>
                <a:lnTo>
                  <a:pt x="2766528" y="136007"/>
                </a:lnTo>
                <a:lnTo>
                  <a:pt x="2747853" y="91754"/>
                </a:lnTo>
                <a:lnTo>
                  <a:pt x="2718885" y="54260"/>
                </a:lnTo>
                <a:lnTo>
                  <a:pt x="2681392" y="25293"/>
                </a:lnTo>
                <a:lnTo>
                  <a:pt x="2637139" y="6617"/>
                </a:lnTo>
                <a:lnTo>
                  <a:pt x="2587891" y="0"/>
                </a:lnTo>
                <a:close/>
              </a:path>
            </a:pathLst>
          </a:custGeom>
          <a:solidFill>
            <a:srgbClr val="875A35"/>
          </a:solidFill>
        </p:spPr>
        <p:txBody>
          <a:bodyPr wrap="square" lIns="0" tIns="0" rIns="0" bIns="0" rtlCol="0"/>
          <a:lstStyle/>
          <a:p>
            <a:endParaRPr/>
          </a:p>
        </p:txBody>
      </p:sp>
      <p:sp>
        <p:nvSpPr>
          <p:cNvPr id="18" name="bk object 18"/>
          <p:cNvSpPr/>
          <p:nvPr/>
        </p:nvSpPr>
        <p:spPr>
          <a:xfrm>
            <a:off x="826918" y="1641871"/>
            <a:ext cx="5884598" cy="622173"/>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200" b="1" i="0">
                <a:solidFill>
                  <a:srgbClr val="875A35"/>
                </a:solidFill>
                <a:latin typeface="微軟正黑體"/>
                <a:cs typeface="微軟正黑體"/>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1" i="0">
                <a:solidFill>
                  <a:srgbClr val="875A35"/>
                </a:solidFill>
                <a:latin typeface="微軟正黑體"/>
                <a:cs typeface="微軟正黑體"/>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1" i="0">
                <a:solidFill>
                  <a:srgbClr val="875A35"/>
                </a:solidFill>
                <a:latin typeface="微軟正黑體"/>
                <a:cs typeface="微軟正黑體"/>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25252" y="1613913"/>
            <a:ext cx="5912345" cy="665480"/>
          </a:xfrm>
          <a:prstGeom prst="rect">
            <a:avLst/>
          </a:prstGeom>
        </p:spPr>
        <p:txBody>
          <a:bodyPr wrap="square" lIns="0" tIns="0" rIns="0" bIns="0">
            <a:spAutoFit/>
          </a:bodyPr>
          <a:lstStyle>
            <a:lvl1pPr>
              <a:defRPr sz="4200" b="1" i="0">
                <a:solidFill>
                  <a:srgbClr val="875A35"/>
                </a:solidFill>
                <a:latin typeface="微軟正黑體"/>
                <a:cs typeface="微軟正黑體"/>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11/15/2023</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5.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image" Target="../media/image59.png"/><Relationship Id="rId16" Type="http://schemas.openxmlformats.org/officeDocument/2006/relationships/image" Target="../media/image73.png"/><Relationship Id="rId1" Type="http://schemas.openxmlformats.org/officeDocument/2006/relationships/slideLayout" Target="../slideLayouts/slideLayout5.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75.png"/><Relationship Id="rId7" Type="http://schemas.openxmlformats.org/officeDocument/2006/relationships/image" Target="../media/image46.png"/><Relationship Id="rId12" Type="http://schemas.openxmlformats.org/officeDocument/2006/relationships/image" Target="../media/image81.png"/><Relationship Id="rId2" Type="http://schemas.openxmlformats.org/officeDocument/2006/relationships/image" Target="../media/image74.png"/><Relationship Id="rId1" Type="http://schemas.openxmlformats.org/officeDocument/2006/relationships/slideLayout" Target="../slideLayouts/slideLayout5.xml"/><Relationship Id="rId6" Type="http://schemas.openxmlformats.org/officeDocument/2006/relationships/image" Target="../media/image78.png"/><Relationship Id="rId11" Type="http://schemas.openxmlformats.org/officeDocument/2006/relationships/image" Target="../media/image80.png"/><Relationship Id="rId5" Type="http://schemas.openxmlformats.org/officeDocument/2006/relationships/image" Target="../media/image77.png"/><Relationship Id="rId10" Type="http://schemas.openxmlformats.org/officeDocument/2006/relationships/image" Target="../media/image50.png"/><Relationship Id="rId4" Type="http://schemas.openxmlformats.org/officeDocument/2006/relationships/image" Target="../media/image76.png"/><Relationship Id="rId9" Type="http://schemas.openxmlformats.org/officeDocument/2006/relationships/image" Target="../media/image79.png"/></Relationships>
</file>

<file path=ppt/slides/_rels/slide32.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5.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3.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88.png"/><Relationship Id="rId12" Type="http://schemas.openxmlformats.org/officeDocument/2006/relationships/image" Target="../media/image91.png"/><Relationship Id="rId17" Type="http://schemas.openxmlformats.org/officeDocument/2006/relationships/image" Target="../media/image94.png"/><Relationship Id="rId2" Type="http://schemas.openxmlformats.org/officeDocument/2006/relationships/image" Target="../media/image59.png"/><Relationship Id="rId16" Type="http://schemas.openxmlformats.org/officeDocument/2006/relationships/image" Target="../media/image93.png"/><Relationship Id="rId1" Type="http://schemas.openxmlformats.org/officeDocument/2006/relationships/slideLayout" Target="../slideLayouts/slideLayout5.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90.png"/><Relationship Id="rId4" Type="http://schemas.openxmlformats.org/officeDocument/2006/relationships/image" Target="../media/image61.png"/><Relationship Id="rId9" Type="http://schemas.openxmlformats.org/officeDocument/2006/relationships/image" Target="../media/image89.png"/><Relationship Id="rId14" Type="http://schemas.openxmlformats.org/officeDocument/2006/relationships/image" Target="../media/image92.png"/></Relationships>
</file>

<file path=ppt/slides/_rels/slide34.xml.rels><?xml version="1.0" encoding="UTF-8" standalone="yes"?>
<Relationships xmlns="http://schemas.openxmlformats.org/package/2006/relationships"><Relationship Id="rId2" Type="http://schemas.openxmlformats.org/officeDocument/2006/relationships/image" Target="../media/image95.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FnMH-Me_bgc" TargetMode="External"/><Relationship Id="rId2" Type="http://schemas.openxmlformats.org/officeDocument/2006/relationships/hyperlink" Target="http://www.mvdis.gov.tw/webMvdisLaw/LawArticle"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5.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www.youtube.com/watch?v=FnMH-Me_bgc"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31750">
              <a:lnSpc>
                <a:spcPct val="100000"/>
              </a:lnSpc>
              <a:spcBef>
                <a:spcPts val="100"/>
              </a:spcBef>
            </a:pPr>
            <a:r>
              <a:rPr spc="409" dirty="0"/>
              <a:t>交通安全補充教材手冊</a:t>
            </a:r>
          </a:p>
        </p:txBody>
      </p:sp>
      <p:sp>
        <p:nvSpPr>
          <p:cNvPr id="3" name="object 3"/>
          <p:cNvSpPr/>
          <p:nvPr/>
        </p:nvSpPr>
        <p:spPr>
          <a:xfrm>
            <a:off x="59486" y="10167769"/>
            <a:ext cx="739097" cy="524233"/>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18021" y="10348593"/>
            <a:ext cx="1998345" cy="193040"/>
          </a:xfrm>
          <a:prstGeom prst="rect">
            <a:avLst/>
          </a:prstGeom>
        </p:spPr>
        <p:txBody>
          <a:bodyPr vert="horz" wrap="square" lIns="0" tIns="12700" rIns="0" bIns="0" rtlCol="0">
            <a:spAutoFit/>
          </a:bodyPr>
          <a:lstStyle/>
          <a:p>
            <a:pPr marL="12700">
              <a:lnSpc>
                <a:spcPct val="100000"/>
              </a:lnSpc>
              <a:spcBef>
                <a:spcPts val="100"/>
              </a:spcBef>
              <a:tabLst>
                <a:tab pos="1705610" algn="l"/>
              </a:tabLst>
            </a:pPr>
            <a:r>
              <a:rPr sz="1100" dirty="0">
                <a:solidFill>
                  <a:srgbClr val="231F20"/>
                </a:solidFill>
                <a:latin typeface="SimSun"/>
                <a:cs typeface="SimSun"/>
              </a:rPr>
              <a:t>教育部國民及學前教育署	編製</a:t>
            </a:r>
            <a:endParaRPr sz="1100">
              <a:latin typeface="SimSun"/>
              <a:cs typeface="SimSun"/>
            </a:endParaRPr>
          </a:p>
        </p:txBody>
      </p:sp>
      <p:sp>
        <p:nvSpPr>
          <p:cNvPr id="5" name="object 5"/>
          <p:cNvSpPr txBox="1"/>
          <p:nvPr/>
        </p:nvSpPr>
        <p:spPr>
          <a:xfrm>
            <a:off x="2593305" y="2516930"/>
            <a:ext cx="2395855" cy="299720"/>
          </a:xfrm>
          <a:prstGeom prst="rect">
            <a:avLst/>
          </a:prstGeom>
        </p:spPr>
        <p:txBody>
          <a:bodyPr vert="horz" wrap="square" lIns="0" tIns="12700" rIns="0" bIns="0" rtlCol="0">
            <a:spAutoFit/>
          </a:bodyPr>
          <a:lstStyle/>
          <a:p>
            <a:pPr marL="12700">
              <a:lnSpc>
                <a:spcPct val="100000"/>
              </a:lnSpc>
              <a:spcBef>
                <a:spcPts val="100"/>
              </a:spcBef>
            </a:pPr>
            <a:r>
              <a:rPr sz="1800" b="1" spc="-15" dirty="0">
                <a:solidFill>
                  <a:srgbClr val="FFFFFF"/>
                </a:solidFill>
                <a:latin typeface="微軟正黑體"/>
                <a:cs typeface="微軟正黑體"/>
              </a:rPr>
              <a:t>高中篇</a:t>
            </a:r>
            <a:r>
              <a:rPr sz="1800" b="1" spc="-5" dirty="0">
                <a:solidFill>
                  <a:srgbClr val="FFFFFF"/>
                </a:solidFill>
                <a:latin typeface="微軟正黑體"/>
                <a:cs typeface="微軟正黑體"/>
              </a:rPr>
              <a:t>-</a:t>
            </a:r>
            <a:r>
              <a:rPr sz="1800" b="1" spc="-15" dirty="0">
                <a:solidFill>
                  <a:srgbClr val="FFFFFF"/>
                </a:solidFill>
                <a:latin typeface="微軟正黑體"/>
                <a:cs typeface="微軟正黑體"/>
              </a:rPr>
              <a:t>機車騎乘安全篇</a:t>
            </a:r>
            <a:endParaRPr sz="1800">
              <a:latin typeface="微軟正黑體"/>
              <a:cs typeface="微軟正黑體"/>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9940" y="101176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157</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4" name="object 4"/>
          <p:cNvSpPr/>
          <p:nvPr/>
        </p:nvSpPr>
        <p:spPr>
          <a:xfrm>
            <a:off x="0" y="0"/>
            <a:ext cx="7560309" cy="252095"/>
          </a:xfrm>
          <a:custGeom>
            <a:avLst/>
            <a:gdLst/>
            <a:ahLst/>
            <a:cxnLst/>
            <a:rect l="l" t="t" r="r" b="b"/>
            <a:pathLst>
              <a:path w="7560309" h="252095">
                <a:moveTo>
                  <a:pt x="7560005" y="251993"/>
                </a:moveTo>
                <a:lnTo>
                  <a:pt x="7560005" y="0"/>
                </a:lnTo>
                <a:lnTo>
                  <a:pt x="0" y="0"/>
                </a:lnTo>
                <a:lnTo>
                  <a:pt x="0" y="251993"/>
                </a:lnTo>
                <a:lnTo>
                  <a:pt x="7560005" y="251993"/>
                </a:lnTo>
                <a:close/>
              </a:path>
            </a:pathLst>
          </a:custGeom>
          <a:solidFill>
            <a:srgbClr val="7EB19B"/>
          </a:solidFill>
        </p:spPr>
        <p:txBody>
          <a:bodyPr wrap="square" lIns="0" tIns="0" rIns="0" bIns="0" rtlCol="0"/>
          <a:lstStyle/>
          <a:p>
            <a:endParaRPr/>
          </a:p>
        </p:txBody>
      </p:sp>
      <p:sp>
        <p:nvSpPr>
          <p:cNvPr id="5" name="object 5"/>
          <p:cNvSpPr/>
          <p:nvPr/>
        </p:nvSpPr>
        <p:spPr>
          <a:xfrm>
            <a:off x="957178" y="4920057"/>
            <a:ext cx="501015" cy="252095"/>
          </a:xfrm>
          <a:custGeom>
            <a:avLst/>
            <a:gdLst/>
            <a:ahLst/>
            <a:cxnLst/>
            <a:rect l="l" t="t" r="r" b="b"/>
            <a:pathLst>
              <a:path w="501015" h="252095">
                <a:moveTo>
                  <a:pt x="434174" y="0"/>
                </a:moveTo>
                <a:lnTo>
                  <a:pt x="17995" y="0"/>
                </a:lnTo>
                <a:lnTo>
                  <a:pt x="10988" y="1415"/>
                </a:lnTo>
                <a:lnTo>
                  <a:pt x="5268" y="5273"/>
                </a:lnTo>
                <a:lnTo>
                  <a:pt x="1413" y="10994"/>
                </a:lnTo>
                <a:lnTo>
                  <a:pt x="0" y="17995"/>
                </a:lnTo>
                <a:lnTo>
                  <a:pt x="0" y="233997"/>
                </a:lnTo>
                <a:lnTo>
                  <a:pt x="1413" y="241004"/>
                </a:lnTo>
                <a:lnTo>
                  <a:pt x="5268" y="246724"/>
                </a:lnTo>
                <a:lnTo>
                  <a:pt x="10988" y="250579"/>
                </a:lnTo>
                <a:lnTo>
                  <a:pt x="17995" y="251993"/>
                </a:lnTo>
                <a:lnTo>
                  <a:pt x="434174" y="251993"/>
                </a:lnTo>
                <a:lnTo>
                  <a:pt x="497941" y="142608"/>
                </a:lnTo>
                <a:lnTo>
                  <a:pt x="500818" y="126003"/>
                </a:lnTo>
                <a:lnTo>
                  <a:pt x="500099" y="117165"/>
                </a:lnTo>
                <a:lnTo>
                  <a:pt x="459117" y="16598"/>
                </a:lnTo>
                <a:lnTo>
                  <a:pt x="434174" y="0"/>
                </a:lnTo>
                <a:close/>
              </a:path>
            </a:pathLst>
          </a:custGeom>
          <a:solidFill>
            <a:srgbClr val="D8E4DE"/>
          </a:solidFill>
        </p:spPr>
        <p:txBody>
          <a:bodyPr wrap="square" lIns="0" tIns="0" rIns="0" bIns="0" rtlCol="0"/>
          <a:lstStyle/>
          <a:p>
            <a:endParaRPr/>
          </a:p>
        </p:txBody>
      </p:sp>
      <p:sp>
        <p:nvSpPr>
          <p:cNvPr id="6" name="object 6"/>
          <p:cNvSpPr/>
          <p:nvPr/>
        </p:nvSpPr>
        <p:spPr>
          <a:xfrm>
            <a:off x="2268004" y="7167181"/>
            <a:ext cx="4371340" cy="813435"/>
          </a:xfrm>
          <a:custGeom>
            <a:avLst/>
            <a:gdLst/>
            <a:ahLst/>
            <a:cxnLst/>
            <a:rect l="l" t="t" r="r" b="b"/>
            <a:pathLst>
              <a:path w="4371340" h="813434">
                <a:moveTo>
                  <a:pt x="0" y="0"/>
                </a:moveTo>
                <a:lnTo>
                  <a:pt x="4370819" y="0"/>
                </a:lnTo>
                <a:lnTo>
                  <a:pt x="4370819" y="812901"/>
                </a:lnTo>
                <a:lnTo>
                  <a:pt x="0" y="812901"/>
                </a:lnTo>
                <a:lnTo>
                  <a:pt x="0" y="0"/>
                </a:lnTo>
                <a:close/>
              </a:path>
            </a:pathLst>
          </a:custGeom>
          <a:solidFill>
            <a:srgbClr val="FFFFFF"/>
          </a:solidFill>
        </p:spPr>
        <p:txBody>
          <a:bodyPr wrap="square" lIns="0" tIns="0" rIns="0" bIns="0" rtlCol="0"/>
          <a:lstStyle/>
          <a:p>
            <a:endParaRPr/>
          </a:p>
        </p:txBody>
      </p:sp>
      <p:graphicFrame>
        <p:nvGraphicFramePr>
          <p:cNvPr id="7" name="object 7"/>
          <p:cNvGraphicFramePr>
            <a:graphicFrameLocks noGrp="1"/>
          </p:cNvGraphicFramePr>
          <p:nvPr/>
        </p:nvGraphicFramePr>
        <p:xfrm>
          <a:off x="845999" y="1080003"/>
          <a:ext cx="5799455" cy="6903720"/>
        </p:xfrm>
        <a:graphic>
          <a:graphicData uri="http://schemas.openxmlformats.org/drawingml/2006/table">
            <a:tbl>
              <a:tblPr firstRow="1" bandRow="1">
                <a:tableStyleId>{2D5ABB26-0587-4C30-8999-92F81FD0307C}</a:tableStyleId>
              </a:tblPr>
              <a:tblGrid>
                <a:gridCol w="1423035">
                  <a:extLst>
                    <a:ext uri="{9D8B030D-6E8A-4147-A177-3AD203B41FA5}">
                      <a16:colId xmlns:a16="http://schemas.microsoft.com/office/drawing/2014/main" val="20000"/>
                    </a:ext>
                  </a:extLst>
                </a:gridCol>
                <a:gridCol w="2545079">
                  <a:extLst>
                    <a:ext uri="{9D8B030D-6E8A-4147-A177-3AD203B41FA5}">
                      <a16:colId xmlns:a16="http://schemas.microsoft.com/office/drawing/2014/main" val="20001"/>
                    </a:ext>
                  </a:extLst>
                </a:gridCol>
                <a:gridCol w="911860">
                  <a:extLst>
                    <a:ext uri="{9D8B030D-6E8A-4147-A177-3AD203B41FA5}">
                      <a16:colId xmlns:a16="http://schemas.microsoft.com/office/drawing/2014/main" val="20002"/>
                    </a:ext>
                  </a:extLst>
                </a:gridCol>
                <a:gridCol w="908685">
                  <a:extLst>
                    <a:ext uri="{9D8B030D-6E8A-4147-A177-3AD203B41FA5}">
                      <a16:colId xmlns:a16="http://schemas.microsoft.com/office/drawing/2014/main" val="20003"/>
                    </a:ext>
                  </a:extLst>
                </a:gridCol>
              </a:tblGrid>
              <a:tr h="361950">
                <a:tc gridSpan="2">
                  <a:txBody>
                    <a:bodyPr/>
                    <a:lstStyle/>
                    <a:p>
                      <a:pPr marL="10160" algn="ctr">
                        <a:lnSpc>
                          <a:spcPct val="100000"/>
                        </a:lnSpc>
                        <a:spcBef>
                          <a:spcPts val="740"/>
                        </a:spcBef>
                      </a:pPr>
                      <a:r>
                        <a:rPr sz="1100" b="1" spc="25" dirty="0">
                          <a:solidFill>
                            <a:srgbClr val="FFFFFF"/>
                          </a:solidFill>
                          <a:latin typeface="微軟正黑體"/>
                          <a:cs typeface="微軟正黑體"/>
                        </a:rPr>
                        <a:t>學習活動（含時間）</a:t>
                      </a:r>
                      <a:endParaRPr sz="1100">
                        <a:latin typeface="微軟正黑體"/>
                        <a:cs typeface="微軟正黑體"/>
                      </a:endParaRPr>
                    </a:p>
                  </a:txBody>
                  <a:tcPr marL="0" marR="0" marT="93980" marB="0">
                    <a:lnR w="9525">
                      <a:solidFill>
                        <a:srgbClr val="FFFFFF"/>
                      </a:solidFill>
                      <a:prstDash val="solid"/>
                    </a:lnR>
                    <a:solidFill>
                      <a:srgbClr val="61A489"/>
                    </a:solidFill>
                  </a:tcPr>
                </a:tc>
                <a:tc hMerge="1">
                  <a:txBody>
                    <a:bodyPr/>
                    <a:lstStyle/>
                    <a:p>
                      <a:endParaRPr/>
                    </a:p>
                  </a:txBody>
                  <a:tcPr marL="0" marR="0" marT="0" marB="0"/>
                </a:tc>
                <a:tc>
                  <a:txBody>
                    <a:bodyPr/>
                    <a:lstStyle/>
                    <a:p>
                      <a:pPr marL="174625">
                        <a:lnSpc>
                          <a:spcPct val="100000"/>
                        </a:lnSpc>
                        <a:spcBef>
                          <a:spcPts val="740"/>
                        </a:spcBef>
                      </a:pPr>
                      <a:r>
                        <a:rPr sz="1100" b="1" spc="25" dirty="0">
                          <a:solidFill>
                            <a:srgbClr val="FFFFFF"/>
                          </a:solidFill>
                          <a:latin typeface="微軟正黑體"/>
                          <a:cs typeface="微軟正黑體"/>
                        </a:rPr>
                        <a:t>評量方式</a:t>
                      </a:r>
                      <a:endParaRPr sz="1100">
                        <a:latin typeface="微軟正黑體"/>
                        <a:cs typeface="微軟正黑體"/>
                      </a:endParaRPr>
                    </a:p>
                  </a:txBody>
                  <a:tcPr marL="0" marR="0" marT="93980" marB="0">
                    <a:lnL w="9525">
                      <a:solidFill>
                        <a:srgbClr val="FFFFFF"/>
                      </a:solidFill>
                      <a:prstDash val="solid"/>
                    </a:lnL>
                    <a:lnR w="9525">
                      <a:solidFill>
                        <a:srgbClr val="FFFFFF"/>
                      </a:solidFill>
                      <a:prstDash val="solid"/>
                    </a:lnR>
                    <a:solidFill>
                      <a:srgbClr val="61A489"/>
                    </a:solidFill>
                  </a:tcPr>
                </a:tc>
                <a:tc>
                  <a:txBody>
                    <a:bodyPr/>
                    <a:lstStyle/>
                    <a:p>
                      <a:pPr marR="297180" algn="r">
                        <a:lnSpc>
                          <a:spcPct val="100000"/>
                        </a:lnSpc>
                        <a:spcBef>
                          <a:spcPts val="740"/>
                        </a:spcBef>
                      </a:pPr>
                      <a:r>
                        <a:rPr sz="1100" b="1" spc="25" dirty="0">
                          <a:solidFill>
                            <a:srgbClr val="FFFFFF"/>
                          </a:solidFill>
                          <a:latin typeface="微軟正黑體"/>
                          <a:cs typeface="微軟正黑體"/>
                        </a:rPr>
                        <a:t>備註</a:t>
                      </a:r>
                      <a:endParaRPr sz="1100">
                        <a:latin typeface="微軟正黑體"/>
                        <a:cs typeface="微軟正黑體"/>
                      </a:endParaRPr>
                    </a:p>
                  </a:txBody>
                  <a:tcPr marL="0" marR="0" marT="93980" marB="0">
                    <a:lnL w="9525">
                      <a:solidFill>
                        <a:srgbClr val="FFFFFF"/>
                      </a:solidFill>
                      <a:prstDash val="solid"/>
                    </a:lnL>
                    <a:solidFill>
                      <a:srgbClr val="61A489"/>
                    </a:solidFill>
                  </a:tcPr>
                </a:tc>
                <a:extLst>
                  <a:ext uri="{0D108BD9-81ED-4DB2-BD59-A6C34878D82A}">
                    <a16:rowId xmlns:a16="http://schemas.microsoft.com/office/drawing/2014/main" val="10000"/>
                  </a:ext>
                </a:extLst>
              </a:tr>
              <a:tr h="666750">
                <a:tc rowSpan="15" gridSpan="2">
                  <a:txBody>
                    <a:bodyPr/>
                    <a:lstStyle/>
                    <a:p>
                      <a:pPr marL="540385" marR="92075" indent="-429895" algn="just">
                        <a:lnSpc>
                          <a:spcPct val="136300"/>
                        </a:lnSpc>
                        <a:spcBef>
                          <a:spcPts val="215"/>
                        </a:spcBef>
                      </a:pPr>
                      <a:r>
                        <a:rPr sz="1100" spc="25" dirty="0">
                          <a:solidFill>
                            <a:srgbClr val="231F20"/>
                          </a:solidFill>
                          <a:latin typeface="SimSun"/>
                          <a:cs typeface="SimSun"/>
                        </a:rPr>
                        <a:t>（四）教師將學習單發下，由小組討論共同完成學習單並分 享。</a:t>
                      </a:r>
                      <a:endParaRPr sz="1100">
                        <a:latin typeface="SimSun"/>
                        <a:cs typeface="SimSun"/>
                      </a:endParaRPr>
                    </a:p>
                    <a:p>
                      <a:pPr marL="524510" marR="91440">
                        <a:lnSpc>
                          <a:spcPct val="136300"/>
                        </a:lnSpc>
                      </a:pPr>
                      <a:r>
                        <a:rPr sz="1100" spc="25" dirty="0">
                          <a:solidFill>
                            <a:srgbClr val="231F20"/>
                          </a:solidFill>
                          <a:latin typeface="SimSun"/>
                          <a:cs typeface="SimSun"/>
                        </a:rPr>
                        <a:t>【使用附</a:t>
                      </a:r>
                      <a:r>
                        <a:rPr sz="1100" dirty="0">
                          <a:solidFill>
                            <a:srgbClr val="231F20"/>
                          </a:solidFill>
                          <a:latin typeface="SimSun"/>
                          <a:cs typeface="SimSun"/>
                        </a:rPr>
                        <a:t>件</a:t>
                      </a:r>
                      <a:r>
                        <a:rPr sz="1100" spc="-250" dirty="0">
                          <a:solidFill>
                            <a:srgbClr val="231F20"/>
                          </a:solidFill>
                          <a:latin typeface="SimSun"/>
                          <a:cs typeface="SimSun"/>
                        </a:rPr>
                        <a:t> </a:t>
                      </a:r>
                      <a:r>
                        <a:rPr sz="1100" b="1" dirty="0">
                          <a:solidFill>
                            <a:srgbClr val="231F20"/>
                          </a:solidFill>
                          <a:latin typeface="Arial"/>
                          <a:cs typeface="Arial"/>
                        </a:rPr>
                        <a:t>V-36</a:t>
                      </a:r>
                      <a:r>
                        <a:rPr sz="1100" b="1" spc="-10" dirty="0">
                          <a:solidFill>
                            <a:srgbClr val="231F20"/>
                          </a:solidFill>
                          <a:latin typeface="Arial"/>
                          <a:cs typeface="Arial"/>
                        </a:rPr>
                        <a:t> </a:t>
                      </a:r>
                      <a:r>
                        <a:rPr sz="1100" spc="25" dirty="0">
                          <a:solidFill>
                            <a:srgbClr val="231F20"/>
                          </a:solidFill>
                          <a:latin typeface="SimSun"/>
                          <a:cs typeface="SimSun"/>
                        </a:rPr>
                        <a:t>學習</a:t>
                      </a:r>
                      <a:r>
                        <a:rPr sz="1100" dirty="0">
                          <a:solidFill>
                            <a:srgbClr val="231F20"/>
                          </a:solidFill>
                          <a:latin typeface="SimSun"/>
                          <a:cs typeface="SimSun"/>
                        </a:rPr>
                        <a:t>單</a:t>
                      </a:r>
                      <a:r>
                        <a:rPr sz="1100" spc="-250" dirty="0">
                          <a:solidFill>
                            <a:srgbClr val="231F20"/>
                          </a:solidFill>
                          <a:latin typeface="SimSun"/>
                          <a:cs typeface="SimSun"/>
                        </a:rPr>
                        <a:t> </a:t>
                      </a:r>
                      <a:r>
                        <a:rPr sz="1100" b="1" spc="25" dirty="0">
                          <a:solidFill>
                            <a:srgbClr val="231F20"/>
                          </a:solidFill>
                          <a:latin typeface="Arial"/>
                          <a:cs typeface="Arial"/>
                        </a:rPr>
                        <a:t>-</a:t>
                      </a:r>
                      <a:r>
                        <a:rPr sz="1100" spc="25" dirty="0">
                          <a:solidFill>
                            <a:srgbClr val="231F20"/>
                          </a:solidFill>
                          <a:latin typeface="SimSun"/>
                          <a:cs typeface="SimSun"/>
                        </a:rPr>
                        <a:t>「微」笑出門，安「駕」回 </a:t>
                      </a:r>
                      <a:r>
                        <a:rPr sz="1100" dirty="0">
                          <a:solidFill>
                            <a:srgbClr val="231F20"/>
                          </a:solidFill>
                          <a:latin typeface="SimSun"/>
                          <a:cs typeface="SimSun"/>
                        </a:rPr>
                        <a:t>家</a:t>
                      </a:r>
                      <a:r>
                        <a:rPr sz="1100" spc="-254" dirty="0">
                          <a:solidFill>
                            <a:srgbClr val="231F20"/>
                          </a:solidFill>
                          <a:latin typeface="SimSun"/>
                          <a:cs typeface="SimSun"/>
                        </a:rPr>
                        <a:t> </a:t>
                      </a:r>
                      <a:r>
                        <a:rPr sz="1100" b="1" spc="25" dirty="0">
                          <a:solidFill>
                            <a:srgbClr val="231F20"/>
                          </a:solidFill>
                          <a:latin typeface="Arial"/>
                          <a:cs typeface="Arial"/>
                        </a:rPr>
                        <a:t>-1</a:t>
                      </a:r>
                      <a:r>
                        <a:rPr sz="1100" dirty="0">
                          <a:solidFill>
                            <a:srgbClr val="231F20"/>
                          </a:solidFill>
                          <a:latin typeface="SimSun"/>
                          <a:cs typeface="SimSun"/>
                        </a:rPr>
                        <a:t>】</a:t>
                      </a:r>
                      <a:endParaRPr sz="1100">
                        <a:latin typeface="SimSun"/>
                        <a:cs typeface="SimSun"/>
                      </a:endParaRPr>
                    </a:p>
                    <a:p>
                      <a:pPr marL="540385" marR="92075" indent="-429895" algn="just">
                        <a:lnSpc>
                          <a:spcPct val="136300"/>
                        </a:lnSpc>
                        <a:spcBef>
                          <a:spcPts val="565"/>
                        </a:spcBef>
                      </a:pPr>
                      <a:r>
                        <a:rPr sz="1100" spc="25" dirty="0">
                          <a:solidFill>
                            <a:srgbClr val="231F20"/>
                          </a:solidFill>
                          <a:latin typeface="SimSun"/>
                          <a:cs typeface="SimSun"/>
                        </a:rPr>
                        <a:t>（五）教師提問：班上的同學除了行前要學會微型電動二輪 車的駕駛規範外，現在他們準備要駕駛微型電動二輪 車上路了。</a:t>
                      </a:r>
                      <a:endParaRPr sz="1100">
                        <a:latin typeface="SimSun"/>
                        <a:cs typeface="SimSun"/>
                      </a:endParaRPr>
                    </a:p>
                    <a:p>
                      <a:pPr marL="542925" marR="91440">
                        <a:lnSpc>
                          <a:spcPct val="136300"/>
                        </a:lnSpc>
                        <a:spcBef>
                          <a:spcPts val="570"/>
                        </a:spcBef>
                      </a:pPr>
                      <a:r>
                        <a:rPr sz="1100" spc="25" dirty="0">
                          <a:solidFill>
                            <a:srgbClr val="231F20"/>
                          </a:solidFill>
                          <a:latin typeface="SimSun"/>
                          <a:cs typeface="SimSun"/>
                        </a:rPr>
                        <a:t>想想看駕駛在道路上，可能會遇到什麼情況？還要注 意什麼？才能夠微笑的出門，安全駕駛回家。</a:t>
                      </a:r>
                      <a:endParaRPr sz="1100">
                        <a:latin typeface="SimSun"/>
                        <a:cs typeface="SimSun"/>
                      </a:endParaRPr>
                    </a:p>
                    <a:p>
                      <a:pPr marL="542925" marR="85090">
                        <a:lnSpc>
                          <a:spcPct val="136300"/>
                        </a:lnSpc>
                        <a:spcBef>
                          <a:spcPts val="565"/>
                        </a:spcBef>
                      </a:pPr>
                      <a:r>
                        <a:rPr sz="1100" spc="85" dirty="0">
                          <a:solidFill>
                            <a:srgbClr val="231F20"/>
                          </a:solidFill>
                          <a:latin typeface="SimSun"/>
                          <a:cs typeface="SimSun"/>
                        </a:rPr>
                        <a:t>教師將學習單發</a:t>
                      </a:r>
                      <a:r>
                        <a:rPr sz="1100" spc="25" dirty="0">
                          <a:solidFill>
                            <a:srgbClr val="231F20"/>
                          </a:solidFill>
                          <a:latin typeface="SimSun"/>
                          <a:cs typeface="SimSun"/>
                        </a:rPr>
                        <a:t>下</a:t>
                      </a:r>
                      <a:r>
                        <a:rPr sz="1100" spc="85" dirty="0">
                          <a:solidFill>
                            <a:srgbClr val="231F20"/>
                          </a:solidFill>
                          <a:latin typeface="SimSun"/>
                          <a:cs typeface="SimSun"/>
                        </a:rPr>
                        <a:t>，引導學生小組討論出遊情境狀 </a:t>
                      </a:r>
                      <a:r>
                        <a:rPr sz="1100" spc="25" dirty="0">
                          <a:solidFill>
                            <a:srgbClr val="231F20"/>
                          </a:solidFill>
                          <a:latin typeface="SimSun"/>
                          <a:cs typeface="SimSun"/>
                        </a:rPr>
                        <a:t>況</a:t>
                      </a:r>
                      <a:r>
                        <a:rPr sz="1100" dirty="0">
                          <a:solidFill>
                            <a:srgbClr val="231F20"/>
                          </a:solidFill>
                          <a:latin typeface="SimSun"/>
                          <a:cs typeface="SimSun"/>
                        </a:rPr>
                        <a:t>，</a:t>
                      </a:r>
                      <a:r>
                        <a:rPr sz="1100" spc="-195" dirty="0">
                          <a:solidFill>
                            <a:srgbClr val="231F20"/>
                          </a:solidFill>
                          <a:latin typeface="SimSun"/>
                          <a:cs typeface="SimSun"/>
                        </a:rPr>
                        <a:t> </a:t>
                      </a:r>
                      <a:r>
                        <a:rPr sz="1100" spc="25" dirty="0">
                          <a:solidFill>
                            <a:srgbClr val="231F20"/>
                          </a:solidFill>
                          <a:latin typeface="SimSun"/>
                          <a:cs typeface="SimSun"/>
                        </a:rPr>
                        <a:t>共同完成學習單並分享。</a:t>
                      </a:r>
                      <a:endParaRPr sz="1100">
                        <a:latin typeface="SimSun"/>
                        <a:cs typeface="SimSun"/>
                      </a:endParaRPr>
                    </a:p>
                    <a:p>
                      <a:pPr marL="524510" marR="92710">
                        <a:lnSpc>
                          <a:spcPct val="136300"/>
                        </a:lnSpc>
                        <a:spcBef>
                          <a:spcPts val="5"/>
                        </a:spcBef>
                      </a:pPr>
                      <a:r>
                        <a:rPr sz="1100" spc="25" dirty="0">
                          <a:solidFill>
                            <a:srgbClr val="231F20"/>
                          </a:solidFill>
                          <a:latin typeface="SimSun"/>
                          <a:cs typeface="SimSun"/>
                        </a:rPr>
                        <a:t>【使用附</a:t>
                      </a:r>
                      <a:r>
                        <a:rPr sz="1100" dirty="0">
                          <a:solidFill>
                            <a:srgbClr val="231F20"/>
                          </a:solidFill>
                          <a:latin typeface="SimSun"/>
                          <a:cs typeface="SimSun"/>
                        </a:rPr>
                        <a:t>件</a:t>
                      </a:r>
                      <a:r>
                        <a:rPr sz="1100" spc="-190" dirty="0">
                          <a:solidFill>
                            <a:srgbClr val="231F20"/>
                          </a:solidFill>
                          <a:latin typeface="SimSun"/>
                          <a:cs typeface="SimSun"/>
                        </a:rPr>
                        <a:t> </a:t>
                      </a:r>
                      <a:r>
                        <a:rPr sz="1100" b="1" dirty="0">
                          <a:solidFill>
                            <a:srgbClr val="231F20"/>
                          </a:solidFill>
                          <a:latin typeface="Arial"/>
                          <a:cs typeface="Arial"/>
                        </a:rPr>
                        <a:t>V-36</a:t>
                      </a:r>
                      <a:r>
                        <a:rPr sz="1100" b="1" spc="-30" dirty="0">
                          <a:solidFill>
                            <a:srgbClr val="231F20"/>
                          </a:solidFill>
                          <a:latin typeface="Arial"/>
                          <a:cs typeface="Arial"/>
                        </a:rPr>
                        <a:t> </a:t>
                      </a:r>
                      <a:r>
                        <a:rPr sz="1100" spc="25" dirty="0">
                          <a:solidFill>
                            <a:srgbClr val="231F20"/>
                          </a:solidFill>
                          <a:latin typeface="SimSun"/>
                          <a:cs typeface="SimSun"/>
                        </a:rPr>
                        <a:t>學習</a:t>
                      </a:r>
                      <a:r>
                        <a:rPr sz="1100" dirty="0">
                          <a:solidFill>
                            <a:srgbClr val="231F20"/>
                          </a:solidFill>
                          <a:latin typeface="SimSun"/>
                          <a:cs typeface="SimSun"/>
                        </a:rPr>
                        <a:t>單</a:t>
                      </a:r>
                      <a:r>
                        <a:rPr sz="1100" spc="-190" dirty="0">
                          <a:solidFill>
                            <a:srgbClr val="231F20"/>
                          </a:solidFill>
                          <a:latin typeface="SimSun"/>
                          <a:cs typeface="SimSun"/>
                        </a:rPr>
                        <a:t> </a:t>
                      </a:r>
                      <a:r>
                        <a:rPr sz="1100" b="1" spc="25" dirty="0">
                          <a:solidFill>
                            <a:srgbClr val="231F20"/>
                          </a:solidFill>
                          <a:latin typeface="Arial"/>
                          <a:cs typeface="Arial"/>
                        </a:rPr>
                        <a:t>-</a:t>
                      </a:r>
                      <a:r>
                        <a:rPr sz="1100" spc="25" dirty="0">
                          <a:solidFill>
                            <a:srgbClr val="231F20"/>
                          </a:solidFill>
                          <a:latin typeface="SimSun"/>
                          <a:cs typeface="SimSun"/>
                        </a:rPr>
                        <a:t>「微」笑出門，安「駕」回 </a:t>
                      </a:r>
                      <a:r>
                        <a:rPr sz="1100" dirty="0">
                          <a:solidFill>
                            <a:srgbClr val="231F20"/>
                          </a:solidFill>
                          <a:latin typeface="SimSun"/>
                          <a:cs typeface="SimSun"/>
                        </a:rPr>
                        <a:t>家</a:t>
                      </a:r>
                      <a:r>
                        <a:rPr sz="1100" spc="-195" dirty="0">
                          <a:solidFill>
                            <a:srgbClr val="231F20"/>
                          </a:solidFill>
                          <a:latin typeface="SimSun"/>
                          <a:cs typeface="SimSun"/>
                        </a:rPr>
                        <a:t> </a:t>
                      </a:r>
                      <a:r>
                        <a:rPr sz="1100" b="1" spc="25" dirty="0">
                          <a:solidFill>
                            <a:srgbClr val="231F20"/>
                          </a:solidFill>
                          <a:latin typeface="Arial"/>
                          <a:cs typeface="Arial"/>
                        </a:rPr>
                        <a:t>-2</a:t>
                      </a:r>
                      <a:r>
                        <a:rPr sz="1100" dirty="0">
                          <a:solidFill>
                            <a:srgbClr val="231F20"/>
                          </a:solidFill>
                          <a:latin typeface="SimSun"/>
                          <a:cs typeface="SimSun"/>
                        </a:rPr>
                        <a:t>】</a:t>
                      </a:r>
                      <a:endParaRPr sz="1100">
                        <a:latin typeface="SimSun"/>
                        <a:cs typeface="SimSun"/>
                      </a:endParaRPr>
                    </a:p>
                    <a:p>
                      <a:pPr marL="182880">
                        <a:lnSpc>
                          <a:spcPct val="100000"/>
                        </a:lnSpc>
                        <a:spcBef>
                          <a:spcPts val="2470"/>
                        </a:spcBef>
                      </a:pPr>
                      <a:r>
                        <a:rPr sz="1800" spc="37" baseline="6944" dirty="0">
                          <a:solidFill>
                            <a:srgbClr val="61A489"/>
                          </a:solidFill>
                          <a:latin typeface="SimSun"/>
                          <a:cs typeface="SimSun"/>
                        </a:rPr>
                        <a:t>歸</a:t>
                      </a:r>
                      <a:r>
                        <a:rPr sz="1800" baseline="6944" dirty="0">
                          <a:solidFill>
                            <a:srgbClr val="61A489"/>
                          </a:solidFill>
                          <a:latin typeface="SimSun"/>
                          <a:cs typeface="SimSun"/>
                        </a:rPr>
                        <a:t>納</a:t>
                      </a:r>
                      <a:r>
                        <a:rPr sz="1800" spc="547" baseline="6944" dirty="0">
                          <a:solidFill>
                            <a:srgbClr val="61A489"/>
                          </a:solidFill>
                          <a:latin typeface="SimSun"/>
                          <a:cs typeface="SimSun"/>
                        </a:rPr>
                        <a:t> </a:t>
                      </a:r>
                      <a:r>
                        <a:rPr sz="1200" b="1" spc="5" dirty="0">
                          <a:solidFill>
                            <a:srgbClr val="231F20"/>
                          </a:solidFill>
                          <a:latin typeface="微軟正黑體"/>
                          <a:cs typeface="微軟正黑體"/>
                        </a:rPr>
                        <a:t>（</a:t>
                      </a:r>
                      <a:r>
                        <a:rPr sz="1200" b="1" spc="5" dirty="0">
                          <a:solidFill>
                            <a:srgbClr val="231F20"/>
                          </a:solidFill>
                          <a:latin typeface="Arial"/>
                          <a:cs typeface="Arial"/>
                        </a:rPr>
                        <a:t>5</a:t>
                      </a:r>
                      <a:r>
                        <a:rPr sz="1200" b="1" spc="-10" dirty="0">
                          <a:solidFill>
                            <a:srgbClr val="231F20"/>
                          </a:solidFill>
                          <a:latin typeface="Arial"/>
                          <a:cs typeface="Arial"/>
                        </a:rPr>
                        <a:t> </a:t>
                      </a:r>
                      <a:r>
                        <a:rPr sz="1200" b="1" spc="25" dirty="0">
                          <a:solidFill>
                            <a:srgbClr val="231F20"/>
                          </a:solidFill>
                          <a:latin typeface="微軟正黑體"/>
                          <a:cs typeface="微軟正黑體"/>
                        </a:rPr>
                        <a:t>分鐘）</a:t>
                      </a:r>
                      <a:endParaRPr sz="1200">
                        <a:latin typeface="微軟正黑體"/>
                        <a:cs typeface="微軟正黑體"/>
                      </a:endParaRPr>
                    </a:p>
                    <a:p>
                      <a:pPr marL="540385" marR="85090" indent="-429895" algn="just">
                        <a:lnSpc>
                          <a:spcPct val="136300"/>
                        </a:lnSpc>
                        <a:spcBef>
                          <a:spcPts val="160"/>
                        </a:spcBef>
                      </a:pPr>
                      <a:r>
                        <a:rPr sz="1100" spc="25" dirty="0">
                          <a:solidFill>
                            <a:srgbClr val="231F20"/>
                          </a:solidFill>
                          <a:latin typeface="SimSun"/>
                          <a:cs typeface="SimSun"/>
                        </a:rPr>
                        <a:t>（一）</a:t>
                      </a:r>
                      <a:r>
                        <a:rPr sz="1100" spc="85" dirty="0">
                          <a:solidFill>
                            <a:srgbClr val="231F20"/>
                          </a:solidFill>
                          <a:latin typeface="SimSun"/>
                          <a:cs typeface="SimSun"/>
                        </a:rPr>
                        <a:t>微型電動二輪車為慢車種</a:t>
                      </a:r>
                      <a:r>
                        <a:rPr sz="1100" spc="30" dirty="0">
                          <a:solidFill>
                            <a:srgbClr val="231F20"/>
                          </a:solidFill>
                          <a:latin typeface="SimSun"/>
                          <a:cs typeface="SimSun"/>
                        </a:rPr>
                        <a:t>類</a:t>
                      </a:r>
                      <a:r>
                        <a:rPr sz="1100" spc="85" dirty="0">
                          <a:solidFill>
                            <a:srgbClr val="231F20"/>
                          </a:solidFill>
                          <a:latin typeface="SimSun"/>
                          <a:cs typeface="SimSun"/>
                        </a:rPr>
                        <a:t>，其車身結構及煞</a:t>
                      </a:r>
                      <a:r>
                        <a:rPr sz="1100" spc="30" dirty="0">
                          <a:solidFill>
                            <a:srgbClr val="231F20"/>
                          </a:solidFill>
                          <a:latin typeface="SimSun"/>
                          <a:cs typeface="SimSun"/>
                        </a:rPr>
                        <a:t>車</a:t>
                      </a:r>
                      <a:r>
                        <a:rPr sz="1100" dirty="0">
                          <a:solidFill>
                            <a:srgbClr val="231F20"/>
                          </a:solidFill>
                          <a:latin typeface="SimSun"/>
                          <a:cs typeface="SimSun"/>
                        </a:rPr>
                        <a:t>、 </a:t>
                      </a:r>
                      <a:r>
                        <a:rPr sz="1100" spc="85" dirty="0">
                          <a:solidFill>
                            <a:srgbClr val="231F20"/>
                          </a:solidFill>
                          <a:latin typeface="SimSun"/>
                          <a:cs typeface="SimSun"/>
                        </a:rPr>
                        <a:t>懸吊皆以單人乘坐且低速行駛進行設</a:t>
                      </a:r>
                      <a:r>
                        <a:rPr sz="1100" spc="30" dirty="0">
                          <a:solidFill>
                            <a:srgbClr val="231F20"/>
                          </a:solidFill>
                          <a:latin typeface="SimSun"/>
                          <a:cs typeface="SimSun"/>
                        </a:rPr>
                        <a:t>計</a:t>
                      </a:r>
                      <a:r>
                        <a:rPr sz="1100" spc="85" dirty="0">
                          <a:solidFill>
                            <a:srgbClr val="231F20"/>
                          </a:solidFill>
                          <a:latin typeface="SimSun"/>
                          <a:cs typeface="SimSun"/>
                        </a:rPr>
                        <a:t>，雙載或附 載超高物品會降低車輛操控及穩定性</a:t>
                      </a:r>
                      <a:r>
                        <a:rPr sz="1100" spc="30" dirty="0">
                          <a:solidFill>
                            <a:srgbClr val="231F20"/>
                          </a:solidFill>
                          <a:latin typeface="SimSun"/>
                          <a:cs typeface="SimSun"/>
                        </a:rPr>
                        <a:t>能</a:t>
                      </a:r>
                      <a:r>
                        <a:rPr sz="1100" spc="85" dirty="0">
                          <a:solidFill>
                            <a:srgbClr val="231F20"/>
                          </a:solidFill>
                          <a:latin typeface="SimSun"/>
                          <a:cs typeface="SimSun"/>
                        </a:rPr>
                        <a:t>，造成駕駛 </a:t>
                      </a:r>
                      <a:r>
                        <a:rPr sz="1100" spc="30" dirty="0">
                          <a:solidFill>
                            <a:srgbClr val="231F20"/>
                          </a:solidFill>
                          <a:latin typeface="SimSun"/>
                          <a:cs typeface="SimSun"/>
                        </a:rPr>
                        <a:t>控制困難，增加事故發生機率。</a:t>
                      </a:r>
                      <a:endParaRPr sz="1100">
                        <a:latin typeface="SimSun"/>
                        <a:cs typeface="SimSun"/>
                      </a:endParaRPr>
                    </a:p>
                    <a:p>
                      <a:pPr marL="546735" marR="84455" indent="-436245" algn="just">
                        <a:lnSpc>
                          <a:spcPct val="136300"/>
                        </a:lnSpc>
                        <a:spcBef>
                          <a:spcPts val="565"/>
                        </a:spcBef>
                      </a:pPr>
                      <a:r>
                        <a:rPr sz="1100" spc="30" dirty="0">
                          <a:solidFill>
                            <a:srgbClr val="231F20"/>
                          </a:solidFill>
                          <a:latin typeface="SimSun"/>
                          <a:cs typeface="SimSun"/>
                        </a:rPr>
                        <a:t>（二）</a:t>
                      </a:r>
                      <a:r>
                        <a:rPr sz="1100" spc="80" dirty="0">
                          <a:solidFill>
                            <a:srgbClr val="231F20"/>
                          </a:solidFill>
                          <a:latin typeface="SimSun"/>
                          <a:cs typeface="SimSun"/>
                        </a:rPr>
                        <a:t>法令保障行人於行人穿越道上有絕對優先</a:t>
                      </a:r>
                      <a:r>
                        <a:rPr sz="1100" spc="30" dirty="0">
                          <a:solidFill>
                            <a:srgbClr val="231F20"/>
                          </a:solidFill>
                          <a:latin typeface="SimSun"/>
                          <a:cs typeface="SimSun"/>
                        </a:rPr>
                        <a:t>權</a:t>
                      </a:r>
                      <a:r>
                        <a:rPr sz="1100" spc="80" dirty="0">
                          <a:solidFill>
                            <a:srgbClr val="231F20"/>
                          </a:solidFill>
                          <a:latin typeface="SimSun"/>
                          <a:cs typeface="SimSun"/>
                        </a:rPr>
                        <a:t>，駕駛 人行近行人穿越道時或是未劃設行人穿越道之交叉 </a:t>
                      </a:r>
                      <a:r>
                        <a:rPr sz="1100" spc="85" dirty="0">
                          <a:solidFill>
                            <a:srgbClr val="231F20"/>
                          </a:solidFill>
                          <a:latin typeface="SimSun"/>
                          <a:cs typeface="SimSun"/>
                        </a:rPr>
                        <a:t>路</a:t>
                      </a:r>
                      <a:r>
                        <a:rPr sz="1100" spc="30" dirty="0">
                          <a:solidFill>
                            <a:srgbClr val="231F20"/>
                          </a:solidFill>
                          <a:latin typeface="SimSun"/>
                          <a:cs typeface="SimSun"/>
                        </a:rPr>
                        <a:t>口</a:t>
                      </a:r>
                      <a:r>
                        <a:rPr sz="1100" dirty="0">
                          <a:solidFill>
                            <a:srgbClr val="231F20"/>
                          </a:solidFill>
                          <a:latin typeface="SimSun"/>
                          <a:cs typeface="SimSun"/>
                        </a:rPr>
                        <a:t>，</a:t>
                      </a:r>
                      <a:r>
                        <a:rPr sz="1100" spc="-459" dirty="0">
                          <a:solidFill>
                            <a:srgbClr val="231F20"/>
                          </a:solidFill>
                          <a:latin typeface="SimSun"/>
                          <a:cs typeface="SimSun"/>
                        </a:rPr>
                        <a:t> </a:t>
                      </a:r>
                      <a:r>
                        <a:rPr sz="1100" spc="85" dirty="0">
                          <a:solidFill>
                            <a:srgbClr val="231F20"/>
                          </a:solidFill>
                          <a:latin typeface="SimSun"/>
                          <a:cs typeface="SimSun"/>
                        </a:rPr>
                        <a:t>無論有無交通指揮人員或號誌標</a:t>
                      </a:r>
                      <a:r>
                        <a:rPr sz="1100" spc="30" dirty="0">
                          <a:solidFill>
                            <a:srgbClr val="231F20"/>
                          </a:solidFill>
                          <a:latin typeface="SimSun"/>
                          <a:cs typeface="SimSun"/>
                        </a:rPr>
                        <a:t>示</a:t>
                      </a:r>
                      <a:r>
                        <a:rPr sz="1100" dirty="0">
                          <a:solidFill>
                            <a:srgbClr val="231F20"/>
                          </a:solidFill>
                          <a:latin typeface="SimSun"/>
                          <a:cs typeface="SimSun"/>
                        </a:rPr>
                        <a:t>，</a:t>
                      </a:r>
                      <a:r>
                        <a:rPr sz="1100" spc="-459" dirty="0">
                          <a:solidFill>
                            <a:srgbClr val="231F20"/>
                          </a:solidFill>
                          <a:latin typeface="SimSun"/>
                          <a:cs typeface="SimSun"/>
                        </a:rPr>
                        <a:t> </a:t>
                      </a:r>
                      <a:r>
                        <a:rPr sz="1100" spc="85" dirty="0">
                          <a:solidFill>
                            <a:srgbClr val="231F20"/>
                          </a:solidFill>
                          <a:latin typeface="SimSun"/>
                          <a:cs typeface="SimSun"/>
                        </a:rPr>
                        <a:t>均應</a:t>
                      </a:r>
                      <a:r>
                        <a:rPr sz="1100" dirty="0">
                          <a:solidFill>
                            <a:srgbClr val="231F20"/>
                          </a:solidFill>
                          <a:latin typeface="SimSun"/>
                          <a:cs typeface="SimSun"/>
                        </a:rPr>
                        <a:t>停 </a:t>
                      </a:r>
                      <a:r>
                        <a:rPr sz="1100" spc="30" dirty="0">
                          <a:solidFill>
                            <a:srgbClr val="231F20"/>
                          </a:solidFill>
                          <a:latin typeface="SimSun"/>
                          <a:cs typeface="SimSun"/>
                        </a:rPr>
                        <a:t>讓行人先行通。</a:t>
                      </a:r>
                      <a:endParaRPr sz="1100">
                        <a:latin typeface="SimSun"/>
                        <a:cs typeface="SimSun"/>
                      </a:endParaRPr>
                    </a:p>
                  </a:txBody>
                  <a:tcPr marL="0" marR="0" marT="27305" marB="0">
                    <a:lnL w="6350">
                      <a:solidFill>
                        <a:srgbClr val="61A489"/>
                      </a:solidFill>
                      <a:prstDash val="solid"/>
                    </a:lnL>
                    <a:lnR w="9525">
                      <a:solidFill>
                        <a:srgbClr val="61A489"/>
                      </a:solidFill>
                      <a:prstDash val="solid"/>
                    </a:lnR>
                    <a:lnB w="6350">
                      <a:solidFill>
                        <a:srgbClr val="61A489"/>
                      </a:solidFill>
                      <a:prstDash val="solid"/>
                    </a:lnB>
                  </a:tcPr>
                </a:tc>
                <a:tc rowSpan="15" hMerge="1">
                  <a:txBody>
                    <a:bodyPr/>
                    <a:lstStyle/>
                    <a:p>
                      <a:endParaRPr/>
                    </a:p>
                  </a:txBody>
                  <a:tcPr marL="0" marR="0" marT="0" marB="0"/>
                </a:tc>
                <a:tc>
                  <a:txBody>
                    <a:bodyPr/>
                    <a:lstStyle/>
                    <a:p>
                      <a:pPr>
                        <a:lnSpc>
                          <a:spcPct val="100000"/>
                        </a:lnSpc>
                      </a:pPr>
                      <a:endParaRPr sz="1100">
                        <a:latin typeface="Times New Roman"/>
                        <a:cs typeface="Times New Roman"/>
                      </a:endParaRPr>
                    </a:p>
                  </a:txBody>
                  <a:tcPr marL="0" marR="0" marT="0" marB="0">
                    <a:lnL w="9525">
                      <a:solidFill>
                        <a:srgbClr val="61A489"/>
                      </a:solidFill>
                      <a:prstDash val="solid"/>
                    </a:lnL>
                    <a:lnR w="9525">
                      <a:solidFill>
                        <a:srgbClr val="61A489"/>
                      </a:solidFill>
                      <a:prstDash val="solid"/>
                    </a:lnR>
                  </a:tcPr>
                </a:tc>
                <a:tc>
                  <a:txBody>
                    <a:bodyPr/>
                    <a:lstStyle/>
                    <a:p>
                      <a:pPr marR="313690" algn="r">
                        <a:lnSpc>
                          <a:spcPct val="100000"/>
                        </a:lnSpc>
                        <a:spcBef>
                          <a:spcPts val="685"/>
                        </a:spcBef>
                      </a:pPr>
                      <a:r>
                        <a:rPr sz="1100" dirty="0">
                          <a:solidFill>
                            <a:srgbClr val="231F20"/>
                          </a:solidFill>
                          <a:latin typeface="Arial"/>
                          <a:cs typeface="Arial"/>
                        </a:rPr>
                        <a:t>10</a:t>
                      </a:r>
                      <a:r>
                        <a:rPr sz="1100" spc="-105" dirty="0">
                          <a:solidFill>
                            <a:srgbClr val="231F20"/>
                          </a:solidFill>
                          <a:latin typeface="Arial"/>
                          <a:cs typeface="Arial"/>
                        </a:rPr>
                        <a:t> </a:t>
                      </a:r>
                      <a:r>
                        <a:rPr sz="1100" spc="0" dirty="0">
                          <a:solidFill>
                            <a:srgbClr val="231F20"/>
                          </a:solidFill>
                          <a:latin typeface="SimSun"/>
                          <a:cs typeface="SimSun"/>
                        </a:rPr>
                        <a:t>分鐘</a:t>
                      </a:r>
                      <a:endParaRPr sz="1100">
                        <a:latin typeface="SimSun"/>
                        <a:cs typeface="SimSun"/>
                      </a:endParaRPr>
                    </a:p>
                  </a:txBody>
                  <a:tcPr marL="0" marR="0" marT="86995" marB="0">
                    <a:lnL w="9525">
                      <a:solidFill>
                        <a:srgbClr val="61A489"/>
                      </a:solidFill>
                      <a:prstDash val="solid"/>
                    </a:lnL>
                    <a:lnR w="6350">
                      <a:solidFill>
                        <a:srgbClr val="61A489"/>
                      </a:solidFill>
                      <a:prstDash val="solid"/>
                    </a:lnR>
                  </a:tcPr>
                </a:tc>
                <a:extLst>
                  <a:ext uri="{0D108BD9-81ED-4DB2-BD59-A6C34878D82A}">
                    <a16:rowId xmlns:a16="http://schemas.microsoft.com/office/drawing/2014/main" val="10001"/>
                  </a:ext>
                </a:extLst>
              </a:tr>
              <a:tr h="836294">
                <a:tc gridSpan="2" vMerge="1">
                  <a:txBody>
                    <a:bodyPr/>
                    <a:lstStyle/>
                    <a:p>
                      <a:endParaRPr/>
                    </a:p>
                  </a:txBody>
                  <a:tcPr marL="0" marR="0" marT="27305" marB="0">
                    <a:lnL w="6350">
                      <a:solidFill>
                        <a:srgbClr val="61A489"/>
                      </a:solidFill>
                      <a:prstDash val="solid"/>
                    </a:lnL>
                    <a:lnR w="9525">
                      <a:solidFill>
                        <a:srgbClr val="61A489"/>
                      </a:solidFill>
                      <a:prstDash val="solid"/>
                    </a:lnR>
                    <a:lnB w="6350">
                      <a:solidFill>
                        <a:srgbClr val="61A489"/>
                      </a:solidFill>
                      <a:prstDash val="solid"/>
                    </a:lnB>
                  </a:tcPr>
                </a:tc>
                <a:tc hMerge="1" vMerge="1">
                  <a:txBody>
                    <a:bodyPr/>
                    <a:lstStyle/>
                    <a:p>
                      <a:endParaRPr/>
                    </a:p>
                  </a:txBody>
                  <a:tcPr marL="0" marR="0" marT="0" marB="0"/>
                </a:tc>
                <a:tc>
                  <a:txBody>
                    <a:bodyPr/>
                    <a:lstStyle/>
                    <a:p>
                      <a:pPr marL="111760" marR="50165">
                        <a:lnSpc>
                          <a:spcPct val="136300"/>
                        </a:lnSpc>
                        <a:spcBef>
                          <a:spcPts val="2725"/>
                        </a:spcBef>
                      </a:pPr>
                      <a:r>
                        <a:rPr sz="1100" spc="0" dirty="0">
                          <a:solidFill>
                            <a:srgbClr val="231F20"/>
                          </a:solidFill>
                          <a:latin typeface="SimSun"/>
                          <a:cs typeface="SimSun"/>
                        </a:rPr>
                        <a:t>紙筆評</a:t>
                      </a:r>
                      <a:r>
                        <a:rPr sz="1100" spc="-55" dirty="0">
                          <a:solidFill>
                            <a:srgbClr val="231F20"/>
                          </a:solidFill>
                          <a:latin typeface="SimSun"/>
                          <a:cs typeface="SimSun"/>
                        </a:rPr>
                        <a:t>量</a:t>
                      </a:r>
                      <a:r>
                        <a:rPr sz="1100" dirty="0">
                          <a:solidFill>
                            <a:srgbClr val="231F20"/>
                          </a:solidFill>
                          <a:latin typeface="SimSun"/>
                          <a:cs typeface="SimSun"/>
                        </a:rPr>
                        <a:t>：  </a:t>
                      </a:r>
                      <a:r>
                        <a:rPr sz="1100" spc="350" dirty="0">
                          <a:solidFill>
                            <a:srgbClr val="231F20"/>
                          </a:solidFill>
                          <a:latin typeface="SimSun"/>
                          <a:cs typeface="SimSun"/>
                        </a:rPr>
                        <a:t>學生能</a:t>
                      </a:r>
                      <a:r>
                        <a:rPr sz="1100" dirty="0">
                          <a:solidFill>
                            <a:srgbClr val="231F20"/>
                          </a:solidFill>
                          <a:latin typeface="SimSun"/>
                          <a:cs typeface="SimSun"/>
                        </a:rPr>
                        <a:t>正</a:t>
                      </a:r>
                      <a:r>
                        <a:rPr sz="1100" spc="-195" dirty="0">
                          <a:solidFill>
                            <a:srgbClr val="231F20"/>
                          </a:solidFill>
                          <a:latin typeface="SimSun"/>
                          <a:cs typeface="SimSun"/>
                        </a:rPr>
                        <a:t> </a:t>
                      </a:r>
                      <a:endParaRPr sz="1100">
                        <a:latin typeface="SimSun"/>
                        <a:cs typeface="SimSun"/>
                      </a:endParaRPr>
                    </a:p>
                  </a:txBody>
                  <a:tcPr marL="0" marR="0" marT="346075" marB="0">
                    <a:lnL w="9525">
                      <a:solidFill>
                        <a:srgbClr val="61A489"/>
                      </a:solidFill>
                      <a:prstDash val="solid"/>
                    </a:lnL>
                    <a:lnR w="9525">
                      <a:solidFill>
                        <a:srgbClr val="61A489"/>
                      </a:solidFill>
                      <a:prstDash val="solid"/>
                    </a:lnR>
                  </a:tcPr>
                </a:tc>
                <a:tc>
                  <a:txBody>
                    <a:bodyPr/>
                    <a:lstStyle/>
                    <a:p>
                      <a:pPr>
                        <a:lnSpc>
                          <a:spcPct val="100000"/>
                        </a:lnSpc>
                        <a:spcBef>
                          <a:spcPts val="35"/>
                        </a:spcBef>
                      </a:pPr>
                      <a:endParaRPr sz="2750">
                        <a:latin typeface="Times New Roman"/>
                        <a:cs typeface="Times New Roman"/>
                      </a:endParaRPr>
                    </a:p>
                    <a:p>
                      <a:pPr marR="313690" algn="r">
                        <a:lnSpc>
                          <a:spcPct val="100000"/>
                        </a:lnSpc>
                        <a:spcBef>
                          <a:spcPts val="5"/>
                        </a:spcBef>
                      </a:pPr>
                      <a:r>
                        <a:rPr sz="1100" dirty="0">
                          <a:solidFill>
                            <a:srgbClr val="231F20"/>
                          </a:solidFill>
                          <a:latin typeface="Arial"/>
                          <a:cs typeface="Arial"/>
                        </a:rPr>
                        <a:t>15</a:t>
                      </a:r>
                      <a:r>
                        <a:rPr sz="1100" spc="-105" dirty="0">
                          <a:solidFill>
                            <a:srgbClr val="231F20"/>
                          </a:solidFill>
                          <a:latin typeface="Arial"/>
                          <a:cs typeface="Arial"/>
                        </a:rPr>
                        <a:t> </a:t>
                      </a:r>
                      <a:r>
                        <a:rPr sz="1100" spc="0" dirty="0">
                          <a:solidFill>
                            <a:srgbClr val="231F20"/>
                          </a:solidFill>
                          <a:latin typeface="SimSun"/>
                          <a:cs typeface="SimSun"/>
                        </a:rPr>
                        <a:t>分鐘</a:t>
                      </a:r>
                      <a:endParaRPr sz="1100">
                        <a:latin typeface="SimSun"/>
                        <a:cs typeface="SimSun"/>
                      </a:endParaRPr>
                    </a:p>
                  </a:txBody>
                  <a:tcPr marL="0" marR="0" marT="4445" marB="0">
                    <a:lnL w="9525">
                      <a:solidFill>
                        <a:srgbClr val="61A489"/>
                      </a:solidFill>
                      <a:prstDash val="solid"/>
                    </a:lnL>
                    <a:lnR w="6350">
                      <a:solidFill>
                        <a:srgbClr val="61A489"/>
                      </a:solidFill>
                      <a:prstDash val="solid"/>
                    </a:lnR>
                  </a:tcPr>
                </a:tc>
                <a:extLst>
                  <a:ext uri="{0D108BD9-81ED-4DB2-BD59-A6C34878D82A}">
                    <a16:rowId xmlns:a16="http://schemas.microsoft.com/office/drawing/2014/main" val="10002"/>
                  </a:ext>
                </a:extLst>
              </a:tr>
              <a:tr h="227965">
                <a:tc gridSpan="2" vMerge="1">
                  <a:txBody>
                    <a:bodyPr/>
                    <a:lstStyle/>
                    <a:p>
                      <a:endParaRPr/>
                    </a:p>
                  </a:txBody>
                  <a:tcPr marL="0" marR="0" marT="27305" marB="0">
                    <a:lnL w="6350">
                      <a:solidFill>
                        <a:srgbClr val="61A489"/>
                      </a:solidFill>
                      <a:prstDash val="solid"/>
                    </a:lnL>
                    <a:lnR w="9525">
                      <a:solidFill>
                        <a:srgbClr val="61A489"/>
                      </a:solidFill>
                      <a:prstDash val="solid"/>
                    </a:lnR>
                    <a:lnB w="6350">
                      <a:solidFill>
                        <a:srgbClr val="61A489"/>
                      </a:solidFill>
                      <a:prstDash val="solid"/>
                    </a:lnB>
                  </a:tcPr>
                </a:tc>
                <a:tc hMerge="1" vMerge="1">
                  <a:txBody>
                    <a:bodyPr/>
                    <a:lstStyle/>
                    <a:p>
                      <a:endParaRPr/>
                    </a:p>
                  </a:txBody>
                  <a:tcPr marL="0" marR="0" marT="0" marB="0"/>
                </a:tc>
                <a:tc>
                  <a:txBody>
                    <a:bodyPr/>
                    <a:lstStyle/>
                    <a:p>
                      <a:pPr marL="111760">
                        <a:lnSpc>
                          <a:spcPct val="100000"/>
                        </a:lnSpc>
                        <a:spcBef>
                          <a:spcPts val="215"/>
                        </a:spcBef>
                      </a:pPr>
                      <a:r>
                        <a:rPr sz="1100" spc="350" dirty="0">
                          <a:solidFill>
                            <a:srgbClr val="231F20"/>
                          </a:solidFill>
                          <a:latin typeface="SimSun"/>
                          <a:cs typeface="SimSun"/>
                        </a:rPr>
                        <a:t>確判斷</a:t>
                      </a:r>
                      <a:r>
                        <a:rPr sz="1100" dirty="0">
                          <a:solidFill>
                            <a:srgbClr val="231F20"/>
                          </a:solidFill>
                          <a:latin typeface="SimSun"/>
                          <a:cs typeface="SimSun"/>
                        </a:rPr>
                        <a:t>微</a:t>
                      </a:r>
                      <a:r>
                        <a:rPr sz="1100" spc="-195" dirty="0">
                          <a:solidFill>
                            <a:srgbClr val="231F20"/>
                          </a:solidFill>
                          <a:latin typeface="SimSun"/>
                          <a:cs typeface="SimSun"/>
                        </a:rPr>
                        <a:t> </a:t>
                      </a:r>
                      <a:endParaRPr sz="1100">
                        <a:latin typeface="SimSun"/>
                        <a:cs typeface="SimSun"/>
                      </a:endParaRPr>
                    </a:p>
                  </a:txBody>
                  <a:tcPr marL="0" marR="0" marT="27305" marB="0">
                    <a:lnL w="9525">
                      <a:solidFill>
                        <a:srgbClr val="61A489"/>
                      </a:solidFill>
                      <a:prstDash val="solid"/>
                    </a:lnL>
                    <a:lnR w="9525">
                      <a:solidFill>
                        <a:srgbClr val="61A489"/>
                      </a:solidFill>
                      <a:prstDash val="solid"/>
                    </a:lnR>
                  </a:tcPr>
                </a:tc>
                <a:tc>
                  <a:txBody>
                    <a:bodyPr/>
                    <a:lstStyle/>
                    <a:p>
                      <a:pPr>
                        <a:lnSpc>
                          <a:spcPct val="100000"/>
                        </a:lnSpc>
                      </a:pPr>
                      <a:endParaRPr sz="1100">
                        <a:latin typeface="Times New Roman"/>
                        <a:cs typeface="Times New Roman"/>
                      </a:endParaRPr>
                    </a:p>
                  </a:txBody>
                  <a:tcPr marL="0" marR="0" marT="0" marB="0">
                    <a:lnL w="9525">
                      <a:solidFill>
                        <a:srgbClr val="61A489"/>
                      </a:solidFill>
                      <a:prstDash val="solid"/>
                    </a:lnL>
                    <a:lnR w="6350">
                      <a:solidFill>
                        <a:srgbClr val="61A489"/>
                      </a:solidFill>
                      <a:prstDash val="solid"/>
                    </a:lnR>
                  </a:tcPr>
                </a:tc>
                <a:extLst>
                  <a:ext uri="{0D108BD9-81ED-4DB2-BD59-A6C34878D82A}">
                    <a16:rowId xmlns:a16="http://schemas.microsoft.com/office/drawing/2014/main" val="10003"/>
                  </a:ext>
                </a:extLst>
              </a:tr>
              <a:tr h="227965">
                <a:tc gridSpan="2" vMerge="1">
                  <a:txBody>
                    <a:bodyPr/>
                    <a:lstStyle/>
                    <a:p>
                      <a:endParaRPr/>
                    </a:p>
                  </a:txBody>
                  <a:tcPr marL="0" marR="0" marT="27305" marB="0">
                    <a:lnL w="6350">
                      <a:solidFill>
                        <a:srgbClr val="61A489"/>
                      </a:solidFill>
                      <a:prstDash val="solid"/>
                    </a:lnL>
                    <a:lnR w="9525">
                      <a:solidFill>
                        <a:srgbClr val="61A489"/>
                      </a:solidFill>
                      <a:prstDash val="solid"/>
                    </a:lnR>
                    <a:lnB w="6350">
                      <a:solidFill>
                        <a:srgbClr val="61A489"/>
                      </a:solidFill>
                      <a:prstDash val="solid"/>
                    </a:lnB>
                  </a:tcPr>
                </a:tc>
                <a:tc hMerge="1" vMerge="1">
                  <a:txBody>
                    <a:bodyPr/>
                    <a:lstStyle/>
                    <a:p>
                      <a:endParaRPr/>
                    </a:p>
                  </a:txBody>
                  <a:tcPr marL="0" marR="0" marT="0" marB="0"/>
                </a:tc>
                <a:tc>
                  <a:txBody>
                    <a:bodyPr/>
                    <a:lstStyle/>
                    <a:p>
                      <a:pPr marL="111760">
                        <a:lnSpc>
                          <a:spcPct val="100000"/>
                        </a:lnSpc>
                        <a:spcBef>
                          <a:spcPts val="215"/>
                        </a:spcBef>
                      </a:pPr>
                      <a:r>
                        <a:rPr sz="1100" spc="350" dirty="0">
                          <a:solidFill>
                            <a:srgbClr val="231F20"/>
                          </a:solidFill>
                          <a:latin typeface="SimSun"/>
                          <a:cs typeface="SimSun"/>
                        </a:rPr>
                        <a:t>型電動</a:t>
                      </a:r>
                      <a:r>
                        <a:rPr sz="1100" dirty="0">
                          <a:solidFill>
                            <a:srgbClr val="231F20"/>
                          </a:solidFill>
                          <a:latin typeface="SimSun"/>
                          <a:cs typeface="SimSun"/>
                        </a:rPr>
                        <a:t>二</a:t>
                      </a:r>
                      <a:r>
                        <a:rPr sz="1100" spc="-195" dirty="0">
                          <a:solidFill>
                            <a:srgbClr val="231F20"/>
                          </a:solidFill>
                          <a:latin typeface="SimSun"/>
                          <a:cs typeface="SimSun"/>
                        </a:rPr>
                        <a:t> </a:t>
                      </a:r>
                      <a:endParaRPr sz="1100">
                        <a:latin typeface="SimSun"/>
                        <a:cs typeface="SimSun"/>
                      </a:endParaRPr>
                    </a:p>
                  </a:txBody>
                  <a:tcPr marL="0" marR="0" marT="27305" marB="0">
                    <a:lnL w="9525">
                      <a:solidFill>
                        <a:srgbClr val="61A489"/>
                      </a:solidFill>
                      <a:prstDash val="solid"/>
                    </a:lnL>
                    <a:lnR w="9525">
                      <a:solidFill>
                        <a:srgbClr val="61A489"/>
                      </a:solidFill>
                      <a:prstDash val="solid"/>
                    </a:lnR>
                  </a:tcPr>
                </a:tc>
                <a:tc>
                  <a:txBody>
                    <a:bodyPr/>
                    <a:lstStyle/>
                    <a:p>
                      <a:pPr>
                        <a:lnSpc>
                          <a:spcPct val="100000"/>
                        </a:lnSpc>
                      </a:pPr>
                      <a:endParaRPr sz="1100">
                        <a:latin typeface="Times New Roman"/>
                        <a:cs typeface="Times New Roman"/>
                      </a:endParaRPr>
                    </a:p>
                  </a:txBody>
                  <a:tcPr marL="0" marR="0" marT="0" marB="0">
                    <a:lnL w="9525">
                      <a:solidFill>
                        <a:srgbClr val="61A489"/>
                      </a:solidFill>
                      <a:prstDash val="solid"/>
                    </a:lnL>
                    <a:lnR w="6350">
                      <a:solidFill>
                        <a:srgbClr val="61A489"/>
                      </a:solidFill>
                      <a:prstDash val="solid"/>
                    </a:lnR>
                  </a:tcPr>
                </a:tc>
                <a:extLst>
                  <a:ext uri="{0D108BD9-81ED-4DB2-BD59-A6C34878D82A}">
                    <a16:rowId xmlns:a16="http://schemas.microsoft.com/office/drawing/2014/main" val="10004"/>
                  </a:ext>
                </a:extLst>
              </a:tr>
              <a:tr h="227965">
                <a:tc gridSpan="2" vMerge="1">
                  <a:txBody>
                    <a:bodyPr/>
                    <a:lstStyle/>
                    <a:p>
                      <a:endParaRPr/>
                    </a:p>
                  </a:txBody>
                  <a:tcPr marL="0" marR="0" marT="27305" marB="0">
                    <a:lnL w="6350">
                      <a:solidFill>
                        <a:srgbClr val="61A489"/>
                      </a:solidFill>
                      <a:prstDash val="solid"/>
                    </a:lnL>
                    <a:lnR w="9525">
                      <a:solidFill>
                        <a:srgbClr val="61A489"/>
                      </a:solidFill>
                      <a:prstDash val="solid"/>
                    </a:lnR>
                    <a:lnB w="6350">
                      <a:solidFill>
                        <a:srgbClr val="61A489"/>
                      </a:solidFill>
                      <a:prstDash val="solid"/>
                    </a:lnB>
                  </a:tcPr>
                </a:tc>
                <a:tc hMerge="1" vMerge="1">
                  <a:txBody>
                    <a:bodyPr/>
                    <a:lstStyle/>
                    <a:p>
                      <a:endParaRPr/>
                    </a:p>
                  </a:txBody>
                  <a:tcPr marL="0" marR="0" marT="0" marB="0"/>
                </a:tc>
                <a:tc>
                  <a:txBody>
                    <a:bodyPr/>
                    <a:lstStyle/>
                    <a:p>
                      <a:pPr marL="111760">
                        <a:lnSpc>
                          <a:spcPct val="100000"/>
                        </a:lnSpc>
                        <a:spcBef>
                          <a:spcPts val="215"/>
                        </a:spcBef>
                      </a:pPr>
                      <a:r>
                        <a:rPr sz="1100" spc="350" dirty="0">
                          <a:solidFill>
                            <a:srgbClr val="231F20"/>
                          </a:solidFill>
                          <a:latin typeface="SimSun"/>
                          <a:cs typeface="SimSun"/>
                        </a:rPr>
                        <a:t>輪車的</a:t>
                      </a:r>
                      <a:r>
                        <a:rPr sz="1100" dirty="0">
                          <a:solidFill>
                            <a:srgbClr val="231F20"/>
                          </a:solidFill>
                          <a:latin typeface="SimSun"/>
                          <a:cs typeface="SimSun"/>
                        </a:rPr>
                        <a:t>路</a:t>
                      </a:r>
                      <a:r>
                        <a:rPr sz="1100" spc="-195" dirty="0">
                          <a:solidFill>
                            <a:srgbClr val="231F20"/>
                          </a:solidFill>
                          <a:latin typeface="SimSun"/>
                          <a:cs typeface="SimSun"/>
                        </a:rPr>
                        <a:t> </a:t>
                      </a:r>
                      <a:endParaRPr sz="1100">
                        <a:latin typeface="SimSun"/>
                        <a:cs typeface="SimSun"/>
                      </a:endParaRPr>
                    </a:p>
                  </a:txBody>
                  <a:tcPr marL="0" marR="0" marT="27305" marB="0">
                    <a:lnL w="9525">
                      <a:solidFill>
                        <a:srgbClr val="61A489"/>
                      </a:solidFill>
                      <a:prstDash val="solid"/>
                    </a:lnL>
                    <a:lnR w="9525">
                      <a:solidFill>
                        <a:srgbClr val="61A489"/>
                      </a:solidFill>
                      <a:prstDash val="solid"/>
                    </a:lnR>
                  </a:tcPr>
                </a:tc>
                <a:tc>
                  <a:txBody>
                    <a:bodyPr/>
                    <a:lstStyle/>
                    <a:p>
                      <a:pPr>
                        <a:lnSpc>
                          <a:spcPct val="100000"/>
                        </a:lnSpc>
                      </a:pPr>
                      <a:endParaRPr sz="1100">
                        <a:latin typeface="Times New Roman"/>
                        <a:cs typeface="Times New Roman"/>
                      </a:endParaRPr>
                    </a:p>
                  </a:txBody>
                  <a:tcPr marL="0" marR="0" marT="0" marB="0">
                    <a:lnL w="9525">
                      <a:solidFill>
                        <a:srgbClr val="61A489"/>
                      </a:solidFill>
                      <a:prstDash val="solid"/>
                    </a:lnL>
                    <a:lnR w="6350">
                      <a:solidFill>
                        <a:srgbClr val="61A489"/>
                      </a:solidFill>
                      <a:prstDash val="solid"/>
                    </a:lnR>
                  </a:tcPr>
                </a:tc>
                <a:extLst>
                  <a:ext uri="{0D108BD9-81ED-4DB2-BD59-A6C34878D82A}">
                    <a16:rowId xmlns:a16="http://schemas.microsoft.com/office/drawing/2014/main" val="10005"/>
                  </a:ext>
                </a:extLst>
              </a:tr>
              <a:tr h="227965">
                <a:tc gridSpan="2" vMerge="1">
                  <a:txBody>
                    <a:bodyPr/>
                    <a:lstStyle/>
                    <a:p>
                      <a:endParaRPr/>
                    </a:p>
                  </a:txBody>
                  <a:tcPr marL="0" marR="0" marT="27305" marB="0">
                    <a:lnL w="6350">
                      <a:solidFill>
                        <a:srgbClr val="61A489"/>
                      </a:solidFill>
                      <a:prstDash val="solid"/>
                    </a:lnL>
                    <a:lnR w="9525">
                      <a:solidFill>
                        <a:srgbClr val="61A489"/>
                      </a:solidFill>
                      <a:prstDash val="solid"/>
                    </a:lnR>
                    <a:lnB w="6350">
                      <a:solidFill>
                        <a:srgbClr val="61A489"/>
                      </a:solidFill>
                      <a:prstDash val="solid"/>
                    </a:lnB>
                  </a:tcPr>
                </a:tc>
                <a:tc hMerge="1" vMerge="1">
                  <a:txBody>
                    <a:bodyPr/>
                    <a:lstStyle/>
                    <a:p>
                      <a:endParaRPr/>
                    </a:p>
                  </a:txBody>
                  <a:tcPr marL="0" marR="0" marT="0" marB="0"/>
                </a:tc>
                <a:tc>
                  <a:txBody>
                    <a:bodyPr/>
                    <a:lstStyle/>
                    <a:p>
                      <a:pPr marL="111760">
                        <a:lnSpc>
                          <a:spcPct val="100000"/>
                        </a:lnSpc>
                        <a:spcBef>
                          <a:spcPts val="215"/>
                        </a:spcBef>
                      </a:pPr>
                      <a:r>
                        <a:rPr sz="1100" spc="350" dirty="0">
                          <a:solidFill>
                            <a:srgbClr val="231F20"/>
                          </a:solidFill>
                          <a:latin typeface="SimSun"/>
                          <a:cs typeface="SimSun"/>
                        </a:rPr>
                        <a:t>權及行</a:t>
                      </a:r>
                      <a:r>
                        <a:rPr sz="1100" dirty="0">
                          <a:solidFill>
                            <a:srgbClr val="231F20"/>
                          </a:solidFill>
                          <a:latin typeface="SimSun"/>
                          <a:cs typeface="SimSun"/>
                        </a:rPr>
                        <a:t>人</a:t>
                      </a:r>
                      <a:r>
                        <a:rPr sz="1100" spc="-195" dirty="0">
                          <a:solidFill>
                            <a:srgbClr val="231F20"/>
                          </a:solidFill>
                          <a:latin typeface="SimSun"/>
                          <a:cs typeface="SimSun"/>
                        </a:rPr>
                        <a:t> </a:t>
                      </a:r>
                      <a:endParaRPr sz="1100">
                        <a:latin typeface="SimSun"/>
                        <a:cs typeface="SimSun"/>
                      </a:endParaRPr>
                    </a:p>
                  </a:txBody>
                  <a:tcPr marL="0" marR="0" marT="27305" marB="0">
                    <a:lnL w="9525">
                      <a:solidFill>
                        <a:srgbClr val="61A489"/>
                      </a:solidFill>
                      <a:prstDash val="solid"/>
                    </a:lnL>
                    <a:lnR w="9525">
                      <a:solidFill>
                        <a:srgbClr val="61A489"/>
                      </a:solidFill>
                      <a:prstDash val="solid"/>
                    </a:lnR>
                  </a:tcPr>
                </a:tc>
                <a:tc>
                  <a:txBody>
                    <a:bodyPr/>
                    <a:lstStyle/>
                    <a:p>
                      <a:pPr>
                        <a:lnSpc>
                          <a:spcPct val="100000"/>
                        </a:lnSpc>
                      </a:pPr>
                      <a:endParaRPr sz="1100">
                        <a:latin typeface="Times New Roman"/>
                        <a:cs typeface="Times New Roman"/>
                      </a:endParaRPr>
                    </a:p>
                  </a:txBody>
                  <a:tcPr marL="0" marR="0" marT="0" marB="0">
                    <a:lnL w="9525">
                      <a:solidFill>
                        <a:srgbClr val="61A489"/>
                      </a:solidFill>
                      <a:prstDash val="solid"/>
                    </a:lnL>
                    <a:lnR w="6350">
                      <a:solidFill>
                        <a:srgbClr val="61A489"/>
                      </a:solidFill>
                      <a:prstDash val="solid"/>
                    </a:lnR>
                  </a:tcPr>
                </a:tc>
                <a:extLst>
                  <a:ext uri="{0D108BD9-81ED-4DB2-BD59-A6C34878D82A}">
                    <a16:rowId xmlns:a16="http://schemas.microsoft.com/office/drawing/2014/main" val="10006"/>
                  </a:ext>
                </a:extLst>
              </a:tr>
              <a:tr h="774700">
                <a:tc gridSpan="2" vMerge="1">
                  <a:txBody>
                    <a:bodyPr/>
                    <a:lstStyle/>
                    <a:p>
                      <a:endParaRPr/>
                    </a:p>
                  </a:txBody>
                  <a:tcPr marL="0" marR="0" marT="27305" marB="0">
                    <a:lnL w="6350">
                      <a:solidFill>
                        <a:srgbClr val="61A489"/>
                      </a:solidFill>
                      <a:prstDash val="solid"/>
                    </a:lnL>
                    <a:lnR w="9525">
                      <a:solidFill>
                        <a:srgbClr val="61A489"/>
                      </a:solidFill>
                      <a:prstDash val="solid"/>
                    </a:lnR>
                    <a:lnB w="6350">
                      <a:solidFill>
                        <a:srgbClr val="61A489"/>
                      </a:solidFill>
                      <a:prstDash val="solid"/>
                    </a:lnB>
                  </a:tcPr>
                </a:tc>
                <a:tc hMerge="1" vMerge="1">
                  <a:txBody>
                    <a:bodyPr/>
                    <a:lstStyle/>
                    <a:p>
                      <a:endParaRPr/>
                    </a:p>
                  </a:txBody>
                  <a:tcPr marL="0" marR="0" marT="0" marB="0"/>
                </a:tc>
                <a:tc>
                  <a:txBody>
                    <a:bodyPr/>
                    <a:lstStyle/>
                    <a:p>
                      <a:pPr marL="111760">
                        <a:lnSpc>
                          <a:spcPct val="100000"/>
                        </a:lnSpc>
                        <a:spcBef>
                          <a:spcPts val="215"/>
                        </a:spcBef>
                      </a:pPr>
                      <a:r>
                        <a:rPr sz="1100" spc="0" dirty="0">
                          <a:solidFill>
                            <a:srgbClr val="231F20"/>
                          </a:solidFill>
                          <a:latin typeface="SimSun"/>
                          <a:cs typeface="SimSun"/>
                        </a:rPr>
                        <a:t>路權。</a:t>
                      </a:r>
                      <a:endParaRPr sz="1100">
                        <a:latin typeface="SimSun"/>
                        <a:cs typeface="SimSun"/>
                      </a:endParaRPr>
                    </a:p>
                  </a:txBody>
                  <a:tcPr marL="0" marR="0" marT="27305" marB="0">
                    <a:lnL w="9525">
                      <a:solidFill>
                        <a:srgbClr val="61A489"/>
                      </a:solidFill>
                      <a:prstDash val="solid"/>
                    </a:lnL>
                    <a:lnR w="9525">
                      <a:solidFill>
                        <a:srgbClr val="61A489"/>
                      </a:solidFill>
                      <a:prstDash val="solid"/>
                    </a:lnR>
                  </a:tcPr>
                </a:tc>
                <a:tc>
                  <a:txBody>
                    <a:bodyPr/>
                    <a:lstStyle/>
                    <a:p>
                      <a:pPr>
                        <a:lnSpc>
                          <a:spcPct val="100000"/>
                        </a:lnSpc>
                      </a:pPr>
                      <a:endParaRPr sz="1100">
                        <a:latin typeface="Times New Roman"/>
                        <a:cs typeface="Times New Roman"/>
                      </a:endParaRPr>
                    </a:p>
                  </a:txBody>
                  <a:tcPr marL="0" marR="0" marT="0" marB="0">
                    <a:lnL w="9525">
                      <a:solidFill>
                        <a:srgbClr val="61A489"/>
                      </a:solidFill>
                      <a:prstDash val="solid"/>
                    </a:lnL>
                    <a:lnR w="6350">
                      <a:solidFill>
                        <a:srgbClr val="61A489"/>
                      </a:solidFill>
                      <a:prstDash val="solid"/>
                    </a:lnR>
                  </a:tcPr>
                </a:tc>
                <a:extLst>
                  <a:ext uri="{0D108BD9-81ED-4DB2-BD59-A6C34878D82A}">
                    <a16:rowId xmlns:a16="http://schemas.microsoft.com/office/drawing/2014/main" val="10007"/>
                  </a:ext>
                </a:extLst>
              </a:tr>
              <a:tr h="774700">
                <a:tc gridSpan="2" vMerge="1">
                  <a:txBody>
                    <a:bodyPr/>
                    <a:lstStyle/>
                    <a:p>
                      <a:endParaRPr/>
                    </a:p>
                  </a:txBody>
                  <a:tcPr marL="0" marR="0" marT="27305" marB="0">
                    <a:lnL w="6350">
                      <a:solidFill>
                        <a:srgbClr val="61A489"/>
                      </a:solidFill>
                      <a:prstDash val="solid"/>
                    </a:lnL>
                    <a:lnR w="9525">
                      <a:solidFill>
                        <a:srgbClr val="61A489"/>
                      </a:solidFill>
                      <a:prstDash val="solid"/>
                    </a:lnR>
                    <a:lnB w="6350">
                      <a:solidFill>
                        <a:srgbClr val="61A489"/>
                      </a:solidFill>
                      <a:prstDash val="solid"/>
                    </a:lnB>
                  </a:tcPr>
                </a:tc>
                <a:tc hMerge="1" vMerge="1">
                  <a:txBody>
                    <a:bodyPr/>
                    <a:lstStyle/>
                    <a:p>
                      <a:endParaRPr/>
                    </a:p>
                  </a:txBody>
                  <a:tcPr marL="0" marR="0" marT="0" marB="0"/>
                </a:tc>
                <a:tc>
                  <a:txBody>
                    <a:bodyPr/>
                    <a:lstStyle/>
                    <a:p>
                      <a:pPr>
                        <a:lnSpc>
                          <a:spcPct val="100000"/>
                        </a:lnSpc>
                        <a:spcBef>
                          <a:spcPts val="30"/>
                        </a:spcBef>
                      </a:pPr>
                      <a:endParaRPr sz="3900">
                        <a:latin typeface="Times New Roman"/>
                        <a:cs typeface="Times New Roman"/>
                      </a:endParaRPr>
                    </a:p>
                    <a:p>
                      <a:pPr marL="111760">
                        <a:lnSpc>
                          <a:spcPct val="100000"/>
                        </a:lnSpc>
                      </a:pPr>
                      <a:r>
                        <a:rPr sz="1100" spc="25" dirty="0">
                          <a:solidFill>
                            <a:srgbClr val="231F20"/>
                          </a:solidFill>
                          <a:latin typeface="SimSun"/>
                          <a:cs typeface="SimSun"/>
                        </a:rPr>
                        <a:t>口語評</a:t>
                      </a:r>
                      <a:r>
                        <a:rPr sz="1100" spc="-105" dirty="0">
                          <a:solidFill>
                            <a:srgbClr val="231F20"/>
                          </a:solidFill>
                          <a:latin typeface="SimSun"/>
                          <a:cs typeface="SimSun"/>
                        </a:rPr>
                        <a:t>量</a:t>
                      </a:r>
                      <a:r>
                        <a:rPr sz="1100" dirty="0">
                          <a:solidFill>
                            <a:srgbClr val="231F20"/>
                          </a:solidFill>
                          <a:latin typeface="SimSun"/>
                          <a:cs typeface="SimSun"/>
                        </a:rPr>
                        <a:t>：</a:t>
                      </a:r>
                      <a:endParaRPr sz="1100">
                        <a:latin typeface="SimSun"/>
                        <a:cs typeface="SimSun"/>
                      </a:endParaRPr>
                    </a:p>
                  </a:txBody>
                  <a:tcPr marL="0" marR="0" marT="3810" marB="0">
                    <a:lnL w="9525">
                      <a:solidFill>
                        <a:srgbClr val="61A489"/>
                      </a:solidFill>
                      <a:prstDash val="solid"/>
                    </a:lnL>
                    <a:lnR w="9525">
                      <a:solidFill>
                        <a:srgbClr val="61A489"/>
                      </a:solidFill>
                      <a:prstDash val="solid"/>
                    </a:lnR>
                  </a:tcPr>
                </a:tc>
                <a:tc>
                  <a:txBody>
                    <a:bodyPr/>
                    <a:lstStyle/>
                    <a:p>
                      <a:pPr>
                        <a:lnSpc>
                          <a:spcPct val="100000"/>
                        </a:lnSpc>
                      </a:pPr>
                      <a:endParaRPr sz="1100">
                        <a:latin typeface="Times New Roman"/>
                        <a:cs typeface="Times New Roman"/>
                      </a:endParaRPr>
                    </a:p>
                  </a:txBody>
                  <a:tcPr marL="0" marR="0" marT="0" marB="0">
                    <a:lnL w="9525">
                      <a:solidFill>
                        <a:srgbClr val="61A489"/>
                      </a:solidFill>
                      <a:prstDash val="solid"/>
                    </a:lnL>
                    <a:lnR w="6350">
                      <a:solidFill>
                        <a:srgbClr val="61A489"/>
                      </a:solidFill>
                      <a:prstDash val="solid"/>
                    </a:lnR>
                  </a:tcPr>
                </a:tc>
                <a:extLst>
                  <a:ext uri="{0D108BD9-81ED-4DB2-BD59-A6C34878D82A}">
                    <a16:rowId xmlns:a16="http://schemas.microsoft.com/office/drawing/2014/main" val="10008"/>
                  </a:ext>
                </a:extLst>
              </a:tr>
              <a:tr h="227965">
                <a:tc gridSpan="2" vMerge="1">
                  <a:txBody>
                    <a:bodyPr/>
                    <a:lstStyle/>
                    <a:p>
                      <a:endParaRPr/>
                    </a:p>
                  </a:txBody>
                  <a:tcPr marL="0" marR="0" marT="27305" marB="0">
                    <a:lnL w="6350">
                      <a:solidFill>
                        <a:srgbClr val="61A489"/>
                      </a:solidFill>
                      <a:prstDash val="solid"/>
                    </a:lnL>
                    <a:lnR w="9525">
                      <a:solidFill>
                        <a:srgbClr val="61A489"/>
                      </a:solidFill>
                      <a:prstDash val="solid"/>
                    </a:lnR>
                    <a:lnB w="6350">
                      <a:solidFill>
                        <a:srgbClr val="61A489"/>
                      </a:solidFill>
                      <a:prstDash val="solid"/>
                    </a:lnB>
                  </a:tcPr>
                </a:tc>
                <a:tc hMerge="1" vMerge="1">
                  <a:txBody>
                    <a:bodyPr/>
                    <a:lstStyle/>
                    <a:p>
                      <a:endParaRPr/>
                    </a:p>
                  </a:txBody>
                  <a:tcPr marL="0" marR="0" marT="0" marB="0"/>
                </a:tc>
                <a:tc>
                  <a:txBody>
                    <a:bodyPr/>
                    <a:lstStyle/>
                    <a:p>
                      <a:pPr marL="111760">
                        <a:lnSpc>
                          <a:spcPct val="100000"/>
                        </a:lnSpc>
                        <a:spcBef>
                          <a:spcPts val="215"/>
                        </a:spcBef>
                      </a:pPr>
                      <a:r>
                        <a:rPr sz="1100" spc="0" dirty="0">
                          <a:solidFill>
                            <a:srgbClr val="231F20"/>
                          </a:solidFill>
                          <a:latin typeface="SimSun"/>
                          <a:cs typeface="SimSun"/>
                        </a:rPr>
                        <a:t>抽</a:t>
                      </a:r>
                      <a:r>
                        <a:rPr sz="1100" dirty="0">
                          <a:solidFill>
                            <a:srgbClr val="231F20"/>
                          </a:solidFill>
                          <a:latin typeface="SimSun"/>
                          <a:cs typeface="SimSun"/>
                        </a:rPr>
                        <a:t>問</a:t>
                      </a:r>
                      <a:r>
                        <a:rPr sz="1100" spc="-295" dirty="0">
                          <a:solidFill>
                            <a:srgbClr val="231F20"/>
                          </a:solidFill>
                          <a:latin typeface="SimSun"/>
                          <a:cs typeface="SimSun"/>
                        </a:rPr>
                        <a:t> </a:t>
                      </a:r>
                      <a:r>
                        <a:rPr sz="1100" dirty="0">
                          <a:solidFill>
                            <a:srgbClr val="231F20"/>
                          </a:solidFill>
                          <a:latin typeface="Arial"/>
                          <a:cs typeface="Arial"/>
                        </a:rPr>
                        <a:t>2-3</a:t>
                      </a:r>
                      <a:r>
                        <a:rPr sz="1100" spc="-50" dirty="0">
                          <a:solidFill>
                            <a:srgbClr val="231F20"/>
                          </a:solidFill>
                          <a:latin typeface="Arial"/>
                          <a:cs typeface="Arial"/>
                        </a:rPr>
                        <a:t> </a:t>
                      </a:r>
                      <a:r>
                        <a:rPr sz="1100" dirty="0">
                          <a:solidFill>
                            <a:srgbClr val="231F20"/>
                          </a:solidFill>
                          <a:latin typeface="SimSun"/>
                          <a:cs typeface="SimSun"/>
                        </a:rPr>
                        <a:t>位</a:t>
                      </a:r>
                      <a:endParaRPr sz="1100">
                        <a:latin typeface="SimSun"/>
                        <a:cs typeface="SimSun"/>
                      </a:endParaRPr>
                    </a:p>
                  </a:txBody>
                  <a:tcPr marL="0" marR="0" marT="27305" marB="0">
                    <a:lnL w="9525">
                      <a:solidFill>
                        <a:srgbClr val="61A489"/>
                      </a:solidFill>
                      <a:prstDash val="solid"/>
                    </a:lnL>
                    <a:lnR w="9525">
                      <a:solidFill>
                        <a:srgbClr val="61A489"/>
                      </a:solidFill>
                      <a:prstDash val="solid"/>
                    </a:lnR>
                  </a:tcPr>
                </a:tc>
                <a:tc>
                  <a:txBody>
                    <a:bodyPr/>
                    <a:lstStyle/>
                    <a:p>
                      <a:pPr>
                        <a:lnSpc>
                          <a:spcPct val="100000"/>
                        </a:lnSpc>
                      </a:pPr>
                      <a:endParaRPr sz="1100">
                        <a:latin typeface="Times New Roman"/>
                        <a:cs typeface="Times New Roman"/>
                      </a:endParaRPr>
                    </a:p>
                  </a:txBody>
                  <a:tcPr marL="0" marR="0" marT="0" marB="0">
                    <a:lnL w="9525">
                      <a:solidFill>
                        <a:srgbClr val="61A489"/>
                      </a:solidFill>
                      <a:prstDash val="solid"/>
                    </a:lnL>
                    <a:lnR w="6350">
                      <a:solidFill>
                        <a:srgbClr val="61A489"/>
                      </a:solidFill>
                      <a:prstDash val="solid"/>
                    </a:lnR>
                  </a:tcPr>
                </a:tc>
                <a:extLst>
                  <a:ext uri="{0D108BD9-81ED-4DB2-BD59-A6C34878D82A}">
                    <a16:rowId xmlns:a16="http://schemas.microsoft.com/office/drawing/2014/main" val="10009"/>
                  </a:ext>
                </a:extLst>
              </a:tr>
              <a:tr h="227965">
                <a:tc gridSpan="2" vMerge="1">
                  <a:txBody>
                    <a:bodyPr/>
                    <a:lstStyle/>
                    <a:p>
                      <a:endParaRPr/>
                    </a:p>
                  </a:txBody>
                  <a:tcPr marL="0" marR="0" marT="27305" marB="0">
                    <a:lnL w="6350">
                      <a:solidFill>
                        <a:srgbClr val="61A489"/>
                      </a:solidFill>
                      <a:prstDash val="solid"/>
                    </a:lnL>
                    <a:lnR w="9525">
                      <a:solidFill>
                        <a:srgbClr val="61A489"/>
                      </a:solidFill>
                      <a:prstDash val="solid"/>
                    </a:lnR>
                    <a:lnB w="6350">
                      <a:solidFill>
                        <a:srgbClr val="61A489"/>
                      </a:solidFill>
                      <a:prstDash val="solid"/>
                    </a:lnB>
                  </a:tcPr>
                </a:tc>
                <a:tc hMerge="1" vMerge="1">
                  <a:txBody>
                    <a:bodyPr/>
                    <a:lstStyle/>
                    <a:p>
                      <a:endParaRPr/>
                    </a:p>
                  </a:txBody>
                  <a:tcPr marL="0" marR="0" marT="0" marB="0"/>
                </a:tc>
                <a:tc>
                  <a:txBody>
                    <a:bodyPr/>
                    <a:lstStyle/>
                    <a:p>
                      <a:pPr marL="111760">
                        <a:lnSpc>
                          <a:spcPct val="100000"/>
                        </a:lnSpc>
                        <a:spcBef>
                          <a:spcPts val="215"/>
                        </a:spcBef>
                      </a:pPr>
                      <a:r>
                        <a:rPr sz="1100" spc="350" dirty="0">
                          <a:solidFill>
                            <a:srgbClr val="231F20"/>
                          </a:solidFill>
                          <a:latin typeface="SimSun"/>
                          <a:cs typeface="SimSun"/>
                        </a:rPr>
                        <a:t>學生能</a:t>
                      </a:r>
                      <a:r>
                        <a:rPr sz="1100" dirty="0">
                          <a:solidFill>
                            <a:srgbClr val="231F20"/>
                          </a:solidFill>
                          <a:latin typeface="SimSun"/>
                          <a:cs typeface="SimSun"/>
                        </a:rPr>
                        <a:t>正</a:t>
                      </a:r>
                      <a:r>
                        <a:rPr sz="1100" spc="-195" dirty="0">
                          <a:solidFill>
                            <a:srgbClr val="231F20"/>
                          </a:solidFill>
                          <a:latin typeface="SimSun"/>
                          <a:cs typeface="SimSun"/>
                        </a:rPr>
                        <a:t> </a:t>
                      </a:r>
                      <a:endParaRPr sz="1100">
                        <a:latin typeface="SimSun"/>
                        <a:cs typeface="SimSun"/>
                      </a:endParaRPr>
                    </a:p>
                  </a:txBody>
                  <a:tcPr marL="0" marR="0" marT="27305" marB="0">
                    <a:lnL w="9525">
                      <a:solidFill>
                        <a:srgbClr val="61A489"/>
                      </a:solidFill>
                      <a:prstDash val="solid"/>
                    </a:lnL>
                    <a:lnR w="9525">
                      <a:solidFill>
                        <a:srgbClr val="61A489"/>
                      </a:solidFill>
                      <a:prstDash val="solid"/>
                    </a:lnR>
                  </a:tcPr>
                </a:tc>
                <a:tc>
                  <a:txBody>
                    <a:bodyPr/>
                    <a:lstStyle/>
                    <a:p>
                      <a:pPr>
                        <a:lnSpc>
                          <a:spcPct val="100000"/>
                        </a:lnSpc>
                      </a:pPr>
                      <a:endParaRPr sz="1100">
                        <a:latin typeface="Times New Roman"/>
                        <a:cs typeface="Times New Roman"/>
                      </a:endParaRPr>
                    </a:p>
                  </a:txBody>
                  <a:tcPr marL="0" marR="0" marT="0" marB="0">
                    <a:lnL w="9525">
                      <a:solidFill>
                        <a:srgbClr val="61A489"/>
                      </a:solidFill>
                      <a:prstDash val="solid"/>
                    </a:lnL>
                    <a:lnR w="6350">
                      <a:solidFill>
                        <a:srgbClr val="61A489"/>
                      </a:solidFill>
                      <a:prstDash val="solid"/>
                    </a:lnR>
                  </a:tcPr>
                </a:tc>
                <a:extLst>
                  <a:ext uri="{0D108BD9-81ED-4DB2-BD59-A6C34878D82A}">
                    <a16:rowId xmlns:a16="http://schemas.microsoft.com/office/drawing/2014/main" val="10010"/>
                  </a:ext>
                </a:extLst>
              </a:tr>
              <a:tr h="227965">
                <a:tc gridSpan="2" vMerge="1">
                  <a:txBody>
                    <a:bodyPr/>
                    <a:lstStyle/>
                    <a:p>
                      <a:endParaRPr/>
                    </a:p>
                  </a:txBody>
                  <a:tcPr marL="0" marR="0" marT="27305" marB="0">
                    <a:lnL w="6350">
                      <a:solidFill>
                        <a:srgbClr val="61A489"/>
                      </a:solidFill>
                      <a:prstDash val="solid"/>
                    </a:lnL>
                    <a:lnR w="9525">
                      <a:solidFill>
                        <a:srgbClr val="61A489"/>
                      </a:solidFill>
                      <a:prstDash val="solid"/>
                    </a:lnR>
                    <a:lnB w="6350">
                      <a:solidFill>
                        <a:srgbClr val="61A489"/>
                      </a:solidFill>
                      <a:prstDash val="solid"/>
                    </a:lnB>
                  </a:tcPr>
                </a:tc>
                <a:tc hMerge="1" vMerge="1">
                  <a:txBody>
                    <a:bodyPr/>
                    <a:lstStyle/>
                    <a:p>
                      <a:endParaRPr/>
                    </a:p>
                  </a:txBody>
                  <a:tcPr marL="0" marR="0" marT="0" marB="0"/>
                </a:tc>
                <a:tc>
                  <a:txBody>
                    <a:bodyPr/>
                    <a:lstStyle/>
                    <a:p>
                      <a:pPr marL="111760">
                        <a:lnSpc>
                          <a:spcPct val="100000"/>
                        </a:lnSpc>
                        <a:spcBef>
                          <a:spcPts val="215"/>
                        </a:spcBef>
                      </a:pPr>
                      <a:r>
                        <a:rPr sz="1100" spc="350" dirty="0">
                          <a:solidFill>
                            <a:srgbClr val="231F20"/>
                          </a:solidFill>
                          <a:latin typeface="SimSun"/>
                          <a:cs typeface="SimSun"/>
                        </a:rPr>
                        <a:t>確說出</a:t>
                      </a:r>
                      <a:r>
                        <a:rPr sz="1100" dirty="0">
                          <a:solidFill>
                            <a:srgbClr val="231F20"/>
                          </a:solidFill>
                          <a:latin typeface="SimSun"/>
                          <a:cs typeface="SimSun"/>
                        </a:rPr>
                        <a:t>微</a:t>
                      </a:r>
                      <a:r>
                        <a:rPr sz="1100" spc="-195" dirty="0">
                          <a:solidFill>
                            <a:srgbClr val="231F20"/>
                          </a:solidFill>
                          <a:latin typeface="SimSun"/>
                          <a:cs typeface="SimSun"/>
                        </a:rPr>
                        <a:t> </a:t>
                      </a:r>
                      <a:endParaRPr sz="1100">
                        <a:latin typeface="SimSun"/>
                        <a:cs typeface="SimSun"/>
                      </a:endParaRPr>
                    </a:p>
                  </a:txBody>
                  <a:tcPr marL="0" marR="0" marT="27305" marB="0">
                    <a:lnL w="9525">
                      <a:solidFill>
                        <a:srgbClr val="61A489"/>
                      </a:solidFill>
                      <a:prstDash val="solid"/>
                    </a:lnL>
                    <a:lnR w="9525">
                      <a:solidFill>
                        <a:srgbClr val="61A489"/>
                      </a:solidFill>
                      <a:prstDash val="solid"/>
                    </a:lnR>
                  </a:tcPr>
                </a:tc>
                <a:tc>
                  <a:txBody>
                    <a:bodyPr/>
                    <a:lstStyle/>
                    <a:p>
                      <a:pPr>
                        <a:lnSpc>
                          <a:spcPct val="100000"/>
                        </a:lnSpc>
                      </a:pPr>
                      <a:endParaRPr sz="1100">
                        <a:latin typeface="Times New Roman"/>
                        <a:cs typeface="Times New Roman"/>
                      </a:endParaRPr>
                    </a:p>
                  </a:txBody>
                  <a:tcPr marL="0" marR="0" marT="0" marB="0">
                    <a:lnL w="9525">
                      <a:solidFill>
                        <a:srgbClr val="61A489"/>
                      </a:solidFill>
                      <a:prstDash val="solid"/>
                    </a:lnL>
                    <a:lnR w="6350">
                      <a:solidFill>
                        <a:srgbClr val="61A489"/>
                      </a:solidFill>
                      <a:prstDash val="solid"/>
                    </a:lnR>
                  </a:tcPr>
                </a:tc>
                <a:extLst>
                  <a:ext uri="{0D108BD9-81ED-4DB2-BD59-A6C34878D82A}">
                    <a16:rowId xmlns:a16="http://schemas.microsoft.com/office/drawing/2014/main" val="10011"/>
                  </a:ext>
                </a:extLst>
              </a:tr>
              <a:tr h="227965">
                <a:tc gridSpan="2" vMerge="1">
                  <a:txBody>
                    <a:bodyPr/>
                    <a:lstStyle/>
                    <a:p>
                      <a:endParaRPr/>
                    </a:p>
                  </a:txBody>
                  <a:tcPr marL="0" marR="0" marT="27305" marB="0">
                    <a:lnL w="6350">
                      <a:solidFill>
                        <a:srgbClr val="61A489"/>
                      </a:solidFill>
                      <a:prstDash val="solid"/>
                    </a:lnL>
                    <a:lnR w="9525">
                      <a:solidFill>
                        <a:srgbClr val="61A489"/>
                      </a:solidFill>
                      <a:prstDash val="solid"/>
                    </a:lnR>
                    <a:lnB w="6350">
                      <a:solidFill>
                        <a:srgbClr val="61A489"/>
                      </a:solidFill>
                      <a:prstDash val="solid"/>
                    </a:lnB>
                  </a:tcPr>
                </a:tc>
                <a:tc hMerge="1" vMerge="1">
                  <a:txBody>
                    <a:bodyPr/>
                    <a:lstStyle/>
                    <a:p>
                      <a:endParaRPr/>
                    </a:p>
                  </a:txBody>
                  <a:tcPr marL="0" marR="0" marT="0" marB="0"/>
                </a:tc>
                <a:tc>
                  <a:txBody>
                    <a:bodyPr/>
                    <a:lstStyle/>
                    <a:p>
                      <a:pPr marL="111760">
                        <a:lnSpc>
                          <a:spcPct val="100000"/>
                        </a:lnSpc>
                        <a:spcBef>
                          <a:spcPts val="215"/>
                        </a:spcBef>
                      </a:pPr>
                      <a:r>
                        <a:rPr sz="1100" spc="350" dirty="0">
                          <a:solidFill>
                            <a:srgbClr val="231F20"/>
                          </a:solidFill>
                          <a:latin typeface="SimSun"/>
                          <a:cs typeface="SimSun"/>
                        </a:rPr>
                        <a:t>型電動</a:t>
                      </a:r>
                      <a:r>
                        <a:rPr sz="1100" dirty="0">
                          <a:solidFill>
                            <a:srgbClr val="231F20"/>
                          </a:solidFill>
                          <a:latin typeface="SimSun"/>
                          <a:cs typeface="SimSun"/>
                        </a:rPr>
                        <a:t>二</a:t>
                      </a:r>
                      <a:r>
                        <a:rPr sz="1100" spc="-195" dirty="0">
                          <a:solidFill>
                            <a:srgbClr val="231F20"/>
                          </a:solidFill>
                          <a:latin typeface="SimSun"/>
                          <a:cs typeface="SimSun"/>
                        </a:rPr>
                        <a:t> </a:t>
                      </a:r>
                      <a:endParaRPr sz="1100">
                        <a:latin typeface="SimSun"/>
                        <a:cs typeface="SimSun"/>
                      </a:endParaRPr>
                    </a:p>
                  </a:txBody>
                  <a:tcPr marL="0" marR="0" marT="27305" marB="0">
                    <a:lnL w="9525">
                      <a:solidFill>
                        <a:srgbClr val="61A489"/>
                      </a:solidFill>
                      <a:prstDash val="solid"/>
                    </a:lnL>
                    <a:lnR w="9525">
                      <a:solidFill>
                        <a:srgbClr val="61A489"/>
                      </a:solidFill>
                      <a:prstDash val="solid"/>
                    </a:lnR>
                  </a:tcPr>
                </a:tc>
                <a:tc>
                  <a:txBody>
                    <a:bodyPr/>
                    <a:lstStyle/>
                    <a:p>
                      <a:pPr>
                        <a:lnSpc>
                          <a:spcPct val="100000"/>
                        </a:lnSpc>
                      </a:pPr>
                      <a:endParaRPr sz="1100">
                        <a:latin typeface="Times New Roman"/>
                        <a:cs typeface="Times New Roman"/>
                      </a:endParaRPr>
                    </a:p>
                  </a:txBody>
                  <a:tcPr marL="0" marR="0" marT="0" marB="0">
                    <a:lnL w="9525">
                      <a:solidFill>
                        <a:srgbClr val="61A489"/>
                      </a:solidFill>
                      <a:prstDash val="solid"/>
                    </a:lnL>
                    <a:lnR w="6350">
                      <a:solidFill>
                        <a:srgbClr val="61A489"/>
                      </a:solidFill>
                      <a:prstDash val="solid"/>
                    </a:lnR>
                  </a:tcPr>
                </a:tc>
                <a:extLst>
                  <a:ext uri="{0D108BD9-81ED-4DB2-BD59-A6C34878D82A}">
                    <a16:rowId xmlns:a16="http://schemas.microsoft.com/office/drawing/2014/main" val="10012"/>
                  </a:ext>
                </a:extLst>
              </a:tr>
              <a:tr h="227965">
                <a:tc gridSpan="2" vMerge="1">
                  <a:txBody>
                    <a:bodyPr/>
                    <a:lstStyle/>
                    <a:p>
                      <a:endParaRPr/>
                    </a:p>
                  </a:txBody>
                  <a:tcPr marL="0" marR="0" marT="27305" marB="0">
                    <a:lnL w="6350">
                      <a:solidFill>
                        <a:srgbClr val="61A489"/>
                      </a:solidFill>
                      <a:prstDash val="solid"/>
                    </a:lnL>
                    <a:lnR w="9525">
                      <a:solidFill>
                        <a:srgbClr val="61A489"/>
                      </a:solidFill>
                      <a:prstDash val="solid"/>
                    </a:lnR>
                    <a:lnB w="6350">
                      <a:solidFill>
                        <a:srgbClr val="61A489"/>
                      </a:solidFill>
                      <a:prstDash val="solid"/>
                    </a:lnB>
                  </a:tcPr>
                </a:tc>
                <a:tc hMerge="1" vMerge="1">
                  <a:txBody>
                    <a:bodyPr/>
                    <a:lstStyle/>
                    <a:p>
                      <a:endParaRPr/>
                    </a:p>
                  </a:txBody>
                  <a:tcPr marL="0" marR="0" marT="0" marB="0"/>
                </a:tc>
                <a:tc>
                  <a:txBody>
                    <a:bodyPr/>
                    <a:lstStyle/>
                    <a:p>
                      <a:pPr marL="111760">
                        <a:lnSpc>
                          <a:spcPct val="100000"/>
                        </a:lnSpc>
                        <a:spcBef>
                          <a:spcPts val="215"/>
                        </a:spcBef>
                      </a:pPr>
                      <a:r>
                        <a:rPr sz="1100" spc="350" dirty="0">
                          <a:solidFill>
                            <a:srgbClr val="231F20"/>
                          </a:solidFill>
                          <a:latin typeface="SimSun"/>
                          <a:cs typeface="SimSun"/>
                        </a:rPr>
                        <a:t>輪車不</a:t>
                      </a:r>
                      <a:r>
                        <a:rPr sz="1100" dirty="0">
                          <a:solidFill>
                            <a:srgbClr val="231F20"/>
                          </a:solidFill>
                          <a:latin typeface="SimSun"/>
                          <a:cs typeface="SimSun"/>
                        </a:rPr>
                        <a:t>能</a:t>
                      </a:r>
                      <a:r>
                        <a:rPr sz="1100" spc="-195" dirty="0">
                          <a:solidFill>
                            <a:srgbClr val="231F20"/>
                          </a:solidFill>
                          <a:latin typeface="SimSun"/>
                          <a:cs typeface="SimSun"/>
                        </a:rPr>
                        <a:t> </a:t>
                      </a:r>
                      <a:endParaRPr sz="1100">
                        <a:latin typeface="SimSun"/>
                        <a:cs typeface="SimSun"/>
                      </a:endParaRPr>
                    </a:p>
                  </a:txBody>
                  <a:tcPr marL="0" marR="0" marT="27305" marB="0">
                    <a:lnL w="9525">
                      <a:solidFill>
                        <a:srgbClr val="61A489"/>
                      </a:solidFill>
                      <a:prstDash val="solid"/>
                    </a:lnL>
                    <a:lnR w="9525">
                      <a:solidFill>
                        <a:srgbClr val="61A489"/>
                      </a:solidFill>
                      <a:prstDash val="solid"/>
                    </a:lnR>
                  </a:tcPr>
                </a:tc>
                <a:tc>
                  <a:txBody>
                    <a:bodyPr/>
                    <a:lstStyle/>
                    <a:p>
                      <a:pPr>
                        <a:lnSpc>
                          <a:spcPct val="100000"/>
                        </a:lnSpc>
                      </a:pPr>
                      <a:endParaRPr sz="1100">
                        <a:latin typeface="Times New Roman"/>
                        <a:cs typeface="Times New Roman"/>
                      </a:endParaRPr>
                    </a:p>
                  </a:txBody>
                  <a:tcPr marL="0" marR="0" marT="0" marB="0">
                    <a:lnL w="9525">
                      <a:solidFill>
                        <a:srgbClr val="61A489"/>
                      </a:solidFill>
                      <a:prstDash val="solid"/>
                    </a:lnL>
                    <a:lnR w="6350">
                      <a:solidFill>
                        <a:srgbClr val="61A489"/>
                      </a:solidFill>
                      <a:prstDash val="solid"/>
                    </a:lnR>
                  </a:tcPr>
                </a:tc>
                <a:extLst>
                  <a:ext uri="{0D108BD9-81ED-4DB2-BD59-A6C34878D82A}">
                    <a16:rowId xmlns:a16="http://schemas.microsoft.com/office/drawing/2014/main" val="10013"/>
                  </a:ext>
                </a:extLst>
              </a:tr>
              <a:tr h="227965">
                <a:tc gridSpan="2" vMerge="1">
                  <a:txBody>
                    <a:bodyPr/>
                    <a:lstStyle/>
                    <a:p>
                      <a:endParaRPr/>
                    </a:p>
                  </a:txBody>
                  <a:tcPr marL="0" marR="0" marT="27305" marB="0">
                    <a:lnL w="6350">
                      <a:solidFill>
                        <a:srgbClr val="61A489"/>
                      </a:solidFill>
                      <a:prstDash val="solid"/>
                    </a:lnL>
                    <a:lnR w="9525">
                      <a:solidFill>
                        <a:srgbClr val="61A489"/>
                      </a:solidFill>
                      <a:prstDash val="solid"/>
                    </a:lnR>
                    <a:lnB w="6350">
                      <a:solidFill>
                        <a:srgbClr val="61A489"/>
                      </a:solidFill>
                      <a:prstDash val="solid"/>
                    </a:lnB>
                  </a:tcPr>
                </a:tc>
                <a:tc hMerge="1" vMerge="1">
                  <a:txBody>
                    <a:bodyPr/>
                    <a:lstStyle/>
                    <a:p>
                      <a:endParaRPr/>
                    </a:p>
                  </a:txBody>
                  <a:tcPr marL="0" marR="0" marT="0" marB="0"/>
                </a:tc>
                <a:tc>
                  <a:txBody>
                    <a:bodyPr/>
                    <a:lstStyle/>
                    <a:p>
                      <a:pPr marL="111760">
                        <a:lnSpc>
                          <a:spcPct val="100000"/>
                        </a:lnSpc>
                        <a:spcBef>
                          <a:spcPts val="215"/>
                        </a:spcBef>
                      </a:pPr>
                      <a:r>
                        <a:rPr sz="1100" spc="350" dirty="0">
                          <a:solidFill>
                            <a:srgbClr val="231F20"/>
                          </a:solidFill>
                          <a:latin typeface="SimSun"/>
                          <a:cs typeface="SimSun"/>
                        </a:rPr>
                        <a:t>雙載即</a:t>
                      </a:r>
                      <a:r>
                        <a:rPr sz="1100" dirty="0">
                          <a:solidFill>
                            <a:srgbClr val="231F20"/>
                          </a:solidFill>
                          <a:latin typeface="SimSun"/>
                          <a:cs typeface="SimSun"/>
                        </a:rPr>
                        <a:t>停</a:t>
                      </a:r>
                      <a:r>
                        <a:rPr sz="1100" spc="-195" dirty="0">
                          <a:solidFill>
                            <a:srgbClr val="231F20"/>
                          </a:solidFill>
                          <a:latin typeface="SimSun"/>
                          <a:cs typeface="SimSun"/>
                        </a:rPr>
                        <a:t> </a:t>
                      </a:r>
                      <a:endParaRPr sz="1100">
                        <a:latin typeface="SimSun"/>
                        <a:cs typeface="SimSun"/>
                      </a:endParaRPr>
                    </a:p>
                  </a:txBody>
                  <a:tcPr marL="0" marR="0" marT="27305" marB="0">
                    <a:lnL w="9525">
                      <a:solidFill>
                        <a:srgbClr val="61A489"/>
                      </a:solidFill>
                      <a:prstDash val="solid"/>
                    </a:lnL>
                    <a:lnR w="9525">
                      <a:solidFill>
                        <a:srgbClr val="61A489"/>
                      </a:solidFill>
                      <a:prstDash val="solid"/>
                    </a:lnR>
                  </a:tcPr>
                </a:tc>
                <a:tc>
                  <a:txBody>
                    <a:bodyPr/>
                    <a:lstStyle/>
                    <a:p>
                      <a:pPr>
                        <a:lnSpc>
                          <a:spcPct val="100000"/>
                        </a:lnSpc>
                      </a:pPr>
                      <a:endParaRPr sz="1100">
                        <a:latin typeface="Times New Roman"/>
                        <a:cs typeface="Times New Roman"/>
                      </a:endParaRPr>
                    </a:p>
                  </a:txBody>
                  <a:tcPr marL="0" marR="0" marT="0" marB="0">
                    <a:lnL w="9525">
                      <a:solidFill>
                        <a:srgbClr val="61A489"/>
                      </a:solidFill>
                      <a:prstDash val="solid"/>
                    </a:lnL>
                    <a:lnR w="6350">
                      <a:solidFill>
                        <a:srgbClr val="61A489"/>
                      </a:solidFill>
                      <a:prstDash val="solid"/>
                    </a:lnR>
                  </a:tcPr>
                </a:tc>
                <a:extLst>
                  <a:ext uri="{0D108BD9-81ED-4DB2-BD59-A6C34878D82A}">
                    <a16:rowId xmlns:a16="http://schemas.microsoft.com/office/drawing/2014/main" val="10014"/>
                  </a:ext>
                </a:extLst>
              </a:tr>
              <a:tr h="386080">
                <a:tc gridSpan="2" vMerge="1">
                  <a:txBody>
                    <a:bodyPr/>
                    <a:lstStyle/>
                    <a:p>
                      <a:endParaRPr/>
                    </a:p>
                  </a:txBody>
                  <a:tcPr marL="0" marR="0" marT="27305" marB="0">
                    <a:lnL w="6350">
                      <a:solidFill>
                        <a:srgbClr val="61A489"/>
                      </a:solidFill>
                      <a:prstDash val="solid"/>
                    </a:lnL>
                    <a:lnR w="9525">
                      <a:solidFill>
                        <a:srgbClr val="61A489"/>
                      </a:solidFill>
                      <a:prstDash val="solid"/>
                    </a:lnR>
                    <a:lnB w="6350">
                      <a:solidFill>
                        <a:srgbClr val="61A489"/>
                      </a:solidFill>
                      <a:prstDash val="solid"/>
                    </a:lnB>
                  </a:tcPr>
                </a:tc>
                <a:tc hMerge="1" vMerge="1">
                  <a:txBody>
                    <a:bodyPr/>
                    <a:lstStyle/>
                    <a:p>
                      <a:endParaRPr/>
                    </a:p>
                  </a:txBody>
                  <a:tcPr marL="0" marR="0" marT="0" marB="0"/>
                </a:tc>
                <a:tc>
                  <a:txBody>
                    <a:bodyPr/>
                    <a:lstStyle/>
                    <a:p>
                      <a:pPr marL="111760">
                        <a:lnSpc>
                          <a:spcPct val="100000"/>
                        </a:lnSpc>
                        <a:spcBef>
                          <a:spcPts val="215"/>
                        </a:spcBef>
                      </a:pPr>
                      <a:r>
                        <a:rPr sz="1100" spc="0" dirty="0">
                          <a:solidFill>
                            <a:srgbClr val="231F20"/>
                          </a:solidFill>
                          <a:latin typeface="SimSun"/>
                          <a:cs typeface="SimSun"/>
                        </a:rPr>
                        <a:t>讓的用意。</a:t>
                      </a:r>
                      <a:endParaRPr sz="1100">
                        <a:latin typeface="SimSun"/>
                        <a:cs typeface="SimSun"/>
                      </a:endParaRPr>
                    </a:p>
                  </a:txBody>
                  <a:tcPr marL="0" marR="0" marT="27305" marB="0">
                    <a:lnL w="9525">
                      <a:solidFill>
                        <a:srgbClr val="61A489"/>
                      </a:solidFill>
                      <a:prstDash val="solid"/>
                    </a:lnL>
                    <a:lnR w="9525">
                      <a:solidFill>
                        <a:srgbClr val="61A489"/>
                      </a:solidFill>
                      <a:prstDash val="solid"/>
                    </a:lnR>
                    <a:lnB w="6350">
                      <a:solidFill>
                        <a:srgbClr val="61A48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61A489"/>
                      </a:solidFill>
                      <a:prstDash val="solid"/>
                    </a:lnL>
                    <a:lnR w="6350">
                      <a:solidFill>
                        <a:srgbClr val="61A489"/>
                      </a:solidFill>
                      <a:prstDash val="solid"/>
                    </a:lnR>
                    <a:lnB w="6350">
                      <a:solidFill>
                        <a:srgbClr val="61A489"/>
                      </a:solidFill>
                      <a:prstDash val="solid"/>
                    </a:lnB>
                  </a:tcPr>
                </a:tc>
                <a:extLst>
                  <a:ext uri="{0D108BD9-81ED-4DB2-BD59-A6C34878D82A}">
                    <a16:rowId xmlns:a16="http://schemas.microsoft.com/office/drawing/2014/main" val="10015"/>
                  </a:ext>
                </a:extLst>
              </a:tr>
              <a:tr h="812800">
                <a:tc>
                  <a:txBody>
                    <a:bodyPr/>
                    <a:lstStyle/>
                    <a:p>
                      <a:pPr marL="427355">
                        <a:lnSpc>
                          <a:spcPct val="100000"/>
                        </a:lnSpc>
                        <a:spcBef>
                          <a:spcPts val="2515"/>
                        </a:spcBef>
                      </a:pPr>
                      <a:r>
                        <a:rPr sz="1100" b="1" spc="25" dirty="0">
                          <a:solidFill>
                            <a:srgbClr val="FFFFFF"/>
                          </a:solidFill>
                          <a:latin typeface="微軟正黑體"/>
                          <a:cs typeface="微軟正黑體"/>
                        </a:rPr>
                        <a:t>學習評量</a:t>
                      </a:r>
                      <a:endParaRPr sz="1100">
                        <a:latin typeface="微軟正黑體"/>
                        <a:cs typeface="微軟正黑體"/>
                      </a:endParaRPr>
                    </a:p>
                  </a:txBody>
                  <a:tcPr marL="0" marR="0" marT="319405" marB="0">
                    <a:lnT w="6350" cap="flat" cmpd="sng" algn="ctr">
                      <a:solidFill>
                        <a:srgbClr val="61A489"/>
                      </a:solidFill>
                      <a:prstDash val="solid"/>
                      <a:round/>
                      <a:headEnd type="none" w="med" len="med"/>
                      <a:tailEnd type="none" w="med" len="med"/>
                    </a:lnT>
                    <a:solidFill>
                      <a:srgbClr val="61A489"/>
                    </a:solidFill>
                  </a:tcPr>
                </a:tc>
                <a:tc gridSpan="3">
                  <a:txBody>
                    <a:bodyPr/>
                    <a:lstStyle/>
                    <a:p>
                      <a:pPr marL="106680" marR="3248025" algn="just">
                        <a:lnSpc>
                          <a:spcPct val="136300"/>
                        </a:lnSpc>
                        <a:spcBef>
                          <a:spcPts val="240"/>
                        </a:spcBef>
                      </a:pPr>
                      <a:r>
                        <a:rPr sz="1100" spc="25" dirty="0">
                          <a:solidFill>
                            <a:srgbClr val="231F20"/>
                          </a:solidFill>
                          <a:latin typeface="SimSun"/>
                          <a:cs typeface="SimSun"/>
                        </a:rPr>
                        <a:t>一、口語評量。 二、實作評量。 三、紙筆評量。</a:t>
                      </a:r>
                      <a:endParaRPr sz="1100">
                        <a:latin typeface="SimSun"/>
                        <a:cs typeface="SimSun"/>
                      </a:endParaRPr>
                    </a:p>
                  </a:txBody>
                  <a:tcPr marL="0" marR="0" marT="30480" marB="0">
                    <a:lnR w="6350">
                      <a:solidFill>
                        <a:srgbClr val="61A489"/>
                      </a:solidFill>
                      <a:prstDash val="solid"/>
                    </a:lnR>
                    <a:lnT w="6350">
                      <a:solidFill>
                        <a:srgbClr val="61A489"/>
                      </a:solidFill>
                      <a:prstDash val="solid"/>
                    </a:lnT>
                    <a:lnB w="6350">
                      <a:solidFill>
                        <a:srgbClr val="61A48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64001" y="853203"/>
            <a:ext cx="3089275" cy="227329"/>
          </a:xfrm>
          <a:custGeom>
            <a:avLst/>
            <a:gdLst/>
            <a:ahLst/>
            <a:cxnLst/>
            <a:rect l="l" t="t" r="r" b="b"/>
            <a:pathLst>
              <a:path w="3089275" h="227330">
                <a:moveTo>
                  <a:pt x="2975394" y="0"/>
                </a:moveTo>
                <a:lnTo>
                  <a:pt x="113398" y="0"/>
                </a:lnTo>
                <a:lnTo>
                  <a:pt x="69260" y="8912"/>
                </a:lnTo>
                <a:lnTo>
                  <a:pt x="33215" y="33215"/>
                </a:lnTo>
                <a:lnTo>
                  <a:pt x="8912" y="69260"/>
                </a:lnTo>
                <a:lnTo>
                  <a:pt x="0" y="113398"/>
                </a:lnTo>
                <a:lnTo>
                  <a:pt x="8912" y="157541"/>
                </a:lnTo>
                <a:lnTo>
                  <a:pt x="33215" y="193586"/>
                </a:lnTo>
                <a:lnTo>
                  <a:pt x="69260" y="217886"/>
                </a:lnTo>
                <a:lnTo>
                  <a:pt x="113398" y="226796"/>
                </a:lnTo>
                <a:lnTo>
                  <a:pt x="2975394" y="226796"/>
                </a:lnTo>
                <a:lnTo>
                  <a:pt x="3019537" y="217886"/>
                </a:lnTo>
                <a:lnTo>
                  <a:pt x="3055581" y="193586"/>
                </a:lnTo>
                <a:lnTo>
                  <a:pt x="3079882" y="157541"/>
                </a:lnTo>
                <a:lnTo>
                  <a:pt x="3088792" y="113398"/>
                </a:lnTo>
                <a:lnTo>
                  <a:pt x="3079882" y="69260"/>
                </a:lnTo>
                <a:lnTo>
                  <a:pt x="3055581" y="33215"/>
                </a:lnTo>
                <a:lnTo>
                  <a:pt x="3019537" y="8912"/>
                </a:lnTo>
                <a:lnTo>
                  <a:pt x="2975394" y="0"/>
                </a:lnTo>
                <a:close/>
              </a:path>
            </a:pathLst>
          </a:custGeom>
          <a:solidFill>
            <a:srgbClr val="AAC9BB"/>
          </a:solidFill>
        </p:spPr>
        <p:txBody>
          <a:bodyPr wrap="square" lIns="0" tIns="0" rIns="0" bIns="0" rtlCol="0"/>
          <a:lstStyle/>
          <a:p>
            <a:endParaRPr/>
          </a:p>
        </p:txBody>
      </p:sp>
      <p:sp>
        <p:nvSpPr>
          <p:cNvPr id="3" name="object 3"/>
          <p:cNvSpPr txBox="1"/>
          <p:nvPr/>
        </p:nvSpPr>
        <p:spPr>
          <a:xfrm>
            <a:off x="399940" y="101176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158</a:t>
            </a:r>
            <a:endParaRPr sz="900">
              <a:latin typeface="Arial"/>
              <a:cs typeface="Arial"/>
            </a:endParaRPr>
          </a:p>
        </p:txBody>
      </p:sp>
      <p:sp>
        <p:nvSpPr>
          <p:cNvPr id="4" name="object 4"/>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5" name="object 5"/>
          <p:cNvSpPr/>
          <p:nvPr/>
        </p:nvSpPr>
        <p:spPr>
          <a:xfrm>
            <a:off x="0" y="0"/>
            <a:ext cx="7560309" cy="252095"/>
          </a:xfrm>
          <a:custGeom>
            <a:avLst/>
            <a:gdLst/>
            <a:ahLst/>
            <a:cxnLst/>
            <a:rect l="l" t="t" r="r" b="b"/>
            <a:pathLst>
              <a:path w="7560309" h="252095">
                <a:moveTo>
                  <a:pt x="7560005" y="251993"/>
                </a:moveTo>
                <a:lnTo>
                  <a:pt x="7560005" y="0"/>
                </a:lnTo>
                <a:lnTo>
                  <a:pt x="0" y="0"/>
                </a:lnTo>
                <a:lnTo>
                  <a:pt x="0" y="251993"/>
                </a:lnTo>
                <a:lnTo>
                  <a:pt x="7560005" y="251993"/>
                </a:lnTo>
                <a:close/>
              </a:path>
            </a:pathLst>
          </a:custGeom>
          <a:solidFill>
            <a:srgbClr val="7EB19B"/>
          </a:solidFill>
        </p:spPr>
        <p:txBody>
          <a:bodyPr wrap="square" lIns="0" tIns="0" rIns="0" bIns="0" rtlCol="0"/>
          <a:lstStyle/>
          <a:p>
            <a:endParaRPr/>
          </a:p>
        </p:txBody>
      </p:sp>
      <p:sp>
        <p:nvSpPr>
          <p:cNvPr id="6" name="object 6"/>
          <p:cNvSpPr txBox="1"/>
          <p:nvPr/>
        </p:nvSpPr>
        <p:spPr>
          <a:xfrm>
            <a:off x="851300" y="875163"/>
            <a:ext cx="5824855" cy="1880870"/>
          </a:xfrm>
          <a:prstGeom prst="rect">
            <a:avLst/>
          </a:prstGeom>
        </p:spPr>
        <p:txBody>
          <a:bodyPr vert="horz" wrap="square" lIns="0" tIns="12700" rIns="0" bIns="0" rtlCol="0">
            <a:spAutoFit/>
          </a:bodyPr>
          <a:lstStyle/>
          <a:p>
            <a:pPr marL="91440">
              <a:lnSpc>
                <a:spcPct val="100000"/>
              </a:lnSpc>
              <a:spcBef>
                <a:spcPts val="100"/>
              </a:spcBef>
            </a:pPr>
            <a:r>
              <a:rPr sz="1000" spc="25" dirty="0">
                <a:solidFill>
                  <a:srgbClr val="231F20"/>
                </a:solidFill>
                <a:latin typeface="SimSun"/>
                <a:cs typeface="SimSun"/>
              </a:rPr>
              <a:t>附</a:t>
            </a:r>
            <a:r>
              <a:rPr sz="1000" dirty="0">
                <a:solidFill>
                  <a:srgbClr val="231F20"/>
                </a:solidFill>
                <a:latin typeface="SimSun"/>
                <a:cs typeface="SimSun"/>
              </a:rPr>
              <a:t>件</a:t>
            </a:r>
            <a:r>
              <a:rPr sz="1000" spc="-229" dirty="0">
                <a:solidFill>
                  <a:srgbClr val="231F20"/>
                </a:solidFill>
                <a:latin typeface="SimSun"/>
                <a:cs typeface="SimSun"/>
              </a:rPr>
              <a:t> </a:t>
            </a:r>
            <a:r>
              <a:rPr sz="1000" b="1" dirty="0">
                <a:solidFill>
                  <a:srgbClr val="231F20"/>
                </a:solidFill>
                <a:latin typeface="Arial"/>
                <a:cs typeface="Arial"/>
              </a:rPr>
              <a:t>V-31</a:t>
            </a:r>
            <a:r>
              <a:rPr sz="1000" b="1" spc="35" dirty="0">
                <a:solidFill>
                  <a:srgbClr val="231F20"/>
                </a:solidFill>
                <a:latin typeface="Arial"/>
                <a:cs typeface="Arial"/>
              </a:rPr>
              <a:t> </a:t>
            </a:r>
            <a:r>
              <a:rPr sz="1000" spc="25" dirty="0">
                <a:solidFill>
                  <a:srgbClr val="231F20"/>
                </a:solidFill>
                <a:latin typeface="SimSun"/>
                <a:cs typeface="SimSun"/>
              </a:rPr>
              <a:t>教材資</a:t>
            </a:r>
            <a:r>
              <a:rPr sz="1000" dirty="0">
                <a:solidFill>
                  <a:srgbClr val="231F20"/>
                </a:solidFill>
                <a:latin typeface="SimSun"/>
                <a:cs typeface="SimSun"/>
              </a:rPr>
              <a:t>料</a:t>
            </a:r>
            <a:r>
              <a:rPr sz="1000" spc="-229" dirty="0">
                <a:solidFill>
                  <a:srgbClr val="231F20"/>
                </a:solidFill>
                <a:latin typeface="SimSun"/>
                <a:cs typeface="SimSun"/>
              </a:rPr>
              <a:t> </a:t>
            </a:r>
            <a:r>
              <a:rPr sz="1000" b="1" dirty="0">
                <a:solidFill>
                  <a:srgbClr val="231F20"/>
                </a:solidFill>
                <a:latin typeface="Arial"/>
                <a:cs typeface="Arial"/>
              </a:rPr>
              <a:t>-</a:t>
            </a:r>
            <a:r>
              <a:rPr sz="1000" b="1" spc="-10" dirty="0">
                <a:solidFill>
                  <a:srgbClr val="231F20"/>
                </a:solidFill>
                <a:latin typeface="Arial"/>
                <a:cs typeface="Arial"/>
              </a:rPr>
              <a:t> </a:t>
            </a:r>
            <a:r>
              <a:rPr sz="1000" spc="25" dirty="0">
                <a:solidFill>
                  <a:srgbClr val="231F20"/>
                </a:solidFill>
                <a:latin typeface="SimSun"/>
                <a:cs typeface="SimSun"/>
              </a:rPr>
              <a:t>自行車與電動機車介紹及規定</a:t>
            </a:r>
            <a:endParaRPr sz="1000">
              <a:latin typeface="SimSun"/>
              <a:cs typeface="SimSun"/>
            </a:endParaRPr>
          </a:p>
          <a:p>
            <a:pPr>
              <a:lnSpc>
                <a:spcPct val="100000"/>
              </a:lnSpc>
              <a:spcBef>
                <a:spcPts val="20"/>
              </a:spcBef>
            </a:pPr>
            <a:endParaRPr sz="2200">
              <a:latin typeface="Times New Roman"/>
              <a:cs typeface="Times New Roman"/>
            </a:endParaRPr>
          </a:p>
          <a:p>
            <a:pPr marL="1426210">
              <a:lnSpc>
                <a:spcPct val="100000"/>
              </a:lnSpc>
            </a:pPr>
            <a:r>
              <a:rPr sz="1800" b="1" spc="35" dirty="0">
                <a:solidFill>
                  <a:srgbClr val="231F20"/>
                </a:solidFill>
                <a:latin typeface="微軟正黑體"/>
                <a:cs typeface="微軟正黑體"/>
              </a:rPr>
              <a:t>自行車與電動機車介紹及規定</a:t>
            </a:r>
            <a:endParaRPr sz="1800">
              <a:latin typeface="微軟正黑體"/>
              <a:cs typeface="微軟正黑體"/>
            </a:endParaRPr>
          </a:p>
          <a:p>
            <a:pPr marL="12700">
              <a:lnSpc>
                <a:spcPct val="100000"/>
              </a:lnSpc>
              <a:spcBef>
                <a:spcPts val="1689"/>
              </a:spcBef>
            </a:pPr>
            <a:r>
              <a:rPr sz="1100" spc="25" dirty="0">
                <a:solidFill>
                  <a:srgbClr val="231F20"/>
                </a:solidFill>
                <a:latin typeface="SimSun"/>
                <a:cs typeface="SimSun"/>
              </a:rPr>
              <a:t>一</a:t>
            </a:r>
            <a:r>
              <a:rPr sz="1100" dirty="0">
                <a:solidFill>
                  <a:srgbClr val="231F20"/>
                </a:solidFill>
                <a:latin typeface="SimSun"/>
                <a:cs typeface="SimSun"/>
              </a:rPr>
              <a:t>、</a:t>
            </a:r>
            <a:r>
              <a:rPr sz="1100" spc="-195" dirty="0">
                <a:solidFill>
                  <a:srgbClr val="231F20"/>
                </a:solidFill>
                <a:latin typeface="SimSun"/>
                <a:cs typeface="SimSun"/>
              </a:rPr>
              <a:t> </a:t>
            </a:r>
            <a:r>
              <a:rPr sz="1100" spc="25" dirty="0">
                <a:solidFill>
                  <a:srgbClr val="231F20"/>
                </a:solidFill>
                <a:latin typeface="SimSun"/>
                <a:cs typeface="SimSun"/>
              </a:rPr>
              <a:t>各式車輛的介紹</a:t>
            </a:r>
            <a:endParaRPr sz="1100">
              <a:latin typeface="SimSun"/>
              <a:cs typeface="SimSun"/>
            </a:endParaRPr>
          </a:p>
          <a:p>
            <a:pPr marL="300355" marR="5080" indent="287655" algn="just">
              <a:lnSpc>
                <a:spcPct val="136300"/>
              </a:lnSpc>
              <a:spcBef>
                <a:spcPts val="285"/>
              </a:spcBef>
            </a:pPr>
            <a:r>
              <a:rPr sz="1100" spc="30" dirty="0">
                <a:solidFill>
                  <a:srgbClr val="231F20"/>
                </a:solidFill>
                <a:latin typeface="SimSun"/>
                <a:cs typeface="SimSun"/>
              </a:rPr>
              <a:t>自行車與電動機車之分類如下表所</a:t>
            </a:r>
            <a:r>
              <a:rPr sz="1100" spc="25" dirty="0">
                <a:solidFill>
                  <a:srgbClr val="231F20"/>
                </a:solidFill>
                <a:latin typeface="SimSun"/>
                <a:cs typeface="SimSun"/>
              </a:rPr>
              <a:t>示</a:t>
            </a:r>
            <a:r>
              <a:rPr sz="1100" spc="30" dirty="0">
                <a:solidFill>
                  <a:srgbClr val="231F20"/>
                </a:solidFill>
                <a:latin typeface="SimSun"/>
                <a:cs typeface="SimSun"/>
              </a:rPr>
              <a:t>，不同類型之自行車與電動機車適用於不同的 需求用</a:t>
            </a:r>
            <a:r>
              <a:rPr sz="1100" spc="25" dirty="0">
                <a:solidFill>
                  <a:srgbClr val="231F20"/>
                </a:solidFill>
                <a:latin typeface="SimSun"/>
                <a:cs typeface="SimSun"/>
              </a:rPr>
              <a:t>途</a:t>
            </a:r>
            <a:r>
              <a:rPr sz="1100" spc="30" dirty="0">
                <a:solidFill>
                  <a:srgbClr val="231F20"/>
                </a:solidFill>
                <a:latin typeface="SimSun"/>
                <a:cs typeface="SimSun"/>
              </a:rPr>
              <a:t>，依照類型的不同會制定相應的法規和規定以確保安全和道路使用的合法</a:t>
            </a:r>
            <a:r>
              <a:rPr sz="1100" spc="25" dirty="0">
                <a:solidFill>
                  <a:srgbClr val="231F20"/>
                </a:solidFill>
                <a:latin typeface="SimSun"/>
                <a:cs typeface="SimSun"/>
              </a:rPr>
              <a:t>性</a:t>
            </a:r>
            <a:r>
              <a:rPr sz="1100" dirty="0">
                <a:solidFill>
                  <a:srgbClr val="231F20"/>
                </a:solidFill>
                <a:latin typeface="SimSun"/>
                <a:cs typeface="SimSun"/>
              </a:rPr>
              <a:t>，  </a:t>
            </a:r>
            <a:r>
              <a:rPr sz="1100" spc="25" dirty="0">
                <a:solidFill>
                  <a:srgbClr val="231F20"/>
                </a:solidFill>
                <a:latin typeface="SimSun"/>
                <a:cs typeface="SimSun"/>
              </a:rPr>
              <a:t>騎士可以根據自己的需求選擇最適合的型式。</a:t>
            </a:r>
            <a:endParaRPr sz="1100">
              <a:latin typeface="SimSun"/>
              <a:cs typeface="SimSun"/>
            </a:endParaRPr>
          </a:p>
        </p:txBody>
      </p:sp>
      <p:graphicFrame>
        <p:nvGraphicFramePr>
          <p:cNvPr id="7" name="object 7"/>
          <p:cNvGraphicFramePr>
            <a:graphicFrameLocks noGrp="1"/>
          </p:cNvGraphicFramePr>
          <p:nvPr/>
        </p:nvGraphicFramePr>
        <p:xfrm>
          <a:off x="719999" y="3202876"/>
          <a:ext cx="6231255" cy="4496435"/>
        </p:xfrm>
        <a:graphic>
          <a:graphicData uri="http://schemas.openxmlformats.org/drawingml/2006/table">
            <a:tbl>
              <a:tblPr firstRow="1" bandRow="1">
                <a:tableStyleId>{2D5ABB26-0587-4C30-8999-92F81FD0307C}</a:tableStyleId>
              </a:tblPr>
              <a:tblGrid>
                <a:gridCol w="680720">
                  <a:extLst>
                    <a:ext uri="{9D8B030D-6E8A-4147-A177-3AD203B41FA5}">
                      <a16:colId xmlns:a16="http://schemas.microsoft.com/office/drawing/2014/main" val="20000"/>
                    </a:ext>
                  </a:extLst>
                </a:gridCol>
                <a:gridCol w="744220">
                  <a:extLst>
                    <a:ext uri="{9D8B030D-6E8A-4147-A177-3AD203B41FA5}">
                      <a16:colId xmlns:a16="http://schemas.microsoft.com/office/drawing/2014/main" val="20001"/>
                    </a:ext>
                  </a:extLst>
                </a:gridCol>
                <a:gridCol w="779779">
                  <a:extLst>
                    <a:ext uri="{9D8B030D-6E8A-4147-A177-3AD203B41FA5}">
                      <a16:colId xmlns:a16="http://schemas.microsoft.com/office/drawing/2014/main" val="20002"/>
                    </a:ext>
                  </a:extLst>
                </a:gridCol>
                <a:gridCol w="1200784">
                  <a:extLst>
                    <a:ext uri="{9D8B030D-6E8A-4147-A177-3AD203B41FA5}">
                      <a16:colId xmlns:a16="http://schemas.microsoft.com/office/drawing/2014/main" val="20003"/>
                    </a:ext>
                  </a:extLst>
                </a:gridCol>
                <a:gridCol w="946150">
                  <a:extLst>
                    <a:ext uri="{9D8B030D-6E8A-4147-A177-3AD203B41FA5}">
                      <a16:colId xmlns:a16="http://schemas.microsoft.com/office/drawing/2014/main" val="20004"/>
                    </a:ext>
                  </a:extLst>
                </a:gridCol>
                <a:gridCol w="935354">
                  <a:extLst>
                    <a:ext uri="{9D8B030D-6E8A-4147-A177-3AD203B41FA5}">
                      <a16:colId xmlns:a16="http://schemas.microsoft.com/office/drawing/2014/main" val="20005"/>
                    </a:ext>
                  </a:extLst>
                </a:gridCol>
                <a:gridCol w="935354">
                  <a:extLst>
                    <a:ext uri="{9D8B030D-6E8A-4147-A177-3AD203B41FA5}">
                      <a16:colId xmlns:a16="http://schemas.microsoft.com/office/drawing/2014/main" val="20006"/>
                    </a:ext>
                  </a:extLst>
                </a:gridCol>
              </a:tblGrid>
              <a:tr h="273685">
                <a:tc>
                  <a:txBody>
                    <a:bodyPr/>
                    <a:lstStyle/>
                    <a:p>
                      <a:pPr marL="9525" algn="ctr">
                        <a:lnSpc>
                          <a:spcPct val="100000"/>
                        </a:lnSpc>
                        <a:spcBef>
                          <a:spcPts val="434"/>
                        </a:spcBef>
                      </a:pPr>
                      <a:r>
                        <a:rPr sz="1100" spc="25" dirty="0">
                          <a:solidFill>
                            <a:srgbClr val="FFFFFF"/>
                          </a:solidFill>
                          <a:latin typeface="SimSun"/>
                          <a:cs typeface="SimSun"/>
                        </a:rPr>
                        <a:t>形式</a:t>
                      </a:r>
                      <a:endParaRPr sz="1100">
                        <a:latin typeface="SimSun"/>
                        <a:cs typeface="SimSun"/>
                      </a:endParaRPr>
                    </a:p>
                  </a:txBody>
                  <a:tcPr marL="0" marR="0" marT="55244" marB="0">
                    <a:lnR w="6350">
                      <a:solidFill>
                        <a:srgbClr val="FFFFFF"/>
                      </a:solidFill>
                      <a:prstDash val="solid"/>
                    </a:lnR>
                    <a:solidFill>
                      <a:srgbClr val="61A489"/>
                    </a:solidFill>
                  </a:tcPr>
                </a:tc>
                <a:tc gridSpan="3">
                  <a:txBody>
                    <a:bodyPr/>
                    <a:lstStyle/>
                    <a:p>
                      <a:pPr marL="20955" algn="ctr">
                        <a:lnSpc>
                          <a:spcPct val="100000"/>
                        </a:lnSpc>
                        <a:spcBef>
                          <a:spcPts val="434"/>
                        </a:spcBef>
                      </a:pPr>
                      <a:r>
                        <a:rPr sz="1100" spc="25" dirty="0">
                          <a:solidFill>
                            <a:srgbClr val="FFFFFF"/>
                          </a:solidFill>
                          <a:latin typeface="SimSun"/>
                          <a:cs typeface="SimSun"/>
                        </a:rPr>
                        <a:t>自行車型式</a:t>
                      </a:r>
                      <a:endParaRPr sz="1100">
                        <a:latin typeface="SimSun"/>
                        <a:cs typeface="SimSun"/>
                      </a:endParaRPr>
                    </a:p>
                  </a:txBody>
                  <a:tcPr marL="0" marR="0" marT="55244" marB="0">
                    <a:lnL w="6350">
                      <a:solidFill>
                        <a:srgbClr val="FFFFFF"/>
                      </a:solidFill>
                      <a:prstDash val="solid"/>
                    </a:lnL>
                    <a:lnR w="6350">
                      <a:solidFill>
                        <a:srgbClr val="FFFFFF"/>
                      </a:solidFill>
                      <a:prstDash val="solid"/>
                    </a:lnR>
                    <a:solidFill>
                      <a:srgbClr val="61A489"/>
                    </a:solidFill>
                  </a:tcPr>
                </a:tc>
                <a:tc hMerge="1">
                  <a:txBody>
                    <a:bodyPr/>
                    <a:lstStyle/>
                    <a:p>
                      <a:endParaRPr/>
                    </a:p>
                  </a:txBody>
                  <a:tcPr marL="0" marR="0" marT="0" marB="0"/>
                </a:tc>
                <a:tc hMerge="1">
                  <a:txBody>
                    <a:bodyPr/>
                    <a:lstStyle/>
                    <a:p>
                      <a:endParaRPr/>
                    </a:p>
                  </a:txBody>
                  <a:tcPr marL="0" marR="0" marT="0" marB="0"/>
                </a:tc>
                <a:tc gridSpan="3">
                  <a:txBody>
                    <a:bodyPr/>
                    <a:lstStyle/>
                    <a:p>
                      <a:pPr marL="20320" algn="ctr">
                        <a:lnSpc>
                          <a:spcPct val="100000"/>
                        </a:lnSpc>
                        <a:spcBef>
                          <a:spcPts val="434"/>
                        </a:spcBef>
                      </a:pPr>
                      <a:r>
                        <a:rPr sz="1100" spc="25" dirty="0">
                          <a:solidFill>
                            <a:srgbClr val="FFFFFF"/>
                          </a:solidFill>
                          <a:latin typeface="SimSun"/>
                          <a:cs typeface="SimSun"/>
                        </a:rPr>
                        <a:t>電動機車型式</a:t>
                      </a:r>
                      <a:endParaRPr sz="1100">
                        <a:latin typeface="SimSun"/>
                        <a:cs typeface="SimSun"/>
                      </a:endParaRPr>
                    </a:p>
                  </a:txBody>
                  <a:tcPr marL="0" marR="0" marT="55244" marB="0">
                    <a:lnL w="6350">
                      <a:solidFill>
                        <a:srgbClr val="FFFFFF"/>
                      </a:solidFill>
                      <a:prstDash val="solid"/>
                    </a:lnL>
                    <a:solidFill>
                      <a:srgbClr val="61A489"/>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49580">
                <a:tc>
                  <a:txBody>
                    <a:bodyPr/>
                    <a:lstStyle/>
                    <a:p>
                      <a:pPr marL="10160" algn="ctr">
                        <a:lnSpc>
                          <a:spcPct val="100000"/>
                        </a:lnSpc>
                        <a:spcBef>
                          <a:spcPts val="1125"/>
                        </a:spcBef>
                      </a:pPr>
                      <a:r>
                        <a:rPr sz="1100" spc="25" dirty="0">
                          <a:solidFill>
                            <a:srgbClr val="61A489"/>
                          </a:solidFill>
                          <a:latin typeface="SimSun"/>
                          <a:cs typeface="SimSun"/>
                        </a:rPr>
                        <a:t>分類</a:t>
                      </a:r>
                      <a:endParaRPr sz="1100">
                        <a:latin typeface="SimSun"/>
                        <a:cs typeface="SimSun"/>
                      </a:endParaRPr>
                    </a:p>
                  </a:txBody>
                  <a:tcPr marL="0" marR="0" marT="142875" marB="0">
                    <a:lnL w="6350">
                      <a:solidFill>
                        <a:srgbClr val="61A489"/>
                      </a:solidFill>
                      <a:prstDash val="solid"/>
                    </a:lnL>
                    <a:lnR w="6350">
                      <a:solidFill>
                        <a:srgbClr val="61A489"/>
                      </a:solidFill>
                      <a:prstDash val="solid"/>
                    </a:lnR>
                    <a:lnB w="6350">
                      <a:solidFill>
                        <a:srgbClr val="61A489"/>
                      </a:solidFill>
                      <a:prstDash val="solid"/>
                    </a:lnB>
                    <a:solidFill>
                      <a:srgbClr val="E9F0EC"/>
                    </a:solidFill>
                  </a:tcPr>
                </a:tc>
                <a:tc>
                  <a:txBody>
                    <a:bodyPr/>
                    <a:lstStyle/>
                    <a:p>
                      <a:pPr marL="10160" algn="ctr">
                        <a:lnSpc>
                          <a:spcPct val="100000"/>
                        </a:lnSpc>
                        <a:spcBef>
                          <a:spcPts val="225"/>
                        </a:spcBef>
                      </a:pPr>
                      <a:r>
                        <a:rPr sz="1100" spc="25" dirty="0">
                          <a:solidFill>
                            <a:srgbClr val="231F20"/>
                          </a:solidFill>
                          <a:latin typeface="SimSun"/>
                          <a:cs typeface="SimSun"/>
                        </a:rPr>
                        <a:t>腳踏</a:t>
                      </a:r>
                      <a:endParaRPr sz="1100">
                        <a:latin typeface="SimSun"/>
                        <a:cs typeface="SimSun"/>
                      </a:endParaRPr>
                    </a:p>
                    <a:p>
                      <a:pPr marL="10160" algn="ctr">
                        <a:lnSpc>
                          <a:spcPct val="100000"/>
                        </a:lnSpc>
                        <a:spcBef>
                          <a:spcPts val="480"/>
                        </a:spcBef>
                      </a:pPr>
                      <a:r>
                        <a:rPr sz="1100" spc="25" dirty="0">
                          <a:solidFill>
                            <a:srgbClr val="231F20"/>
                          </a:solidFill>
                          <a:latin typeface="SimSun"/>
                          <a:cs typeface="SimSun"/>
                        </a:rPr>
                        <a:t>自行車</a:t>
                      </a:r>
                      <a:endParaRPr sz="1100">
                        <a:latin typeface="SimSun"/>
                        <a:cs typeface="SimSun"/>
                      </a:endParaRPr>
                    </a:p>
                  </a:txBody>
                  <a:tcPr marL="0" marR="0" marT="28575" marB="0">
                    <a:lnL w="6350">
                      <a:solidFill>
                        <a:srgbClr val="61A489"/>
                      </a:solidFill>
                      <a:prstDash val="solid"/>
                    </a:lnL>
                    <a:lnR w="28575">
                      <a:solidFill>
                        <a:srgbClr val="E46244"/>
                      </a:solidFill>
                      <a:prstDash val="solid"/>
                    </a:lnR>
                    <a:lnB w="6350">
                      <a:solidFill>
                        <a:srgbClr val="61A489"/>
                      </a:solidFill>
                      <a:prstDash val="solid"/>
                    </a:lnB>
                  </a:tcPr>
                </a:tc>
                <a:tc>
                  <a:txBody>
                    <a:bodyPr/>
                    <a:lstStyle/>
                    <a:p>
                      <a:pPr marL="10160" algn="ctr">
                        <a:lnSpc>
                          <a:spcPct val="100000"/>
                        </a:lnSpc>
                        <a:spcBef>
                          <a:spcPts val="225"/>
                        </a:spcBef>
                      </a:pPr>
                      <a:r>
                        <a:rPr sz="1100" spc="25" dirty="0">
                          <a:solidFill>
                            <a:srgbClr val="231F20"/>
                          </a:solidFill>
                          <a:latin typeface="SimSun"/>
                          <a:cs typeface="SimSun"/>
                        </a:rPr>
                        <a:t>電動輔助</a:t>
                      </a:r>
                      <a:endParaRPr sz="1100">
                        <a:latin typeface="SimSun"/>
                        <a:cs typeface="SimSun"/>
                      </a:endParaRPr>
                    </a:p>
                    <a:p>
                      <a:pPr marL="10160" algn="ctr">
                        <a:lnSpc>
                          <a:spcPct val="100000"/>
                        </a:lnSpc>
                        <a:spcBef>
                          <a:spcPts val="480"/>
                        </a:spcBef>
                      </a:pPr>
                      <a:r>
                        <a:rPr sz="1100" spc="25" dirty="0">
                          <a:solidFill>
                            <a:srgbClr val="231F20"/>
                          </a:solidFill>
                          <a:latin typeface="SimSun"/>
                          <a:cs typeface="SimSun"/>
                        </a:rPr>
                        <a:t>自行車</a:t>
                      </a:r>
                      <a:endParaRPr sz="1100">
                        <a:latin typeface="SimSun"/>
                        <a:cs typeface="SimSun"/>
                      </a:endParaRPr>
                    </a:p>
                  </a:txBody>
                  <a:tcPr marL="0" marR="0" marT="28575" marB="0">
                    <a:lnL w="28575">
                      <a:solidFill>
                        <a:srgbClr val="E46244"/>
                      </a:solidFill>
                      <a:prstDash val="solid"/>
                    </a:lnL>
                    <a:lnR w="6350">
                      <a:solidFill>
                        <a:srgbClr val="61A489"/>
                      </a:solidFill>
                      <a:prstDash val="solid"/>
                    </a:lnR>
                    <a:lnT w="28575">
                      <a:solidFill>
                        <a:srgbClr val="E46244"/>
                      </a:solidFill>
                      <a:prstDash val="solid"/>
                    </a:lnT>
                    <a:lnB w="6350">
                      <a:solidFill>
                        <a:srgbClr val="61A489"/>
                      </a:solidFill>
                      <a:prstDash val="solid"/>
                    </a:lnB>
                  </a:tcPr>
                </a:tc>
                <a:tc>
                  <a:txBody>
                    <a:bodyPr/>
                    <a:lstStyle/>
                    <a:p>
                      <a:pPr marL="21590" algn="ctr">
                        <a:lnSpc>
                          <a:spcPct val="100000"/>
                        </a:lnSpc>
                        <a:spcBef>
                          <a:spcPts val="1125"/>
                        </a:spcBef>
                      </a:pPr>
                      <a:r>
                        <a:rPr sz="1100" spc="25" dirty="0">
                          <a:solidFill>
                            <a:srgbClr val="231F20"/>
                          </a:solidFill>
                          <a:latin typeface="SimSun"/>
                          <a:cs typeface="SimSun"/>
                        </a:rPr>
                        <a:t>微型電動二輪車</a:t>
                      </a:r>
                      <a:endParaRPr sz="1100">
                        <a:latin typeface="SimSun"/>
                        <a:cs typeface="SimSun"/>
                      </a:endParaRPr>
                    </a:p>
                  </a:txBody>
                  <a:tcPr marL="0" marR="0" marT="142875" marB="0">
                    <a:lnL w="6350">
                      <a:solidFill>
                        <a:srgbClr val="61A489"/>
                      </a:solidFill>
                      <a:prstDash val="solid"/>
                    </a:lnL>
                    <a:lnR w="28575">
                      <a:solidFill>
                        <a:srgbClr val="E46244"/>
                      </a:solidFill>
                      <a:prstDash val="solid"/>
                    </a:lnR>
                    <a:lnT w="28575">
                      <a:solidFill>
                        <a:srgbClr val="E46244"/>
                      </a:solidFill>
                      <a:prstDash val="solid"/>
                    </a:lnT>
                    <a:lnB w="6350">
                      <a:solidFill>
                        <a:srgbClr val="61A489"/>
                      </a:solidFill>
                      <a:prstDash val="solid"/>
                    </a:lnB>
                  </a:tcPr>
                </a:tc>
                <a:tc>
                  <a:txBody>
                    <a:bodyPr/>
                    <a:lstStyle/>
                    <a:p>
                      <a:pPr marL="197485">
                        <a:lnSpc>
                          <a:spcPct val="100000"/>
                        </a:lnSpc>
                        <a:spcBef>
                          <a:spcPts val="225"/>
                        </a:spcBef>
                      </a:pPr>
                      <a:r>
                        <a:rPr sz="1100" spc="25" dirty="0">
                          <a:solidFill>
                            <a:srgbClr val="231F20"/>
                          </a:solidFill>
                          <a:latin typeface="SimSun"/>
                          <a:cs typeface="SimSun"/>
                        </a:rPr>
                        <a:t>小型輕型</a:t>
                      </a:r>
                      <a:endParaRPr sz="1100">
                        <a:latin typeface="SimSun"/>
                        <a:cs typeface="SimSun"/>
                      </a:endParaRPr>
                    </a:p>
                    <a:p>
                      <a:pPr marL="197485">
                        <a:lnSpc>
                          <a:spcPct val="100000"/>
                        </a:lnSpc>
                        <a:spcBef>
                          <a:spcPts val="480"/>
                        </a:spcBef>
                      </a:pPr>
                      <a:r>
                        <a:rPr sz="1100" spc="25" dirty="0">
                          <a:solidFill>
                            <a:srgbClr val="231F20"/>
                          </a:solidFill>
                          <a:latin typeface="SimSun"/>
                          <a:cs typeface="SimSun"/>
                        </a:rPr>
                        <a:t>電動機車</a:t>
                      </a:r>
                      <a:endParaRPr sz="1100">
                        <a:latin typeface="SimSun"/>
                        <a:cs typeface="SimSun"/>
                      </a:endParaRPr>
                    </a:p>
                  </a:txBody>
                  <a:tcPr marL="0" marR="0" marT="28575" marB="0">
                    <a:lnL w="28575">
                      <a:solidFill>
                        <a:srgbClr val="E46244"/>
                      </a:solidFill>
                      <a:prstDash val="solid"/>
                    </a:lnL>
                    <a:lnR w="6350">
                      <a:solidFill>
                        <a:srgbClr val="61A489"/>
                      </a:solidFill>
                      <a:prstDash val="solid"/>
                    </a:lnR>
                    <a:lnB w="6350">
                      <a:solidFill>
                        <a:srgbClr val="61A489"/>
                      </a:solidFill>
                      <a:prstDash val="solid"/>
                    </a:lnB>
                  </a:tcPr>
                </a:tc>
                <a:tc>
                  <a:txBody>
                    <a:bodyPr/>
                    <a:lstStyle/>
                    <a:p>
                      <a:pPr marL="9525" algn="ctr">
                        <a:lnSpc>
                          <a:spcPct val="100000"/>
                        </a:lnSpc>
                        <a:spcBef>
                          <a:spcPts val="225"/>
                        </a:spcBef>
                      </a:pPr>
                      <a:r>
                        <a:rPr sz="1100" spc="25" dirty="0">
                          <a:solidFill>
                            <a:srgbClr val="231F20"/>
                          </a:solidFill>
                          <a:latin typeface="SimSun"/>
                          <a:cs typeface="SimSun"/>
                        </a:rPr>
                        <a:t>輕型</a:t>
                      </a:r>
                      <a:endParaRPr sz="1100">
                        <a:latin typeface="SimSun"/>
                        <a:cs typeface="SimSun"/>
                      </a:endParaRPr>
                    </a:p>
                    <a:p>
                      <a:pPr marL="9525" algn="ctr">
                        <a:lnSpc>
                          <a:spcPct val="100000"/>
                        </a:lnSpc>
                        <a:spcBef>
                          <a:spcPts val="480"/>
                        </a:spcBef>
                      </a:pPr>
                      <a:r>
                        <a:rPr sz="1100" spc="25" dirty="0">
                          <a:solidFill>
                            <a:srgbClr val="231F20"/>
                          </a:solidFill>
                          <a:latin typeface="SimSun"/>
                          <a:cs typeface="SimSun"/>
                        </a:rPr>
                        <a:t>電動機車</a:t>
                      </a:r>
                      <a:endParaRPr sz="1100">
                        <a:latin typeface="SimSun"/>
                        <a:cs typeface="SimSun"/>
                      </a:endParaRPr>
                    </a:p>
                  </a:txBody>
                  <a:tcPr marL="0" marR="0" marT="28575"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marL="185420">
                        <a:lnSpc>
                          <a:spcPct val="100000"/>
                        </a:lnSpc>
                        <a:spcBef>
                          <a:spcPts val="225"/>
                        </a:spcBef>
                      </a:pPr>
                      <a:r>
                        <a:rPr sz="1100" spc="25" dirty="0">
                          <a:solidFill>
                            <a:srgbClr val="231F20"/>
                          </a:solidFill>
                          <a:latin typeface="SimSun"/>
                          <a:cs typeface="SimSun"/>
                        </a:rPr>
                        <a:t>普通重型</a:t>
                      </a:r>
                      <a:endParaRPr sz="1100">
                        <a:latin typeface="SimSun"/>
                        <a:cs typeface="SimSun"/>
                      </a:endParaRPr>
                    </a:p>
                    <a:p>
                      <a:pPr marL="185420">
                        <a:lnSpc>
                          <a:spcPct val="100000"/>
                        </a:lnSpc>
                        <a:spcBef>
                          <a:spcPts val="480"/>
                        </a:spcBef>
                      </a:pPr>
                      <a:r>
                        <a:rPr sz="1100" spc="25" dirty="0">
                          <a:solidFill>
                            <a:srgbClr val="231F20"/>
                          </a:solidFill>
                          <a:latin typeface="SimSun"/>
                          <a:cs typeface="SimSun"/>
                        </a:rPr>
                        <a:t>電動機車</a:t>
                      </a:r>
                      <a:endParaRPr sz="1100">
                        <a:latin typeface="SimSun"/>
                        <a:cs typeface="SimSun"/>
                      </a:endParaRPr>
                    </a:p>
                  </a:txBody>
                  <a:tcPr marL="0" marR="0" marT="28575"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1"/>
                  </a:ext>
                </a:extLst>
              </a:tr>
              <a:tr h="511809">
                <a:tc>
                  <a:txBody>
                    <a:bodyPr/>
                    <a:lstStyle/>
                    <a:p>
                      <a:pPr marL="10160" algn="ctr">
                        <a:lnSpc>
                          <a:spcPct val="100000"/>
                        </a:lnSpc>
                        <a:spcBef>
                          <a:spcPts val="1335"/>
                        </a:spcBef>
                      </a:pPr>
                      <a:r>
                        <a:rPr sz="1100" spc="25" dirty="0">
                          <a:solidFill>
                            <a:srgbClr val="61A489"/>
                          </a:solidFill>
                          <a:latin typeface="SimSun"/>
                          <a:cs typeface="SimSun"/>
                        </a:rPr>
                        <a:t>動力</a:t>
                      </a:r>
                      <a:endParaRPr sz="1100">
                        <a:latin typeface="SimSun"/>
                        <a:cs typeface="SimSun"/>
                      </a:endParaRPr>
                    </a:p>
                  </a:txBody>
                  <a:tcPr marL="0" marR="0" marT="169545"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marL="10160" algn="ctr">
                        <a:lnSpc>
                          <a:spcPct val="100000"/>
                        </a:lnSpc>
                        <a:spcBef>
                          <a:spcPts val="1335"/>
                        </a:spcBef>
                      </a:pPr>
                      <a:r>
                        <a:rPr sz="1100" spc="25" dirty="0">
                          <a:solidFill>
                            <a:srgbClr val="231F20"/>
                          </a:solidFill>
                          <a:latin typeface="SimSun"/>
                          <a:cs typeface="SimSun"/>
                        </a:rPr>
                        <a:t>人力</a:t>
                      </a:r>
                      <a:endParaRPr sz="1100">
                        <a:latin typeface="SimSun"/>
                        <a:cs typeface="SimSun"/>
                      </a:endParaRPr>
                    </a:p>
                  </a:txBody>
                  <a:tcPr marL="0" marR="0" marT="169545" marB="0">
                    <a:lnL w="6350">
                      <a:solidFill>
                        <a:srgbClr val="61A489"/>
                      </a:solidFill>
                      <a:prstDash val="solid"/>
                    </a:lnL>
                    <a:lnR w="28575">
                      <a:solidFill>
                        <a:srgbClr val="E46244"/>
                      </a:solidFill>
                      <a:prstDash val="solid"/>
                    </a:lnR>
                    <a:lnT w="6350">
                      <a:solidFill>
                        <a:srgbClr val="61A489"/>
                      </a:solidFill>
                      <a:prstDash val="solid"/>
                    </a:lnT>
                    <a:lnB w="6350">
                      <a:solidFill>
                        <a:srgbClr val="61A489"/>
                      </a:solidFill>
                      <a:prstDash val="solid"/>
                    </a:lnB>
                  </a:tcPr>
                </a:tc>
                <a:tc>
                  <a:txBody>
                    <a:bodyPr/>
                    <a:lstStyle/>
                    <a:p>
                      <a:pPr marL="108585">
                        <a:lnSpc>
                          <a:spcPct val="100000"/>
                        </a:lnSpc>
                        <a:spcBef>
                          <a:spcPts val="150"/>
                        </a:spcBef>
                      </a:pPr>
                      <a:r>
                        <a:rPr sz="1100" spc="25" dirty="0">
                          <a:solidFill>
                            <a:srgbClr val="231F20"/>
                          </a:solidFill>
                          <a:latin typeface="SimSun"/>
                          <a:cs typeface="SimSun"/>
                        </a:rPr>
                        <a:t>人力為主</a:t>
                      </a:r>
                      <a:endParaRPr sz="1100">
                        <a:latin typeface="SimSun"/>
                        <a:cs typeface="SimSun"/>
                      </a:endParaRPr>
                    </a:p>
                    <a:p>
                      <a:pPr marL="108585">
                        <a:lnSpc>
                          <a:spcPct val="100000"/>
                        </a:lnSpc>
                        <a:spcBef>
                          <a:spcPts val="1045"/>
                        </a:spcBef>
                      </a:pPr>
                      <a:r>
                        <a:rPr sz="1100" spc="25" dirty="0">
                          <a:solidFill>
                            <a:srgbClr val="231F20"/>
                          </a:solidFill>
                          <a:latin typeface="SimSun"/>
                          <a:cs typeface="SimSun"/>
                        </a:rPr>
                        <a:t>電力為輔</a:t>
                      </a:r>
                      <a:endParaRPr sz="1100">
                        <a:latin typeface="SimSun"/>
                        <a:cs typeface="SimSun"/>
                      </a:endParaRPr>
                    </a:p>
                  </a:txBody>
                  <a:tcPr marL="0" marR="0" marT="19050" marB="0">
                    <a:lnL w="28575">
                      <a:solidFill>
                        <a:srgbClr val="E46244"/>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marL="21590" algn="ctr">
                        <a:lnSpc>
                          <a:spcPct val="100000"/>
                        </a:lnSpc>
                        <a:spcBef>
                          <a:spcPts val="1335"/>
                        </a:spcBef>
                      </a:pPr>
                      <a:r>
                        <a:rPr sz="1100" spc="25" dirty="0">
                          <a:solidFill>
                            <a:srgbClr val="231F20"/>
                          </a:solidFill>
                          <a:latin typeface="SimSun"/>
                          <a:cs typeface="SimSun"/>
                        </a:rPr>
                        <a:t>電力</a:t>
                      </a:r>
                      <a:endParaRPr sz="1100">
                        <a:latin typeface="SimSun"/>
                        <a:cs typeface="SimSun"/>
                      </a:endParaRPr>
                    </a:p>
                  </a:txBody>
                  <a:tcPr marL="0" marR="0" marT="169545" marB="0">
                    <a:lnL w="6350">
                      <a:solidFill>
                        <a:srgbClr val="61A489"/>
                      </a:solidFill>
                      <a:prstDash val="solid"/>
                    </a:lnL>
                    <a:lnR w="28575">
                      <a:solidFill>
                        <a:srgbClr val="E46244"/>
                      </a:solidFill>
                      <a:prstDash val="solid"/>
                    </a:lnR>
                    <a:lnT w="6350">
                      <a:solidFill>
                        <a:srgbClr val="61A489"/>
                      </a:solidFill>
                      <a:prstDash val="solid"/>
                    </a:lnT>
                    <a:lnB w="6350">
                      <a:solidFill>
                        <a:srgbClr val="61A489"/>
                      </a:solidFill>
                      <a:prstDash val="solid"/>
                    </a:lnB>
                  </a:tcPr>
                </a:tc>
                <a:tc>
                  <a:txBody>
                    <a:bodyPr/>
                    <a:lstStyle/>
                    <a:p>
                      <a:pPr marL="21590" algn="ctr">
                        <a:lnSpc>
                          <a:spcPct val="100000"/>
                        </a:lnSpc>
                        <a:spcBef>
                          <a:spcPts val="1335"/>
                        </a:spcBef>
                      </a:pPr>
                      <a:r>
                        <a:rPr sz="1100" spc="25" dirty="0">
                          <a:solidFill>
                            <a:srgbClr val="231F20"/>
                          </a:solidFill>
                          <a:latin typeface="SimSun"/>
                          <a:cs typeface="SimSun"/>
                        </a:rPr>
                        <a:t>電力</a:t>
                      </a:r>
                      <a:endParaRPr sz="1100">
                        <a:latin typeface="SimSun"/>
                        <a:cs typeface="SimSun"/>
                      </a:endParaRPr>
                    </a:p>
                  </a:txBody>
                  <a:tcPr marL="0" marR="0" marT="169545" marB="0">
                    <a:lnL w="28575">
                      <a:solidFill>
                        <a:srgbClr val="E46244"/>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marL="9525" algn="ctr">
                        <a:lnSpc>
                          <a:spcPct val="100000"/>
                        </a:lnSpc>
                        <a:spcBef>
                          <a:spcPts val="1335"/>
                        </a:spcBef>
                      </a:pPr>
                      <a:r>
                        <a:rPr sz="1100" spc="25" dirty="0">
                          <a:solidFill>
                            <a:srgbClr val="231F20"/>
                          </a:solidFill>
                          <a:latin typeface="SimSun"/>
                          <a:cs typeface="SimSun"/>
                        </a:rPr>
                        <a:t>電力</a:t>
                      </a:r>
                      <a:endParaRPr sz="1100">
                        <a:latin typeface="SimSun"/>
                        <a:cs typeface="SimSun"/>
                      </a:endParaRPr>
                    </a:p>
                  </a:txBody>
                  <a:tcPr marL="0" marR="0" marT="169545"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marL="8890" algn="ctr">
                        <a:lnSpc>
                          <a:spcPct val="100000"/>
                        </a:lnSpc>
                        <a:spcBef>
                          <a:spcPts val="1335"/>
                        </a:spcBef>
                      </a:pPr>
                      <a:r>
                        <a:rPr sz="1100" spc="25" dirty="0">
                          <a:solidFill>
                            <a:srgbClr val="231F20"/>
                          </a:solidFill>
                          <a:latin typeface="SimSun"/>
                          <a:cs typeface="SimSun"/>
                        </a:rPr>
                        <a:t>電力</a:t>
                      </a:r>
                      <a:endParaRPr sz="1100">
                        <a:latin typeface="SimSun"/>
                        <a:cs typeface="SimSun"/>
                      </a:endParaRPr>
                    </a:p>
                  </a:txBody>
                  <a:tcPr marL="0" marR="0" marT="169545"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2"/>
                  </a:ext>
                </a:extLst>
              </a:tr>
              <a:tr h="283210">
                <a:tc>
                  <a:txBody>
                    <a:bodyPr/>
                    <a:lstStyle/>
                    <a:p>
                      <a:pPr marL="10160" algn="ctr">
                        <a:lnSpc>
                          <a:spcPct val="100000"/>
                        </a:lnSpc>
                        <a:spcBef>
                          <a:spcPts val="434"/>
                        </a:spcBef>
                      </a:pPr>
                      <a:r>
                        <a:rPr sz="1100" spc="25" dirty="0">
                          <a:solidFill>
                            <a:srgbClr val="61A489"/>
                          </a:solidFill>
                          <a:latin typeface="SimSun"/>
                          <a:cs typeface="SimSun"/>
                        </a:rPr>
                        <a:t>速率</a:t>
                      </a:r>
                      <a:endParaRPr sz="1100">
                        <a:latin typeface="SimSun"/>
                        <a:cs typeface="SimSun"/>
                      </a:endParaRPr>
                    </a:p>
                  </a:txBody>
                  <a:tcPr marL="0" marR="0" marT="55244"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marL="6350" algn="ctr">
                        <a:lnSpc>
                          <a:spcPct val="100000"/>
                        </a:lnSpc>
                        <a:spcBef>
                          <a:spcPts val="434"/>
                        </a:spcBef>
                      </a:pPr>
                      <a:r>
                        <a:rPr sz="1100" dirty="0">
                          <a:solidFill>
                            <a:srgbClr val="231F20"/>
                          </a:solidFill>
                          <a:latin typeface="SimSun"/>
                          <a:cs typeface="SimSun"/>
                        </a:rPr>
                        <a:t>無</a:t>
                      </a:r>
                      <a:endParaRPr sz="1100">
                        <a:latin typeface="SimSun"/>
                        <a:cs typeface="SimSun"/>
                      </a:endParaRPr>
                    </a:p>
                  </a:txBody>
                  <a:tcPr marL="0" marR="0" marT="55244" marB="0">
                    <a:lnL w="6350">
                      <a:solidFill>
                        <a:srgbClr val="61A489"/>
                      </a:solidFill>
                      <a:prstDash val="solid"/>
                    </a:lnL>
                    <a:lnR w="28575">
                      <a:solidFill>
                        <a:srgbClr val="E46244"/>
                      </a:solidFill>
                      <a:prstDash val="solid"/>
                    </a:lnR>
                    <a:lnT w="6350">
                      <a:solidFill>
                        <a:srgbClr val="61A489"/>
                      </a:solidFill>
                      <a:prstDash val="solid"/>
                    </a:lnT>
                    <a:lnB w="6350">
                      <a:solidFill>
                        <a:srgbClr val="61A489"/>
                      </a:solidFill>
                      <a:prstDash val="solid"/>
                    </a:lnB>
                  </a:tcPr>
                </a:tc>
                <a:tc gridSpan="2">
                  <a:txBody>
                    <a:bodyPr/>
                    <a:lstStyle/>
                    <a:p>
                      <a:pPr>
                        <a:lnSpc>
                          <a:spcPct val="100000"/>
                        </a:lnSpc>
                      </a:pPr>
                      <a:endParaRPr sz="1100">
                        <a:latin typeface="Times New Roman"/>
                        <a:cs typeface="Times New Roman"/>
                      </a:endParaRPr>
                    </a:p>
                  </a:txBody>
                  <a:tcPr marL="0" marR="0" marT="0" marB="0">
                    <a:lnL w="28575">
                      <a:solidFill>
                        <a:srgbClr val="E46244"/>
                      </a:solidFill>
                      <a:prstDash val="solid"/>
                    </a:lnL>
                    <a:lnR w="28575">
                      <a:solidFill>
                        <a:srgbClr val="E46244"/>
                      </a:solidFill>
                      <a:prstDash val="solid"/>
                    </a:lnR>
                    <a:lnT w="6350">
                      <a:solidFill>
                        <a:srgbClr val="61A489"/>
                      </a:solidFill>
                      <a:prstDash val="solid"/>
                    </a:lnT>
                    <a:lnB w="6350">
                      <a:solidFill>
                        <a:srgbClr val="61A489"/>
                      </a:solidFill>
                      <a:prstDash val="solid"/>
                    </a:lnB>
                  </a:tcPr>
                </a:tc>
                <a:tc hMerge="1">
                  <a:txBody>
                    <a:bodyPr/>
                    <a:lstStyle/>
                    <a:p>
                      <a:endParaRPr/>
                    </a:p>
                  </a:txBody>
                  <a:tcPr marL="0" marR="0" marT="0" marB="0"/>
                </a:tc>
                <a:tc>
                  <a:txBody>
                    <a:bodyPr/>
                    <a:lstStyle/>
                    <a:p>
                      <a:pPr>
                        <a:lnSpc>
                          <a:spcPct val="100000"/>
                        </a:lnSpc>
                      </a:pPr>
                      <a:endParaRPr sz="1100">
                        <a:latin typeface="Times New Roman"/>
                        <a:cs typeface="Times New Roman"/>
                      </a:endParaRPr>
                    </a:p>
                  </a:txBody>
                  <a:tcPr marL="0" marR="0" marT="0" marB="0">
                    <a:lnL w="28575">
                      <a:solidFill>
                        <a:srgbClr val="E46244"/>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3"/>
                  </a:ext>
                </a:extLst>
              </a:tr>
              <a:tr h="812800">
                <a:tc>
                  <a:txBody>
                    <a:bodyPr/>
                    <a:lstStyle/>
                    <a:p>
                      <a:pPr marL="9525" algn="ctr">
                        <a:lnSpc>
                          <a:spcPct val="100000"/>
                        </a:lnSpc>
                        <a:spcBef>
                          <a:spcPts val="2515"/>
                        </a:spcBef>
                      </a:pPr>
                      <a:r>
                        <a:rPr sz="1100" spc="25" dirty="0">
                          <a:solidFill>
                            <a:srgbClr val="61A489"/>
                          </a:solidFill>
                          <a:latin typeface="SimSun"/>
                          <a:cs typeface="SimSun"/>
                        </a:rPr>
                        <a:t>外觀特色</a:t>
                      </a:r>
                      <a:endParaRPr sz="1100">
                        <a:latin typeface="SimSun"/>
                        <a:cs typeface="SimSun"/>
                      </a:endParaRPr>
                    </a:p>
                  </a:txBody>
                  <a:tcPr marL="0" marR="0" marT="319405"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a:lnSpc>
                          <a:spcPct val="100000"/>
                        </a:lnSpc>
                        <a:spcBef>
                          <a:spcPts val="55"/>
                        </a:spcBef>
                      </a:pPr>
                      <a:endParaRPr sz="4200">
                        <a:latin typeface="Times New Roman"/>
                        <a:cs typeface="Times New Roman"/>
                      </a:endParaRPr>
                    </a:p>
                    <a:p>
                      <a:pPr marL="9525" algn="ctr">
                        <a:lnSpc>
                          <a:spcPct val="100000"/>
                        </a:lnSpc>
                      </a:pPr>
                      <a:r>
                        <a:rPr sz="1100" spc="25" dirty="0">
                          <a:solidFill>
                            <a:srgbClr val="231F20"/>
                          </a:solidFill>
                          <a:latin typeface="SimSun"/>
                          <a:cs typeface="SimSun"/>
                        </a:rPr>
                        <a:t>有腳踏板</a:t>
                      </a:r>
                      <a:endParaRPr sz="1100">
                        <a:latin typeface="SimSun"/>
                        <a:cs typeface="SimSun"/>
                      </a:endParaRPr>
                    </a:p>
                  </a:txBody>
                  <a:tcPr marL="0" marR="0" marT="6985" marB="0">
                    <a:lnL w="6350">
                      <a:solidFill>
                        <a:srgbClr val="61A489"/>
                      </a:solidFill>
                      <a:prstDash val="solid"/>
                    </a:lnL>
                    <a:lnR w="28575">
                      <a:solidFill>
                        <a:srgbClr val="E46244"/>
                      </a:solidFill>
                      <a:prstDash val="solid"/>
                    </a:lnR>
                    <a:lnT w="6350">
                      <a:solidFill>
                        <a:srgbClr val="61A489"/>
                      </a:solidFill>
                      <a:prstDash val="solid"/>
                    </a:lnT>
                    <a:lnB w="6350">
                      <a:solidFill>
                        <a:srgbClr val="61A489"/>
                      </a:solidFill>
                      <a:prstDash val="solid"/>
                    </a:lnB>
                  </a:tcPr>
                </a:tc>
                <a:tc>
                  <a:txBody>
                    <a:bodyPr/>
                    <a:lstStyle/>
                    <a:p>
                      <a:pPr>
                        <a:lnSpc>
                          <a:spcPct val="100000"/>
                        </a:lnSpc>
                        <a:spcBef>
                          <a:spcPts val="55"/>
                        </a:spcBef>
                      </a:pPr>
                      <a:endParaRPr sz="4200">
                        <a:latin typeface="Times New Roman"/>
                        <a:cs typeface="Times New Roman"/>
                      </a:endParaRPr>
                    </a:p>
                    <a:p>
                      <a:pPr marL="9525" algn="ctr">
                        <a:lnSpc>
                          <a:spcPct val="100000"/>
                        </a:lnSpc>
                      </a:pPr>
                      <a:r>
                        <a:rPr sz="1100" spc="25" dirty="0">
                          <a:solidFill>
                            <a:srgbClr val="231F20"/>
                          </a:solidFill>
                          <a:latin typeface="SimSun"/>
                          <a:cs typeface="SimSun"/>
                        </a:rPr>
                        <a:t>有腳踏板</a:t>
                      </a:r>
                      <a:endParaRPr sz="1100">
                        <a:latin typeface="SimSun"/>
                        <a:cs typeface="SimSun"/>
                      </a:endParaRPr>
                    </a:p>
                  </a:txBody>
                  <a:tcPr marL="0" marR="0" marT="6985" marB="0">
                    <a:lnL w="28575">
                      <a:solidFill>
                        <a:srgbClr val="E46244"/>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a:lnSpc>
                          <a:spcPct val="100000"/>
                        </a:lnSpc>
                        <a:spcBef>
                          <a:spcPts val="55"/>
                        </a:spcBef>
                      </a:pPr>
                      <a:endParaRPr sz="4200">
                        <a:latin typeface="Times New Roman"/>
                        <a:cs typeface="Times New Roman"/>
                      </a:endParaRPr>
                    </a:p>
                    <a:p>
                      <a:pPr marL="20955" algn="ctr">
                        <a:lnSpc>
                          <a:spcPct val="100000"/>
                        </a:lnSpc>
                      </a:pPr>
                      <a:r>
                        <a:rPr sz="1100" spc="25" dirty="0">
                          <a:solidFill>
                            <a:srgbClr val="231F20"/>
                          </a:solidFill>
                          <a:latin typeface="SimSun"/>
                          <a:cs typeface="SimSun"/>
                        </a:rPr>
                        <a:t>無腳踏板</a:t>
                      </a:r>
                      <a:endParaRPr sz="1100">
                        <a:latin typeface="SimSun"/>
                        <a:cs typeface="SimSun"/>
                      </a:endParaRPr>
                    </a:p>
                  </a:txBody>
                  <a:tcPr marL="0" marR="0" marT="6985" marB="0">
                    <a:lnL w="6350">
                      <a:solidFill>
                        <a:srgbClr val="61A489"/>
                      </a:solidFill>
                      <a:prstDash val="solid"/>
                    </a:lnL>
                    <a:lnR w="28575">
                      <a:solidFill>
                        <a:srgbClr val="E46244"/>
                      </a:solidFill>
                      <a:prstDash val="solid"/>
                    </a:lnR>
                    <a:lnT w="6350">
                      <a:solidFill>
                        <a:srgbClr val="61A489"/>
                      </a:solidFill>
                      <a:prstDash val="solid"/>
                    </a:lnT>
                    <a:lnB w="6350">
                      <a:solidFill>
                        <a:srgbClr val="61A489"/>
                      </a:solidFill>
                      <a:prstDash val="solid"/>
                    </a:lnB>
                  </a:tcPr>
                </a:tc>
                <a:tc>
                  <a:txBody>
                    <a:bodyPr/>
                    <a:lstStyle/>
                    <a:p>
                      <a:pPr>
                        <a:lnSpc>
                          <a:spcPct val="100000"/>
                        </a:lnSpc>
                      </a:pPr>
                      <a:endParaRPr sz="1100">
                        <a:latin typeface="Times New Roman"/>
                        <a:cs typeface="Times New Roman"/>
                      </a:endParaRPr>
                    </a:p>
                  </a:txBody>
                  <a:tcPr marL="0" marR="0" marT="0" marB="0">
                    <a:lnL w="28575">
                      <a:solidFill>
                        <a:srgbClr val="E46244"/>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4"/>
                  </a:ext>
                </a:extLst>
              </a:tr>
              <a:tr h="812800">
                <a:tc>
                  <a:txBody>
                    <a:bodyPr/>
                    <a:lstStyle/>
                    <a:p>
                      <a:pPr marL="9525" algn="ctr">
                        <a:lnSpc>
                          <a:spcPct val="100000"/>
                        </a:lnSpc>
                        <a:spcBef>
                          <a:spcPts val="2515"/>
                        </a:spcBef>
                      </a:pPr>
                      <a:r>
                        <a:rPr sz="1100" spc="25" dirty="0">
                          <a:solidFill>
                            <a:srgbClr val="61A489"/>
                          </a:solidFill>
                          <a:latin typeface="SimSun"/>
                          <a:cs typeface="SimSun"/>
                        </a:rPr>
                        <a:t>車牌型式</a:t>
                      </a:r>
                      <a:endParaRPr sz="1100">
                        <a:latin typeface="SimSun"/>
                        <a:cs typeface="SimSun"/>
                      </a:endParaRPr>
                    </a:p>
                  </a:txBody>
                  <a:tcPr marL="0" marR="0" marT="319405"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marL="5715" algn="ctr">
                        <a:lnSpc>
                          <a:spcPct val="100000"/>
                        </a:lnSpc>
                        <a:spcBef>
                          <a:spcPts val="2515"/>
                        </a:spcBef>
                      </a:pPr>
                      <a:r>
                        <a:rPr sz="1100" dirty="0">
                          <a:solidFill>
                            <a:srgbClr val="231F20"/>
                          </a:solidFill>
                          <a:latin typeface="SimSun"/>
                          <a:cs typeface="SimSun"/>
                        </a:rPr>
                        <a:t>無</a:t>
                      </a:r>
                      <a:endParaRPr sz="1100">
                        <a:latin typeface="SimSun"/>
                        <a:cs typeface="SimSun"/>
                      </a:endParaRPr>
                    </a:p>
                  </a:txBody>
                  <a:tcPr marL="0" marR="0" marT="319405" marB="0">
                    <a:lnL w="6350">
                      <a:solidFill>
                        <a:srgbClr val="61A489"/>
                      </a:solidFill>
                      <a:prstDash val="solid"/>
                    </a:lnL>
                    <a:lnR w="28575">
                      <a:solidFill>
                        <a:srgbClr val="E46244"/>
                      </a:solidFill>
                      <a:prstDash val="solid"/>
                    </a:lnR>
                    <a:lnT w="6350">
                      <a:solidFill>
                        <a:srgbClr val="61A489"/>
                      </a:solidFill>
                      <a:prstDash val="solid"/>
                    </a:lnT>
                    <a:lnB w="6350">
                      <a:solidFill>
                        <a:srgbClr val="61A489"/>
                      </a:solidFill>
                      <a:prstDash val="solid"/>
                    </a:lnB>
                  </a:tcPr>
                </a:tc>
                <a:tc>
                  <a:txBody>
                    <a:bodyPr/>
                    <a:lstStyle/>
                    <a:p>
                      <a:pPr marL="6350" algn="ctr">
                        <a:lnSpc>
                          <a:spcPct val="100000"/>
                        </a:lnSpc>
                        <a:spcBef>
                          <a:spcPts val="2515"/>
                        </a:spcBef>
                      </a:pPr>
                      <a:r>
                        <a:rPr sz="1100" dirty="0">
                          <a:solidFill>
                            <a:srgbClr val="231F20"/>
                          </a:solidFill>
                          <a:latin typeface="SimSun"/>
                          <a:cs typeface="SimSun"/>
                        </a:rPr>
                        <a:t>無</a:t>
                      </a:r>
                      <a:endParaRPr sz="1100">
                        <a:latin typeface="SimSun"/>
                        <a:cs typeface="SimSun"/>
                      </a:endParaRPr>
                    </a:p>
                  </a:txBody>
                  <a:tcPr marL="0" marR="0" marT="319405" marB="0">
                    <a:lnL w="28575">
                      <a:solidFill>
                        <a:srgbClr val="E46244"/>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a:lnSpc>
                          <a:spcPct val="100000"/>
                        </a:lnSpc>
                      </a:pPr>
                      <a:endParaRPr sz="1100">
                        <a:latin typeface="Times New Roman"/>
                        <a:cs typeface="Times New Roman"/>
                      </a:endParaRPr>
                    </a:p>
                    <a:p>
                      <a:pPr marL="300990">
                        <a:lnSpc>
                          <a:spcPct val="100000"/>
                        </a:lnSpc>
                        <a:spcBef>
                          <a:spcPts val="900"/>
                        </a:spcBef>
                      </a:pPr>
                      <a:r>
                        <a:rPr sz="1100" b="1" spc="25" dirty="0">
                          <a:solidFill>
                            <a:srgbClr val="59A166"/>
                          </a:solidFill>
                          <a:latin typeface="Arial"/>
                          <a:cs typeface="Arial"/>
                        </a:rPr>
                        <a:t>AA12345</a:t>
                      </a:r>
                      <a:endParaRPr sz="1100">
                        <a:latin typeface="Arial"/>
                        <a:cs typeface="Arial"/>
                      </a:endParaRPr>
                    </a:p>
                    <a:p>
                      <a:pPr>
                        <a:lnSpc>
                          <a:spcPct val="100000"/>
                        </a:lnSpc>
                        <a:spcBef>
                          <a:spcPts val="20"/>
                        </a:spcBef>
                      </a:pPr>
                      <a:endParaRPr sz="1200">
                        <a:latin typeface="Times New Roman"/>
                        <a:cs typeface="Times New Roman"/>
                      </a:endParaRPr>
                    </a:p>
                    <a:p>
                      <a:pPr marL="324485">
                        <a:lnSpc>
                          <a:spcPct val="100000"/>
                        </a:lnSpc>
                      </a:pPr>
                      <a:r>
                        <a:rPr sz="1100" spc="25" dirty="0">
                          <a:solidFill>
                            <a:srgbClr val="231F20"/>
                          </a:solidFill>
                          <a:latin typeface="SimSun"/>
                          <a:cs typeface="SimSun"/>
                        </a:rPr>
                        <a:t>白底綠字</a:t>
                      </a:r>
                      <a:endParaRPr sz="1100">
                        <a:latin typeface="SimSun"/>
                        <a:cs typeface="SimSun"/>
                      </a:endParaRPr>
                    </a:p>
                  </a:txBody>
                  <a:tcPr marL="0" marR="0" marT="0" marB="0">
                    <a:lnL w="6350">
                      <a:solidFill>
                        <a:srgbClr val="61A489"/>
                      </a:solidFill>
                      <a:prstDash val="solid"/>
                    </a:lnL>
                    <a:lnR w="28575">
                      <a:solidFill>
                        <a:srgbClr val="E46244"/>
                      </a:solidFill>
                      <a:prstDash val="solid"/>
                    </a:lnR>
                    <a:lnT w="6350">
                      <a:solidFill>
                        <a:srgbClr val="61A489"/>
                      </a:solidFill>
                      <a:prstDash val="solid"/>
                    </a:lnT>
                    <a:lnB w="6350">
                      <a:solidFill>
                        <a:srgbClr val="61A489"/>
                      </a:solidFill>
                      <a:prstDash val="solid"/>
                    </a:lnB>
                  </a:tcPr>
                </a:tc>
                <a:tc>
                  <a:txBody>
                    <a:bodyPr/>
                    <a:lstStyle/>
                    <a:p>
                      <a:pPr marL="5715" algn="ctr">
                        <a:lnSpc>
                          <a:spcPct val="100000"/>
                        </a:lnSpc>
                        <a:spcBef>
                          <a:spcPts val="1370"/>
                        </a:spcBef>
                      </a:pPr>
                      <a:r>
                        <a:rPr sz="600" spc="5" dirty="0">
                          <a:solidFill>
                            <a:srgbClr val="E45A49"/>
                          </a:solidFill>
                          <a:latin typeface="SimSun"/>
                          <a:cs typeface="SimSun"/>
                        </a:rPr>
                        <a:t>電動車</a:t>
                      </a:r>
                      <a:endParaRPr sz="600">
                        <a:latin typeface="SimSun"/>
                        <a:cs typeface="SimSun"/>
                      </a:endParaRPr>
                    </a:p>
                    <a:p>
                      <a:pPr marL="7620" algn="ctr">
                        <a:lnSpc>
                          <a:spcPct val="100000"/>
                        </a:lnSpc>
                        <a:spcBef>
                          <a:spcPts val="90"/>
                        </a:spcBef>
                      </a:pPr>
                      <a:r>
                        <a:rPr sz="1100" b="1" spc="25" dirty="0">
                          <a:solidFill>
                            <a:srgbClr val="E45A49"/>
                          </a:solidFill>
                          <a:latin typeface="Arial"/>
                          <a:cs typeface="Arial"/>
                        </a:rPr>
                        <a:t>EE-12345</a:t>
                      </a:r>
                      <a:endParaRPr sz="1100">
                        <a:latin typeface="Arial"/>
                        <a:cs typeface="Arial"/>
                      </a:endParaRPr>
                    </a:p>
                    <a:p>
                      <a:pPr>
                        <a:lnSpc>
                          <a:spcPct val="100000"/>
                        </a:lnSpc>
                        <a:spcBef>
                          <a:spcPts val="5"/>
                        </a:spcBef>
                      </a:pPr>
                      <a:endParaRPr sz="1200">
                        <a:latin typeface="Times New Roman"/>
                        <a:cs typeface="Times New Roman"/>
                      </a:endParaRPr>
                    </a:p>
                    <a:p>
                      <a:pPr marL="20955" algn="ctr">
                        <a:lnSpc>
                          <a:spcPct val="100000"/>
                        </a:lnSpc>
                      </a:pPr>
                      <a:r>
                        <a:rPr sz="1100" spc="25" dirty="0">
                          <a:solidFill>
                            <a:srgbClr val="231F20"/>
                          </a:solidFill>
                          <a:latin typeface="SimSun"/>
                          <a:cs typeface="SimSun"/>
                        </a:rPr>
                        <a:t>白底紅字</a:t>
                      </a:r>
                      <a:endParaRPr sz="1100">
                        <a:latin typeface="SimSun"/>
                        <a:cs typeface="SimSun"/>
                      </a:endParaRPr>
                    </a:p>
                  </a:txBody>
                  <a:tcPr marL="0" marR="0" marT="173990" marB="0">
                    <a:lnL w="28575">
                      <a:solidFill>
                        <a:srgbClr val="E46244"/>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marL="7620" algn="ctr">
                        <a:lnSpc>
                          <a:spcPct val="100000"/>
                        </a:lnSpc>
                        <a:spcBef>
                          <a:spcPts val="1370"/>
                        </a:spcBef>
                      </a:pPr>
                      <a:r>
                        <a:rPr sz="600" spc="5" dirty="0">
                          <a:solidFill>
                            <a:srgbClr val="FFFFFF"/>
                          </a:solidFill>
                          <a:latin typeface="SimSun"/>
                          <a:cs typeface="SimSun"/>
                        </a:rPr>
                        <a:t>電動車</a:t>
                      </a:r>
                      <a:endParaRPr sz="600">
                        <a:latin typeface="SimSun"/>
                        <a:cs typeface="SimSun"/>
                      </a:endParaRPr>
                    </a:p>
                    <a:p>
                      <a:pPr marL="8890" algn="ctr">
                        <a:lnSpc>
                          <a:spcPct val="100000"/>
                        </a:lnSpc>
                        <a:spcBef>
                          <a:spcPts val="90"/>
                        </a:spcBef>
                      </a:pPr>
                      <a:r>
                        <a:rPr sz="1100" b="1" spc="25" dirty="0">
                          <a:solidFill>
                            <a:srgbClr val="FFFFFF"/>
                          </a:solidFill>
                          <a:latin typeface="Arial"/>
                          <a:cs typeface="Arial"/>
                        </a:rPr>
                        <a:t>EE-12345</a:t>
                      </a:r>
                      <a:endParaRPr sz="1100">
                        <a:latin typeface="Arial"/>
                        <a:cs typeface="Arial"/>
                      </a:endParaRPr>
                    </a:p>
                    <a:p>
                      <a:pPr>
                        <a:lnSpc>
                          <a:spcPct val="100000"/>
                        </a:lnSpc>
                        <a:spcBef>
                          <a:spcPts val="5"/>
                        </a:spcBef>
                      </a:pPr>
                      <a:endParaRPr sz="1200">
                        <a:latin typeface="Times New Roman"/>
                        <a:cs typeface="Times New Roman"/>
                      </a:endParaRPr>
                    </a:p>
                    <a:p>
                      <a:pPr marL="9525" algn="ctr">
                        <a:lnSpc>
                          <a:spcPct val="100000"/>
                        </a:lnSpc>
                      </a:pPr>
                      <a:r>
                        <a:rPr sz="1100" spc="25" dirty="0">
                          <a:solidFill>
                            <a:srgbClr val="231F20"/>
                          </a:solidFill>
                          <a:latin typeface="SimSun"/>
                          <a:cs typeface="SimSun"/>
                        </a:rPr>
                        <a:t>綠底白字</a:t>
                      </a:r>
                      <a:endParaRPr sz="1100">
                        <a:latin typeface="SimSun"/>
                        <a:cs typeface="SimSun"/>
                      </a:endParaRPr>
                    </a:p>
                  </a:txBody>
                  <a:tcPr marL="0" marR="0" marT="17399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marL="1270" algn="ctr">
                        <a:lnSpc>
                          <a:spcPct val="100000"/>
                        </a:lnSpc>
                        <a:spcBef>
                          <a:spcPts val="1370"/>
                        </a:spcBef>
                      </a:pPr>
                      <a:r>
                        <a:rPr sz="600" spc="5" dirty="0">
                          <a:solidFill>
                            <a:srgbClr val="231F20"/>
                          </a:solidFill>
                          <a:latin typeface="SimSun"/>
                          <a:cs typeface="SimSun"/>
                        </a:rPr>
                        <a:t>電動車</a:t>
                      </a:r>
                      <a:endParaRPr sz="600">
                        <a:latin typeface="SimSun"/>
                        <a:cs typeface="SimSun"/>
                      </a:endParaRPr>
                    </a:p>
                    <a:p>
                      <a:pPr marL="3175" algn="ctr">
                        <a:lnSpc>
                          <a:spcPct val="100000"/>
                        </a:lnSpc>
                        <a:spcBef>
                          <a:spcPts val="90"/>
                        </a:spcBef>
                      </a:pPr>
                      <a:r>
                        <a:rPr sz="1100" b="1" spc="25" dirty="0">
                          <a:solidFill>
                            <a:srgbClr val="231F20"/>
                          </a:solidFill>
                          <a:latin typeface="Arial"/>
                          <a:cs typeface="Arial"/>
                        </a:rPr>
                        <a:t>EE-12345</a:t>
                      </a:r>
                      <a:endParaRPr sz="1100">
                        <a:latin typeface="Arial"/>
                        <a:cs typeface="Arial"/>
                      </a:endParaRPr>
                    </a:p>
                    <a:p>
                      <a:pPr>
                        <a:lnSpc>
                          <a:spcPct val="100000"/>
                        </a:lnSpc>
                        <a:spcBef>
                          <a:spcPts val="5"/>
                        </a:spcBef>
                      </a:pPr>
                      <a:endParaRPr sz="1200">
                        <a:latin typeface="Times New Roman"/>
                        <a:cs typeface="Times New Roman"/>
                      </a:endParaRPr>
                    </a:p>
                    <a:p>
                      <a:pPr marL="8255" algn="ctr">
                        <a:lnSpc>
                          <a:spcPct val="100000"/>
                        </a:lnSpc>
                      </a:pPr>
                      <a:r>
                        <a:rPr sz="1100" spc="25" dirty="0">
                          <a:solidFill>
                            <a:srgbClr val="231F20"/>
                          </a:solidFill>
                          <a:latin typeface="SimSun"/>
                          <a:cs typeface="SimSun"/>
                        </a:rPr>
                        <a:t>白底黑字</a:t>
                      </a:r>
                      <a:endParaRPr sz="1100">
                        <a:latin typeface="SimSun"/>
                        <a:cs typeface="SimSun"/>
                      </a:endParaRPr>
                    </a:p>
                  </a:txBody>
                  <a:tcPr marL="0" marR="0" marT="17399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5"/>
                  </a:ext>
                </a:extLst>
              </a:tr>
              <a:tr h="440055">
                <a:tc>
                  <a:txBody>
                    <a:bodyPr/>
                    <a:lstStyle/>
                    <a:p>
                      <a:pPr marL="9525" algn="ctr">
                        <a:lnSpc>
                          <a:spcPct val="100000"/>
                        </a:lnSpc>
                        <a:spcBef>
                          <a:spcPts val="1050"/>
                        </a:spcBef>
                      </a:pPr>
                      <a:r>
                        <a:rPr sz="1100" spc="25" dirty="0">
                          <a:solidFill>
                            <a:srgbClr val="61A489"/>
                          </a:solidFill>
                          <a:latin typeface="SimSun"/>
                          <a:cs typeface="SimSun"/>
                        </a:rPr>
                        <a:t>附載人員</a:t>
                      </a:r>
                      <a:endParaRPr sz="1100">
                        <a:latin typeface="SimSun"/>
                        <a:cs typeface="SimSun"/>
                      </a:endParaRPr>
                    </a:p>
                  </a:txBody>
                  <a:tcPr marL="0" marR="0" marT="13335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marL="9525" algn="ctr">
                        <a:lnSpc>
                          <a:spcPct val="100000"/>
                        </a:lnSpc>
                        <a:spcBef>
                          <a:spcPts val="1050"/>
                        </a:spcBef>
                      </a:pPr>
                      <a:r>
                        <a:rPr sz="1100" spc="25" dirty="0">
                          <a:solidFill>
                            <a:srgbClr val="231F20"/>
                          </a:solidFill>
                          <a:latin typeface="SimSun"/>
                          <a:cs typeface="SimSun"/>
                        </a:rPr>
                        <a:t>不可載人</a:t>
                      </a:r>
                      <a:endParaRPr sz="1100">
                        <a:latin typeface="SimSun"/>
                        <a:cs typeface="SimSun"/>
                      </a:endParaRPr>
                    </a:p>
                  </a:txBody>
                  <a:tcPr marL="0" marR="0" marT="133350" marB="0">
                    <a:lnL w="6350">
                      <a:solidFill>
                        <a:srgbClr val="61A489"/>
                      </a:solidFill>
                      <a:prstDash val="solid"/>
                    </a:lnL>
                    <a:lnR w="28575">
                      <a:solidFill>
                        <a:srgbClr val="E46244"/>
                      </a:solidFill>
                      <a:prstDash val="solid"/>
                    </a:lnR>
                    <a:lnT w="6350">
                      <a:solidFill>
                        <a:srgbClr val="61A489"/>
                      </a:solidFill>
                      <a:prstDash val="solid"/>
                    </a:lnT>
                    <a:lnB w="6350">
                      <a:solidFill>
                        <a:srgbClr val="61A489"/>
                      </a:solidFill>
                      <a:prstDash val="solid"/>
                    </a:lnB>
                  </a:tcPr>
                </a:tc>
                <a:tc>
                  <a:txBody>
                    <a:bodyPr/>
                    <a:lstStyle/>
                    <a:p>
                      <a:pPr marL="5715" algn="ctr">
                        <a:lnSpc>
                          <a:spcPct val="100000"/>
                        </a:lnSpc>
                        <a:spcBef>
                          <a:spcPts val="150"/>
                        </a:spcBef>
                      </a:pPr>
                      <a:r>
                        <a:rPr sz="1100" spc="25" dirty="0">
                          <a:solidFill>
                            <a:srgbClr val="231F20"/>
                          </a:solidFill>
                          <a:latin typeface="SimSun"/>
                          <a:cs typeface="SimSun"/>
                        </a:rPr>
                        <a:t>★</a:t>
                      </a:r>
                      <a:r>
                        <a:rPr sz="1100" dirty="0">
                          <a:solidFill>
                            <a:srgbClr val="231F20"/>
                          </a:solidFill>
                          <a:latin typeface="SimSun"/>
                          <a:cs typeface="SimSun"/>
                        </a:rPr>
                        <a:t>限</a:t>
                      </a:r>
                      <a:r>
                        <a:rPr sz="1100" spc="-285" dirty="0">
                          <a:solidFill>
                            <a:srgbClr val="231F20"/>
                          </a:solidFill>
                          <a:latin typeface="SimSun"/>
                          <a:cs typeface="SimSun"/>
                        </a:rPr>
                        <a:t> </a:t>
                      </a:r>
                      <a:r>
                        <a:rPr sz="1100" spc="10" dirty="0">
                          <a:solidFill>
                            <a:srgbClr val="231F20"/>
                          </a:solidFill>
                          <a:latin typeface="Arial"/>
                          <a:cs typeface="Arial"/>
                        </a:rPr>
                        <a:t>1-6</a:t>
                      </a:r>
                      <a:r>
                        <a:rPr sz="1100" spc="-40" dirty="0">
                          <a:solidFill>
                            <a:srgbClr val="231F20"/>
                          </a:solidFill>
                          <a:latin typeface="Arial"/>
                          <a:cs typeface="Arial"/>
                        </a:rPr>
                        <a:t> </a:t>
                      </a:r>
                      <a:r>
                        <a:rPr sz="1100" dirty="0">
                          <a:solidFill>
                            <a:srgbClr val="231F20"/>
                          </a:solidFill>
                          <a:latin typeface="SimSun"/>
                          <a:cs typeface="SimSun"/>
                        </a:rPr>
                        <a:t>歲</a:t>
                      </a:r>
                      <a:endParaRPr sz="1100">
                        <a:latin typeface="SimSun"/>
                        <a:cs typeface="SimSun"/>
                      </a:endParaRPr>
                    </a:p>
                    <a:p>
                      <a:pPr marL="5715" algn="ctr">
                        <a:lnSpc>
                          <a:spcPct val="100000"/>
                        </a:lnSpc>
                        <a:spcBef>
                          <a:spcPts val="480"/>
                        </a:spcBef>
                      </a:pPr>
                      <a:r>
                        <a:rPr sz="1100" spc="-5" dirty="0">
                          <a:solidFill>
                            <a:srgbClr val="231F20"/>
                          </a:solidFill>
                          <a:latin typeface="Arial"/>
                          <a:cs typeface="Arial"/>
                        </a:rPr>
                        <a:t>1</a:t>
                      </a:r>
                      <a:r>
                        <a:rPr sz="1100" spc="-20" dirty="0">
                          <a:solidFill>
                            <a:srgbClr val="231F20"/>
                          </a:solidFill>
                          <a:latin typeface="Arial"/>
                          <a:cs typeface="Arial"/>
                        </a:rPr>
                        <a:t> </a:t>
                      </a:r>
                      <a:r>
                        <a:rPr sz="1100" dirty="0">
                          <a:solidFill>
                            <a:srgbClr val="231F20"/>
                          </a:solidFill>
                          <a:latin typeface="SimSun"/>
                          <a:cs typeface="SimSun"/>
                        </a:rPr>
                        <a:t>人</a:t>
                      </a:r>
                      <a:endParaRPr sz="1100">
                        <a:latin typeface="SimSun"/>
                        <a:cs typeface="SimSun"/>
                      </a:endParaRPr>
                    </a:p>
                  </a:txBody>
                  <a:tcPr marL="0" marR="0" marT="19050" marB="0">
                    <a:lnL w="28575">
                      <a:solidFill>
                        <a:srgbClr val="E46244"/>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marL="20955" algn="ctr">
                        <a:lnSpc>
                          <a:spcPct val="100000"/>
                        </a:lnSpc>
                        <a:spcBef>
                          <a:spcPts val="1050"/>
                        </a:spcBef>
                      </a:pPr>
                      <a:r>
                        <a:rPr sz="1100" spc="25" dirty="0">
                          <a:solidFill>
                            <a:srgbClr val="231F20"/>
                          </a:solidFill>
                          <a:latin typeface="SimSun"/>
                          <a:cs typeface="SimSun"/>
                        </a:rPr>
                        <a:t>不可載人</a:t>
                      </a:r>
                      <a:endParaRPr sz="1100">
                        <a:latin typeface="SimSun"/>
                        <a:cs typeface="SimSun"/>
                      </a:endParaRPr>
                    </a:p>
                  </a:txBody>
                  <a:tcPr marL="0" marR="0" marT="133350" marB="0">
                    <a:lnL w="6350">
                      <a:solidFill>
                        <a:srgbClr val="61A489"/>
                      </a:solidFill>
                      <a:prstDash val="solid"/>
                    </a:lnL>
                    <a:lnR w="28575">
                      <a:solidFill>
                        <a:srgbClr val="E46244"/>
                      </a:solidFill>
                      <a:prstDash val="solid"/>
                    </a:lnR>
                    <a:lnT w="6350">
                      <a:solidFill>
                        <a:srgbClr val="61A489"/>
                      </a:solidFill>
                      <a:prstDash val="solid"/>
                    </a:lnT>
                    <a:lnB w="6350">
                      <a:solidFill>
                        <a:srgbClr val="61A489"/>
                      </a:solidFill>
                      <a:prstDash val="solid"/>
                    </a:lnB>
                  </a:tcPr>
                </a:tc>
                <a:tc>
                  <a:txBody>
                    <a:bodyPr/>
                    <a:lstStyle/>
                    <a:p>
                      <a:pPr marL="20955" algn="ctr">
                        <a:lnSpc>
                          <a:spcPct val="100000"/>
                        </a:lnSpc>
                        <a:spcBef>
                          <a:spcPts val="1050"/>
                        </a:spcBef>
                      </a:pPr>
                      <a:r>
                        <a:rPr sz="1100" spc="25" dirty="0">
                          <a:solidFill>
                            <a:srgbClr val="231F20"/>
                          </a:solidFill>
                          <a:latin typeface="SimSun"/>
                          <a:cs typeface="SimSun"/>
                        </a:rPr>
                        <a:t>不可載人</a:t>
                      </a:r>
                      <a:endParaRPr sz="1100">
                        <a:latin typeface="SimSun"/>
                        <a:cs typeface="SimSun"/>
                      </a:endParaRPr>
                    </a:p>
                  </a:txBody>
                  <a:tcPr marL="0" marR="0" marT="133350" marB="0">
                    <a:lnL w="28575">
                      <a:solidFill>
                        <a:srgbClr val="E46244"/>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marL="5715" algn="ctr">
                        <a:lnSpc>
                          <a:spcPct val="100000"/>
                        </a:lnSpc>
                        <a:spcBef>
                          <a:spcPts val="1050"/>
                        </a:spcBef>
                      </a:pPr>
                      <a:r>
                        <a:rPr sz="1100" spc="25" dirty="0">
                          <a:solidFill>
                            <a:srgbClr val="231F20"/>
                          </a:solidFill>
                          <a:latin typeface="SimSun"/>
                          <a:cs typeface="SimSun"/>
                        </a:rPr>
                        <a:t>可</a:t>
                      </a:r>
                      <a:r>
                        <a:rPr sz="1100" dirty="0">
                          <a:solidFill>
                            <a:srgbClr val="231F20"/>
                          </a:solidFill>
                          <a:latin typeface="SimSun"/>
                          <a:cs typeface="SimSun"/>
                        </a:rPr>
                        <a:t>載</a:t>
                      </a:r>
                      <a:r>
                        <a:rPr sz="1100" spc="-265" dirty="0">
                          <a:solidFill>
                            <a:srgbClr val="231F20"/>
                          </a:solidFill>
                          <a:latin typeface="SimSun"/>
                          <a:cs typeface="SimSun"/>
                        </a:rPr>
                        <a:t> </a:t>
                      </a:r>
                      <a:r>
                        <a:rPr sz="1100" spc="-5" dirty="0">
                          <a:solidFill>
                            <a:srgbClr val="231F20"/>
                          </a:solidFill>
                          <a:latin typeface="Arial"/>
                          <a:cs typeface="Arial"/>
                        </a:rPr>
                        <a:t>1</a:t>
                      </a:r>
                      <a:r>
                        <a:rPr sz="1100" spc="-20" dirty="0">
                          <a:solidFill>
                            <a:srgbClr val="231F20"/>
                          </a:solidFill>
                          <a:latin typeface="Arial"/>
                          <a:cs typeface="Arial"/>
                        </a:rPr>
                        <a:t> </a:t>
                      </a:r>
                      <a:r>
                        <a:rPr sz="1100" dirty="0">
                          <a:solidFill>
                            <a:srgbClr val="231F20"/>
                          </a:solidFill>
                          <a:latin typeface="SimSun"/>
                          <a:cs typeface="SimSun"/>
                        </a:rPr>
                        <a:t>人</a:t>
                      </a:r>
                      <a:endParaRPr sz="1100">
                        <a:latin typeface="SimSun"/>
                        <a:cs typeface="SimSun"/>
                      </a:endParaRPr>
                    </a:p>
                  </a:txBody>
                  <a:tcPr marL="0" marR="0" marT="13335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marL="5080" algn="ctr">
                        <a:lnSpc>
                          <a:spcPct val="100000"/>
                        </a:lnSpc>
                        <a:spcBef>
                          <a:spcPts val="1050"/>
                        </a:spcBef>
                      </a:pPr>
                      <a:r>
                        <a:rPr sz="1100" spc="25" dirty="0">
                          <a:solidFill>
                            <a:srgbClr val="231F20"/>
                          </a:solidFill>
                          <a:latin typeface="SimSun"/>
                          <a:cs typeface="SimSun"/>
                        </a:rPr>
                        <a:t>可</a:t>
                      </a:r>
                      <a:r>
                        <a:rPr sz="1100" dirty="0">
                          <a:solidFill>
                            <a:srgbClr val="231F20"/>
                          </a:solidFill>
                          <a:latin typeface="SimSun"/>
                          <a:cs typeface="SimSun"/>
                        </a:rPr>
                        <a:t>載</a:t>
                      </a:r>
                      <a:r>
                        <a:rPr sz="1100" spc="-265" dirty="0">
                          <a:solidFill>
                            <a:srgbClr val="231F20"/>
                          </a:solidFill>
                          <a:latin typeface="SimSun"/>
                          <a:cs typeface="SimSun"/>
                        </a:rPr>
                        <a:t> </a:t>
                      </a:r>
                      <a:r>
                        <a:rPr sz="1100" spc="-5" dirty="0">
                          <a:solidFill>
                            <a:srgbClr val="231F20"/>
                          </a:solidFill>
                          <a:latin typeface="Arial"/>
                          <a:cs typeface="Arial"/>
                        </a:rPr>
                        <a:t>1</a:t>
                      </a:r>
                      <a:r>
                        <a:rPr sz="1100" spc="-20" dirty="0">
                          <a:solidFill>
                            <a:srgbClr val="231F20"/>
                          </a:solidFill>
                          <a:latin typeface="Arial"/>
                          <a:cs typeface="Arial"/>
                        </a:rPr>
                        <a:t> </a:t>
                      </a:r>
                      <a:r>
                        <a:rPr sz="1100" dirty="0">
                          <a:solidFill>
                            <a:srgbClr val="231F20"/>
                          </a:solidFill>
                          <a:latin typeface="SimSun"/>
                          <a:cs typeface="SimSun"/>
                        </a:rPr>
                        <a:t>人</a:t>
                      </a:r>
                      <a:endParaRPr sz="1100">
                        <a:latin typeface="SimSun"/>
                        <a:cs typeface="SimSun"/>
                      </a:endParaRPr>
                    </a:p>
                  </a:txBody>
                  <a:tcPr marL="0" marR="0" marT="13335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6"/>
                  </a:ext>
                </a:extLst>
              </a:tr>
              <a:tr h="897255">
                <a:tc>
                  <a:txBody>
                    <a:bodyPr/>
                    <a:lstStyle/>
                    <a:p>
                      <a:pPr>
                        <a:lnSpc>
                          <a:spcPct val="100000"/>
                        </a:lnSpc>
                        <a:spcBef>
                          <a:spcPts val="30"/>
                        </a:spcBef>
                      </a:pPr>
                      <a:endParaRPr sz="2450">
                        <a:latin typeface="Times New Roman"/>
                        <a:cs typeface="Times New Roman"/>
                      </a:endParaRPr>
                    </a:p>
                    <a:p>
                      <a:pPr marL="9525" algn="ctr">
                        <a:lnSpc>
                          <a:spcPct val="100000"/>
                        </a:lnSpc>
                        <a:spcBef>
                          <a:spcPts val="5"/>
                        </a:spcBef>
                      </a:pPr>
                      <a:r>
                        <a:rPr sz="1100" spc="25" dirty="0">
                          <a:solidFill>
                            <a:srgbClr val="61A489"/>
                          </a:solidFill>
                          <a:latin typeface="SimSun"/>
                          <a:cs typeface="SimSun"/>
                        </a:rPr>
                        <a:t>相關法規</a:t>
                      </a:r>
                      <a:endParaRPr sz="1100">
                        <a:latin typeface="SimSun"/>
                        <a:cs typeface="SimSun"/>
                      </a:endParaRPr>
                    </a:p>
                  </a:txBody>
                  <a:tcPr marL="0" marR="0" marT="381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marL="90170">
                        <a:lnSpc>
                          <a:spcPct val="100000"/>
                        </a:lnSpc>
                        <a:spcBef>
                          <a:spcPts val="150"/>
                        </a:spcBef>
                      </a:pPr>
                      <a:r>
                        <a:rPr sz="1100" spc="25" dirty="0">
                          <a:solidFill>
                            <a:srgbClr val="231F20"/>
                          </a:solidFill>
                          <a:latin typeface="SimSun"/>
                          <a:cs typeface="SimSun"/>
                        </a:rPr>
                        <a:t>免駕照及</a:t>
                      </a:r>
                      <a:endParaRPr sz="1100">
                        <a:latin typeface="SimSun"/>
                        <a:cs typeface="SimSun"/>
                      </a:endParaRPr>
                    </a:p>
                    <a:p>
                      <a:pPr marL="90170" marR="73025" indent="142875">
                        <a:lnSpc>
                          <a:spcPct val="136300"/>
                        </a:lnSpc>
                      </a:pPr>
                      <a:r>
                        <a:rPr sz="1100" spc="25" dirty="0">
                          <a:solidFill>
                            <a:srgbClr val="231F20"/>
                          </a:solidFill>
                          <a:latin typeface="SimSun"/>
                          <a:cs typeface="SimSun"/>
                        </a:rPr>
                        <a:t>牌照 建議戴合 格安全帽</a:t>
                      </a:r>
                      <a:endParaRPr sz="1100">
                        <a:latin typeface="SimSun"/>
                        <a:cs typeface="SimSun"/>
                      </a:endParaRPr>
                    </a:p>
                  </a:txBody>
                  <a:tcPr marL="0" marR="0" marT="19050" marB="0">
                    <a:lnL w="6350">
                      <a:solidFill>
                        <a:srgbClr val="61A489"/>
                      </a:solidFill>
                      <a:prstDash val="solid"/>
                    </a:lnL>
                    <a:lnR w="28575">
                      <a:solidFill>
                        <a:srgbClr val="E46244"/>
                      </a:solidFill>
                      <a:prstDash val="solid"/>
                    </a:lnR>
                    <a:lnT w="6350">
                      <a:solidFill>
                        <a:srgbClr val="61A489"/>
                      </a:solidFill>
                      <a:prstDash val="solid"/>
                    </a:lnT>
                    <a:lnB w="6350">
                      <a:solidFill>
                        <a:srgbClr val="61A489"/>
                      </a:solidFill>
                      <a:prstDash val="solid"/>
                    </a:lnB>
                  </a:tcPr>
                </a:tc>
                <a:tc>
                  <a:txBody>
                    <a:bodyPr/>
                    <a:lstStyle/>
                    <a:p>
                      <a:pPr marL="107950">
                        <a:lnSpc>
                          <a:spcPct val="100000"/>
                        </a:lnSpc>
                        <a:spcBef>
                          <a:spcPts val="150"/>
                        </a:spcBef>
                      </a:pPr>
                      <a:r>
                        <a:rPr sz="1100" spc="25" dirty="0">
                          <a:solidFill>
                            <a:srgbClr val="231F20"/>
                          </a:solidFill>
                          <a:latin typeface="SimSun"/>
                          <a:cs typeface="SimSun"/>
                        </a:rPr>
                        <a:t>免駕照及</a:t>
                      </a:r>
                      <a:endParaRPr sz="1100">
                        <a:latin typeface="SimSun"/>
                        <a:cs typeface="SimSun"/>
                      </a:endParaRPr>
                    </a:p>
                    <a:p>
                      <a:pPr marL="107950" marR="90805" indent="142875">
                        <a:lnSpc>
                          <a:spcPct val="136300"/>
                        </a:lnSpc>
                      </a:pPr>
                      <a:r>
                        <a:rPr sz="1100" spc="25" dirty="0">
                          <a:solidFill>
                            <a:srgbClr val="231F20"/>
                          </a:solidFill>
                          <a:latin typeface="SimSun"/>
                          <a:cs typeface="SimSun"/>
                        </a:rPr>
                        <a:t>牌照 建議戴合 格安全帽</a:t>
                      </a:r>
                      <a:endParaRPr sz="1100">
                        <a:latin typeface="SimSun"/>
                        <a:cs typeface="SimSun"/>
                      </a:endParaRPr>
                    </a:p>
                  </a:txBody>
                  <a:tcPr marL="0" marR="0" marT="19050" marB="0">
                    <a:lnL w="28575">
                      <a:solidFill>
                        <a:srgbClr val="E46244"/>
                      </a:solidFill>
                      <a:prstDash val="solid"/>
                    </a:lnL>
                    <a:lnR w="6350">
                      <a:solidFill>
                        <a:srgbClr val="61A489"/>
                      </a:solidFill>
                      <a:prstDash val="solid"/>
                    </a:lnR>
                    <a:lnT w="6350">
                      <a:solidFill>
                        <a:srgbClr val="61A489"/>
                      </a:solidFill>
                      <a:prstDash val="solid"/>
                    </a:lnT>
                    <a:lnB w="28575">
                      <a:solidFill>
                        <a:srgbClr val="E46244"/>
                      </a:solidFill>
                      <a:prstDash val="solid"/>
                    </a:lnB>
                  </a:tcPr>
                </a:tc>
                <a:tc>
                  <a:txBody>
                    <a:bodyPr/>
                    <a:lstStyle/>
                    <a:p>
                      <a:pPr marL="217170">
                        <a:lnSpc>
                          <a:spcPct val="100000"/>
                        </a:lnSpc>
                        <a:spcBef>
                          <a:spcPts val="145"/>
                        </a:spcBef>
                      </a:pPr>
                      <a:r>
                        <a:rPr sz="1100" dirty="0">
                          <a:solidFill>
                            <a:srgbClr val="231F20"/>
                          </a:solidFill>
                          <a:latin typeface="SimSun"/>
                          <a:cs typeface="SimSun"/>
                        </a:rPr>
                        <a:t>須年滿</a:t>
                      </a:r>
                      <a:r>
                        <a:rPr sz="1100" spc="-290" dirty="0">
                          <a:solidFill>
                            <a:srgbClr val="231F20"/>
                          </a:solidFill>
                          <a:latin typeface="SimSun"/>
                          <a:cs typeface="SimSun"/>
                        </a:rPr>
                        <a:t> </a:t>
                      </a:r>
                      <a:r>
                        <a:rPr sz="1100" spc="-5" dirty="0">
                          <a:solidFill>
                            <a:srgbClr val="231F20"/>
                          </a:solidFill>
                          <a:latin typeface="Arial"/>
                          <a:cs typeface="Arial"/>
                        </a:rPr>
                        <a:t>14</a:t>
                      </a:r>
                      <a:r>
                        <a:rPr sz="1100" spc="-50" dirty="0">
                          <a:solidFill>
                            <a:srgbClr val="231F20"/>
                          </a:solidFill>
                          <a:latin typeface="Arial"/>
                          <a:cs typeface="Arial"/>
                        </a:rPr>
                        <a:t> </a:t>
                      </a:r>
                      <a:r>
                        <a:rPr sz="1100" dirty="0">
                          <a:solidFill>
                            <a:srgbClr val="231F20"/>
                          </a:solidFill>
                          <a:latin typeface="SimSun"/>
                          <a:cs typeface="SimSun"/>
                        </a:rPr>
                        <a:t>歲</a:t>
                      </a:r>
                      <a:endParaRPr sz="1100">
                        <a:latin typeface="SimSun"/>
                        <a:cs typeface="SimSun"/>
                      </a:endParaRPr>
                    </a:p>
                    <a:p>
                      <a:pPr marL="399415" marR="374015" algn="ctr">
                        <a:lnSpc>
                          <a:spcPct val="136300"/>
                        </a:lnSpc>
                        <a:spcBef>
                          <a:spcPts val="5"/>
                        </a:spcBef>
                      </a:pPr>
                      <a:r>
                        <a:rPr sz="1100" dirty="0">
                          <a:solidFill>
                            <a:srgbClr val="231F20"/>
                          </a:solidFill>
                          <a:latin typeface="SimSun"/>
                          <a:cs typeface="SimSun"/>
                        </a:rPr>
                        <a:t>免駕照 須牌照</a:t>
                      </a:r>
                      <a:endParaRPr sz="1100">
                        <a:latin typeface="SimSun"/>
                        <a:cs typeface="SimSun"/>
                      </a:endParaRPr>
                    </a:p>
                    <a:p>
                      <a:pPr marL="17145" algn="ctr">
                        <a:lnSpc>
                          <a:spcPct val="100000"/>
                        </a:lnSpc>
                        <a:spcBef>
                          <a:spcPts val="475"/>
                        </a:spcBef>
                      </a:pPr>
                      <a:r>
                        <a:rPr sz="1100" dirty="0">
                          <a:solidFill>
                            <a:srgbClr val="231F20"/>
                          </a:solidFill>
                          <a:latin typeface="SimSun"/>
                          <a:cs typeface="SimSun"/>
                        </a:rPr>
                        <a:t>須配戴合格安全帽</a:t>
                      </a:r>
                      <a:endParaRPr sz="1100">
                        <a:latin typeface="SimSun"/>
                        <a:cs typeface="SimSun"/>
                      </a:endParaRPr>
                    </a:p>
                  </a:txBody>
                  <a:tcPr marL="0" marR="0" marT="18415" marB="0">
                    <a:lnL w="6350">
                      <a:solidFill>
                        <a:srgbClr val="61A489"/>
                      </a:solidFill>
                      <a:prstDash val="solid"/>
                    </a:lnL>
                    <a:lnR w="28575">
                      <a:solidFill>
                        <a:srgbClr val="E46244"/>
                      </a:solidFill>
                      <a:prstDash val="solid"/>
                    </a:lnR>
                    <a:lnT w="6350">
                      <a:solidFill>
                        <a:srgbClr val="61A489"/>
                      </a:solidFill>
                      <a:prstDash val="solid"/>
                    </a:lnT>
                    <a:lnB w="28575">
                      <a:solidFill>
                        <a:srgbClr val="E46244"/>
                      </a:solidFill>
                      <a:prstDash val="solid"/>
                    </a:lnB>
                  </a:tcPr>
                </a:tc>
                <a:tc>
                  <a:txBody>
                    <a:bodyPr/>
                    <a:lstStyle/>
                    <a:p>
                      <a:pPr marL="53975" marR="24765" algn="ctr">
                        <a:lnSpc>
                          <a:spcPct val="136300"/>
                        </a:lnSpc>
                        <a:spcBef>
                          <a:spcPts val="565"/>
                        </a:spcBef>
                      </a:pPr>
                      <a:r>
                        <a:rPr sz="1100" spc="25" dirty="0">
                          <a:solidFill>
                            <a:srgbClr val="231F20"/>
                          </a:solidFill>
                          <a:latin typeface="SimSun"/>
                          <a:cs typeface="SimSun"/>
                        </a:rPr>
                        <a:t>須駕照及牌照 須配戴合格 安全帽</a:t>
                      </a:r>
                      <a:endParaRPr sz="1100">
                        <a:latin typeface="SimSun"/>
                        <a:cs typeface="SimSun"/>
                      </a:endParaRPr>
                    </a:p>
                  </a:txBody>
                  <a:tcPr marL="0" marR="0" marT="71755" marB="0">
                    <a:lnL w="28575">
                      <a:solidFill>
                        <a:srgbClr val="E46244"/>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marL="42545" marR="25400" algn="ctr">
                        <a:lnSpc>
                          <a:spcPct val="136300"/>
                        </a:lnSpc>
                        <a:spcBef>
                          <a:spcPts val="565"/>
                        </a:spcBef>
                      </a:pPr>
                      <a:r>
                        <a:rPr sz="1100" spc="25" dirty="0">
                          <a:solidFill>
                            <a:srgbClr val="231F20"/>
                          </a:solidFill>
                          <a:latin typeface="SimSun"/>
                          <a:cs typeface="SimSun"/>
                        </a:rPr>
                        <a:t>須駕照及牌照 須配戴合格 安全帽</a:t>
                      </a:r>
                      <a:endParaRPr sz="1100">
                        <a:latin typeface="SimSun"/>
                        <a:cs typeface="SimSun"/>
                      </a:endParaRPr>
                    </a:p>
                  </a:txBody>
                  <a:tcPr marL="0" marR="0" marT="71755"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marL="41910" marR="26034" algn="ctr">
                        <a:lnSpc>
                          <a:spcPct val="136300"/>
                        </a:lnSpc>
                        <a:spcBef>
                          <a:spcPts val="565"/>
                        </a:spcBef>
                      </a:pPr>
                      <a:r>
                        <a:rPr sz="1100" spc="25" dirty="0">
                          <a:solidFill>
                            <a:srgbClr val="231F20"/>
                          </a:solidFill>
                          <a:latin typeface="SimSun"/>
                          <a:cs typeface="SimSun"/>
                        </a:rPr>
                        <a:t>須駕照及牌照 須配戴合格 安全帽</a:t>
                      </a:r>
                      <a:endParaRPr sz="1100">
                        <a:latin typeface="SimSun"/>
                        <a:cs typeface="SimSun"/>
                      </a:endParaRPr>
                    </a:p>
                  </a:txBody>
                  <a:tcPr marL="0" marR="0" marT="71755"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7"/>
                  </a:ext>
                </a:extLst>
              </a:tr>
            </a:tbl>
          </a:graphicData>
        </a:graphic>
      </p:graphicFrame>
      <p:sp>
        <p:nvSpPr>
          <p:cNvPr id="8" name="object 8"/>
          <p:cNvSpPr/>
          <p:nvPr/>
        </p:nvSpPr>
        <p:spPr>
          <a:xfrm>
            <a:off x="1418399" y="4880127"/>
            <a:ext cx="718733" cy="429875"/>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2177999" y="4861420"/>
            <a:ext cx="728725" cy="466582"/>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3130796" y="4820403"/>
            <a:ext cx="739203" cy="486737"/>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4161599" y="4734003"/>
            <a:ext cx="885037" cy="735754"/>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5255999" y="4762805"/>
            <a:ext cx="663140" cy="71549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6066002" y="4755603"/>
            <a:ext cx="821004" cy="718750"/>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3154969" y="5691778"/>
            <a:ext cx="749935" cy="360045"/>
          </a:xfrm>
          <a:custGeom>
            <a:avLst/>
            <a:gdLst/>
            <a:ahLst/>
            <a:cxnLst/>
            <a:rect l="l" t="t" r="r" b="b"/>
            <a:pathLst>
              <a:path w="749935" h="360045">
                <a:moveTo>
                  <a:pt x="36004" y="0"/>
                </a:moveTo>
                <a:lnTo>
                  <a:pt x="21988" y="2828"/>
                </a:lnTo>
                <a:lnTo>
                  <a:pt x="10544" y="10544"/>
                </a:lnTo>
                <a:lnTo>
                  <a:pt x="2828" y="21988"/>
                </a:lnTo>
                <a:lnTo>
                  <a:pt x="0" y="36004"/>
                </a:lnTo>
                <a:lnTo>
                  <a:pt x="0" y="323646"/>
                </a:lnTo>
                <a:lnTo>
                  <a:pt x="2828" y="337662"/>
                </a:lnTo>
                <a:lnTo>
                  <a:pt x="10544" y="349107"/>
                </a:lnTo>
                <a:lnTo>
                  <a:pt x="21988" y="356822"/>
                </a:lnTo>
                <a:lnTo>
                  <a:pt x="36004" y="359651"/>
                </a:lnTo>
                <a:lnTo>
                  <a:pt x="713651" y="359651"/>
                </a:lnTo>
                <a:lnTo>
                  <a:pt x="727667" y="356822"/>
                </a:lnTo>
                <a:lnTo>
                  <a:pt x="739111" y="349107"/>
                </a:lnTo>
                <a:lnTo>
                  <a:pt x="746826" y="337662"/>
                </a:lnTo>
                <a:lnTo>
                  <a:pt x="749655" y="323646"/>
                </a:lnTo>
                <a:lnTo>
                  <a:pt x="749655" y="36004"/>
                </a:lnTo>
                <a:lnTo>
                  <a:pt x="746826" y="21988"/>
                </a:lnTo>
                <a:lnTo>
                  <a:pt x="739111" y="10544"/>
                </a:lnTo>
                <a:lnTo>
                  <a:pt x="727667" y="2828"/>
                </a:lnTo>
                <a:lnTo>
                  <a:pt x="713651" y="0"/>
                </a:lnTo>
                <a:lnTo>
                  <a:pt x="36004" y="0"/>
                </a:lnTo>
                <a:close/>
              </a:path>
            </a:pathLst>
          </a:custGeom>
          <a:ln w="6350">
            <a:solidFill>
              <a:srgbClr val="231F20"/>
            </a:solidFill>
          </a:ln>
        </p:spPr>
        <p:txBody>
          <a:bodyPr wrap="square" lIns="0" tIns="0" rIns="0" bIns="0" rtlCol="0"/>
          <a:lstStyle/>
          <a:p>
            <a:endParaRPr/>
          </a:p>
        </p:txBody>
      </p:sp>
      <p:sp>
        <p:nvSpPr>
          <p:cNvPr id="15" name="object 15"/>
          <p:cNvSpPr/>
          <p:nvPr/>
        </p:nvSpPr>
        <p:spPr>
          <a:xfrm>
            <a:off x="3228299" y="5745353"/>
            <a:ext cx="95885" cy="0"/>
          </a:xfrm>
          <a:custGeom>
            <a:avLst/>
            <a:gdLst/>
            <a:ahLst/>
            <a:cxnLst/>
            <a:rect l="l" t="t" r="r" b="b"/>
            <a:pathLst>
              <a:path w="95885">
                <a:moveTo>
                  <a:pt x="0" y="0"/>
                </a:moveTo>
                <a:lnTo>
                  <a:pt x="95402" y="0"/>
                </a:lnTo>
              </a:path>
            </a:pathLst>
          </a:custGeom>
          <a:ln w="12700">
            <a:solidFill>
              <a:srgbClr val="231F20"/>
            </a:solidFill>
          </a:ln>
        </p:spPr>
        <p:txBody>
          <a:bodyPr wrap="square" lIns="0" tIns="0" rIns="0" bIns="0" rtlCol="0"/>
          <a:lstStyle/>
          <a:p>
            <a:endParaRPr/>
          </a:p>
        </p:txBody>
      </p:sp>
      <p:sp>
        <p:nvSpPr>
          <p:cNvPr id="16" name="object 16"/>
          <p:cNvSpPr/>
          <p:nvPr/>
        </p:nvSpPr>
        <p:spPr>
          <a:xfrm>
            <a:off x="3735899" y="5745353"/>
            <a:ext cx="95885" cy="0"/>
          </a:xfrm>
          <a:custGeom>
            <a:avLst/>
            <a:gdLst/>
            <a:ahLst/>
            <a:cxnLst/>
            <a:rect l="l" t="t" r="r" b="b"/>
            <a:pathLst>
              <a:path w="95885">
                <a:moveTo>
                  <a:pt x="0" y="0"/>
                </a:moveTo>
                <a:lnTo>
                  <a:pt x="95402" y="0"/>
                </a:lnTo>
              </a:path>
            </a:pathLst>
          </a:custGeom>
          <a:ln w="12700">
            <a:solidFill>
              <a:srgbClr val="231F20"/>
            </a:solidFill>
          </a:ln>
        </p:spPr>
        <p:txBody>
          <a:bodyPr wrap="square" lIns="0" tIns="0" rIns="0" bIns="0" rtlCol="0"/>
          <a:lstStyle/>
          <a:p>
            <a:endParaRPr/>
          </a:p>
        </p:txBody>
      </p:sp>
      <p:sp>
        <p:nvSpPr>
          <p:cNvPr id="17" name="object 17"/>
          <p:cNvSpPr/>
          <p:nvPr/>
        </p:nvSpPr>
        <p:spPr>
          <a:xfrm>
            <a:off x="4225970" y="5693278"/>
            <a:ext cx="749935" cy="360045"/>
          </a:xfrm>
          <a:custGeom>
            <a:avLst/>
            <a:gdLst/>
            <a:ahLst/>
            <a:cxnLst/>
            <a:rect l="l" t="t" r="r" b="b"/>
            <a:pathLst>
              <a:path w="749935" h="360045">
                <a:moveTo>
                  <a:pt x="36004" y="0"/>
                </a:moveTo>
                <a:lnTo>
                  <a:pt x="21988" y="2828"/>
                </a:lnTo>
                <a:lnTo>
                  <a:pt x="10544" y="10544"/>
                </a:lnTo>
                <a:lnTo>
                  <a:pt x="2828" y="21988"/>
                </a:lnTo>
                <a:lnTo>
                  <a:pt x="0" y="36004"/>
                </a:lnTo>
                <a:lnTo>
                  <a:pt x="0" y="323646"/>
                </a:lnTo>
                <a:lnTo>
                  <a:pt x="2828" y="337662"/>
                </a:lnTo>
                <a:lnTo>
                  <a:pt x="10544" y="349107"/>
                </a:lnTo>
                <a:lnTo>
                  <a:pt x="21988" y="356822"/>
                </a:lnTo>
                <a:lnTo>
                  <a:pt x="36004" y="359651"/>
                </a:lnTo>
                <a:lnTo>
                  <a:pt x="713651" y="359651"/>
                </a:lnTo>
                <a:lnTo>
                  <a:pt x="727667" y="356822"/>
                </a:lnTo>
                <a:lnTo>
                  <a:pt x="739111" y="349107"/>
                </a:lnTo>
                <a:lnTo>
                  <a:pt x="746826" y="337662"/>
                </a:lnTo>
                <a:lnTo>
                  <a:pt x="749655" y="323646"/>
                </a:lnTo>
                <a:lnTo>
                  <a:pt x="749655" y="36004"/>
                </a:lnTo>
                <a:lnTo>
                  <a:pt x="746826" y="21988"/>
                </a:lnTo>
                <a:lnTo>
                  <a:pt x="739111" y="10544"/>
                </a:lnTo>
                <a:lnTo>
                  <a:pt x="727667" y="2828"/>
                </a:lnTo>
                <a:lnTo>
                  <a:pt x="713651" y="0"/>
                </a:lnTo>
                <a:lnTo>
                  <a:pt x="36004" y="0"/>
                </a:lnTo>
                <a:close/>
              </a:path>
            </a:pathLst>
          </a:custGeom>
          <a:ln w="6350">
            <a:solidFill>
              <a:srgbClr val="231F20"/>
            </a:solidFill>
          </a:ln>
        </p:spPr>
        <p:txBody>
          <a:bodyPr wrap="square" lIns="0" tIns="0" rIns="0" bIns="0" rtlCol="0"/>
          <a:lstStyle/>
          <a:p>
            <a:endParaRPr/>
          </a:p>
        </p:txBody>
      </p:sp>
      <p:sp>
        <p:nvSpPr>
          <p:cNvPr id="18" name="object 18"/>
          <p:cNvSpPr/>
          <p:nvPr/>
        </p:nvSpPr>
        <p:spPr>
          <a:xfrm>
            <a:off x="4299300" y="5746853"/>
            <a:ext cx="95885" cy="0"/>
          </a:xfrm>
          <a:custGeom>
            <a:avLst/>
            <a:gdLst/>
            <a:ahLst/>
            <a:cxnLst/>
            <a:rect l="l" t="t" r="r" b="b"/>
            <a:pathLst>
              <a:path w="95885">
                <a:moveTo>
                  <a:pt x="0" y="0"/>
                </a:moveTo>
                <a:lnTo>
                  <a:pt x="95402" y="0"/>
                </a:lnTo>
              </a:path>
            </a:pathLst>
          </a:custGeom>
          <a:ln w="12700">
            <a:solidFill>
              <a:srgbClr val="231F20"/>
            </a:solidFill>
          </a:ln>
        </p:spPr>
        <p:txBody>
          <a:bodyPr wrap="square" lIns="0" tIns="0" rIns="0" bIns="0" rtlCol="0"/>
          <a:lstStyle/>
          <a:p>
            <a:endParaRPr/>
          </a:p>
        </p:txBody>
      </p:sp>
      <p:sp>
        <p:nvSpPr>
          <p:cNvPr id="19" name="object 19"/>
          <p:cNvSpPr/>
          <p:nvPr/>
        </p:nvSpPr>
        <p:spPr>
          <a:xfrm>
            <a:off x="4806900" y="5746853"/>
            <a:ext cx="95885" cy="0"/>
          </a:xfrm>
          <a:custGeom>
            <a:avLst/>
            <a:gdLst/>
            <a:ahLst/>
            <a:cxnLst/>
            <a:rect l="l" t="t" r="r" b="b"/>
            <a:pathLst>
              <a:path w="95885">
                <a:moveTo>
                  <a:pt x="0" y="0"/>
                </a:moveTo>
                <a:lnTo>
                  <a:pt x="95402" y="0"/>
                </a:lnTo>
              </a:path>
            </a:pathLst>
          </a:custGeom>
          <a:ln w="12700">
            <a:solidFill>
              <a:srgbClr val="231F20"/>
            </a:solidFill>
          </a:ln>
        </p:spPr>
        <p:txBody>
          <a:bodyPr wrap="square" lIns="0" tIns="0" rIns="0" bIns="0" rtlCol="0"/>
          <a:lstStyle/>
          <a:p>
            <a:endParaRPr/>
          </a:p>
        </p:txBody>
      </p:sp>
      <p:sp>
        <p:nvSpPr>
          <p:cNvPr id="20" name="object 20"/>
          <p:cNvSpPr/>
          <p:nvPr/>
        </p:nvSpPr>
        <p:spPr>
          <a:xfrm>
            <a:off x="5167371" y="5693278"/>
            <a:ext cx="749935" cy="360045"/>
          </a:xfrm>
          <a:custGeom>
            <a:avLst/>
            <a:gdLst/>
            <a:ahLst/>
            <a:cxnLst/>
            <a:rect l="l" t="t" r="r" b="b"/>
            <a:pathLst>
              <a:path w="749935" h="360045">
                <a:moveTo>
                  <a:pt x="713651" y="0"/>
                </a:moveTo>
                <a:lnTo>
                  <a:pt x="36004" y="0"/>
                </a:lnTo>
                <a:lnTo>
                  <a:pt x="21988" y="2828"/>
                </a:lnTo>
                <a:lnTo>
                  <a:pt x="10544" y="10544"/>
                </a:lnTo>
                <a:lnTo>
                  <a:pt x="2828" y="21988"/>
                </a:lnTo>
                <a:lnTo>
                  <a:pt x="0" y="36004"/>
                </a:lnTo>
                <a:lnTo>
                  <a:pt x="0" y="323646"/>
                </a:lnTo>
                <a:lnTo>
                  <a:pt x="2828" y="337662"/>
                </a:lnTo>
                <a:lnTo>
                  <a:pt x="10544" y="349107"/>
                </a:lnTo>
                <a:lnTo>
                  <a:pt x="21988" y="356822"/>
                </a:lnTo>
                <a:lnTo>
                  <a:pt x="36004" y="359651"/>
                </a:lnTo>
                <a:lnTo>
                  <a:pt x="713651" y="359651"/>
                </a:lnTo>
                <a:lnTo>
                  <a:pt x="727667" y="356822"/>
                </a:lnTo>
                <a:lnTo>
                  <a:pt x="739111" y="349107"/>
                </a:lnTo>
                <a:lnTo>
                  <a:pt x="746826" y="337662"/>
                </a:lnTo>
                <a:lnTo>
                  <a:pt x="749655" y="323646"/>
                </a:lnTo>
                <a:lnTo>
                  <a:pt x="749655" y="36004"/>
                </a:lnTo>
                <a:lnTo>
                  <a:pt x="746826" y="21988"/>
                </a:lnTo>
                <a:lnTo>
                  <a:pt x="739111" y="10544"/>
                </a:lnTo>
                <a:lnTo>
                  <a:pt x="727667" y="2828"/>
                </a:lnTo>
                <a:lnTo>
                  <a:pt x="713651" y="0"/>
                </a:lnTo>
                <a:close/>
              </a:path>
            </a:pathLst>
          </a:custGeom>
          <a:solidFill>
            <a:srgbClr val="59A166"/>
          </a:solidFill>
        </p:spPr>
        <p:txBody>
          <a:bodyPr wrap="square" lIns="0" tIns="0" rIns="0" bIns="0" rtlCol="0"/>
          <a:lstStyle/>
          <a:p>
            <a:endParaRPr/>
          </a:p>
        </p:txBody>
      </p:sp>
      <p:sp>
        <p:nvSpPr>
          <p:cNvPr id="21" name="object 21"/>
          <p:cNvSpPr/>
          <p:nvPr/>
        </p:nvSpPr>
        <p:spPr>
          <a:xfrm>
            <a:off x="5167371" y="5693278"/>
            <a:ext cx="749935" cy="360045"/>
          </a:xfrm>
          <a:custGeom>
            <a:avLst/>
            <a:gdLst/>
            <a:ahLst/>
            <a:cxnLst/>
            <a:rect l="l" t="t" r="r" b="b"/>
            <a:pathLst>
              <a:path w="749935" h="360045">
                <a:moveTo>
                  <a:pt x="36004" y="0"/>
                </a:moveTo>
                <a:lnTo>
                  <a:pt x="21988" y="2828"/>
                </a:lnTo>
                <a:lnTo>
                  <a:pt x="10544" y="10544"/>
                </a:lnTo>
                <a:lnTo>
                  <a:pt x="2828" y="21988"/>
                </a:lnTo>
                <a:lnTo>
                  <a:pt x="0" y="36004"/>
                </a:lnTo>
                <a:lnTo>
                  <a:pt x="0" y="323646"/>
                </a:lnTo>
                <a:lnTo>
                  <a:pt x="2828" y="337662"/>
                </a:lnTo>
                <a:lnTo>
                  <a:pt x="10544" y="349107"/>
                </a:lnTo>
                <a:lnTo>
                  <a:pt x="21988" y="356822"/>
                </a:lnTo>
                <a:lnTo>
                  <a:pt x="36004" y="359651"/>
                </a:lnTo>
                <a:lnTo>
                  <a:pt x="713651" y="359651"/>
                </a:lnTo>
                <a:lnTo>
                  <a:pt x="727667" y="356822"/>
                </a:lnTo>
                <a:lnTo>
                  <a:pt x="739111" y="349107"/>
                </a:lnTo>
                <a:lnTo>
                  <a:pt x="746826" y="337662"/>
                </a:lnTo>
                <a:lnTo>
                  <a:pt x="749655" y="323646"/>
                </a:lnTo>
                <a:lnTo>
                  <a:pt x="749655" y="36004"/>
                </a:lnTo>
                <a:lnTo>
                  <a:pt x="746826" y="21988"/>
                </a:lnTo>
                <a:lnTo>
                  <a:pt x="739111" y="10544"/>
                </a:lnTo>
                <a:lnTo>
                  <a:pt x="727667" y="2828"/>
                </a:lnTo>
                <a:lnTo>
                  <a:pt x="713651" y="0"/>
                </a:lnTo>
                <a:lnTo>
                  <a:pt x="36004" y="0"/>
                </a:lnTo>
                <a:close/>
              </a:path>
            </a:pathLst>
          </a:custGeom>
          <a:ln w="6350">
            <a:solidFill>
              <a:srgbClr val="231F20"/>
            </a:solidFill>
          </a:ln>
        </p:spPr>
        <p:txBody>
          <a:bodyPr wrap="square" lIns="0" tIns="0" rIns="0" bIns="0" rtlCol="0"/>
          <a:lstStyle/>
          <a:p>
            <a:endParaRPr/>
          </a:p>
        </p:txBody>
      </p:sp>
      <p:sp>
        <p:nvSpPr>
          <p:cNvPr id="22" name="object 22"/>
          <p:cNvSpPr/>
          <p:nvPr/>
        </p:nvSpPr>
        <p:spPr>
          <a:xfrm>
            <a:off x="5240700" y="5746853"/>
            <a:ext cx="95885" cy="0"/>
          </a:xfrm>
          <a:custGeom>
            <a:avLst/>
            <a:gdLst/>
            <a:ahLst/>
            <a:cxnLst/>
            <a:rect l="l" t="t" r="r" b="b"/>
            <a:pathLst>
              <a:path w="95885">
                <a:moveTo>
                  <a:pt x="0" y="0"/>
                </a:moveTo>
                <a:lnTo>
                  <a:pt x="95402" y="0"/>
                </a:lnTo>
              </a:path>
            </a:pathLst>
          </a:custGeom>
          <a:ln w="12700">
            <a:solidFill>
              <a:srgbClr val="231F20"/>
            </a:solidFill>
          </a:ln>
        </p:spPr>
        <p:txBody>
          <a:bodyPr wrap="square" lIns="0" tIns="0" rIns="0" bIns="0" rtlCol="0"/>
          <a:lstStyle/>
          <a:p>
            <a:endParaRPr/>
          </a:p>
        </p:txBody>
      </p:sp>
      <p:sp>
        <p:nvSpPr>
          <p:cNvPr id="23" name="object 23"/>
          <p:cNvSpPr/>
          <p:nvPr/>
        </p:nvSpPr>
        <p:spPr>
          <a:xfrm>
            <a:off x="5748300" y="5746853"/>
            <a:ext cx="95885" cy="0"/>
          </a:xfrm>
          <a:custGeom>
            <a:avLst/>
            <a:gdLst/>
            <a:ahLst/>
            <a:cxnLst/>
            <a:rect l="l" t="t" r="r" b="b"/>
            <a:pathLst>
              <a:path w="95885">
                <a:moveTo>
                  <a:pt x="0" y="0"/>
                </a:moveTo>
                <a:lnTo>
                  <a:pt x="95402" y="0"/>
                </a:lnTo>
              </a:path>
            </a:pathLst>
          </a:custGeom>
          <a:ln w="12700">
            <a:solidFill>
              <a:srgbClr val="231F20"/>
            </a:solidFill>
          </a:ln>
        </p:spPr>
        <p:txBody>
          <a:bodyPr wrap="square" lIns="0" tIns="0" rIns="0" bIns="0" rtlCol="0"/>
          <a:lstStyle/>
          <a:p>
            <a:endParaRPr/>
          </a:p>
        </p:txBody>
      </p:sp>
      <p:sp>
        <p:nvSpPr>
          <p:cNvPr id="24" name="object 24"/>
          <p:cNvSpPr/>
          <p:nvPr/>
        </p:nvSpPr>
        <p:spPr>
          <a:xfrm>
            <a:off x="6099770" y="5693278"/>
            <a:ext cx="749935" cy="360045"/>
          </a:xfrm>
          <a:custGeom>
            <a:avLst/>
            <a:gdLst/>
            <a:ahLst/>
            <a:cxnLst/>
            <a:rect l="l" t="t" r="r" b="b"/>
            <a:pathLst>
              <a:path w="749934" h="360045">
                <a:moveTo>
                  <a:pt x="36004" y="0"/>
                </a:moveTo>
                <a:lnTo>
                  <a:pt x="21988" y="2828"/>
                </a:lnTo>
                <a:lnTo>
                  <a:pt x="10544" y="10544"/>
                </a:lnTo>
                <a:lnTo>
                  <a:pt x="2828" y="21988"/>
                </a:lnTo>
                <a:lnTo>
                  <a:pt x="0" y="36004"/>
                </a:lnTo>
                <a:lnTo>
                  <a:pt x="0" y="323646"/>
                </a:lnTo>
                <a:lnTo>
                  <a:pt x="2828" y="337662"/>
                </a:lnTo>
                <a:lnTo>
                  <a:pt x="10544" y="349107"/>
                </a:lnTo>
                <a:lnTo>
                  <a:pt x="21988" y="356822"/>
                </a:lnTo>
                <a:lnTo>
                  <a:pt x="36004" y="359651"/>
                </a:lnTo>
                <a:lnTo>
                  <a:pt x="713651" y="359651"/>
                </a:lnTo>
                <a:lnTo>
                  <a:pt x="727667" y="356822"/>
                </a:lnTo>
                <a:lnTo>
                  <a:pt x="739111" y="349107"/>
                </a:lnTo>
                <a:lnTo>
                  <a:pt x="746826" y="337662"/>
                </a:lnTo>
                <a:lnTo>
                  <a:pt x="749655" y="323646"/>
                </a:lnTo>
                <a:lnTo>
                  <a:pt x="749655" y="36004"/>
                </a:lnTo>
                <a:lnTo>
                  <a:pt x="746826" y="21988"/>
                </a:lnTo>
                <a:lnTo>
                  <a:pt x="739111" y="10544"/>
                </a:lnTo>
                <a:lnTo>
                  <a:pt x="727667" y="2828"/>
                </a:lnTo>
                <a:lnTo>
                  <a:pt x="713651" y="0"/>
                </a:lnTo>
                <a:lnTo>
                  <a:pt x="36004" y="0"/>
                </a:lnTo>
                <a:close/>
              </a:path>
            </a:pathLst>
          </a:custGeom>
          <a:ln w="6350">
            <a:solidFill>
              <a:srgbClr val="231F20"/>
            </a:solidFill>
          </a:ln>
        </p:spPr>
        <p:txBody>
          <a:bodyPr wrap="square" lIns="0" tIns="0" rIns="0" bIns="0" rtlCol="0"/>
          <a:lstStyle/>
          <a:p>
            <a:endParaRPr/>
          </a:p>
        </p:txBody>
      </p:sp>
      <p:sp>
        <p:nvSpPr>
          <p:cNvPr id="25" name="object 25"/>
          <p:cNvSpPr/>
          <p:nvPr/>
        </p:nvSpPr>
        <p:spPr>
          <a:xfrm>
            <a:off x="6173100" y="5746853"/>
            <a:ext cx="95885" cy="0"/>
          </a:xfrm>
          <a:custGeom>
            <a:avLst/>
            <a:gdLst/>
            <a:ahLst/>
            <a:cxnLst/>
            <a:rect l="l" t="t" r="r" b="b"/>
            <a:pathLst>
              <a:path w="95885">
                <a:moveTo>
                  <a:pt x="0" y="0"/>
                </a:moveTo>
                <a:lnTo>
                  <a:pt x="95402" y="0"/>
                </a:lnTo>
              </a:path>
            </a:pathLst>
          </a:custGeom>
          <a:ln w="12700">
            <a:solidFill>
              <a:srgbClr val="231F20"/>
            </a:solidFill>
          </a:ln>
        </p:spPr>
        <p:txBody>
          <a:bodyPr wrap="square" lIns="0" tIns="0" rIns="0" bIns="0" rtlCol="0"/>
          <a:lstStyle/>
          <a:p>
            <a:endParaRPr/>
          </a:p>
        </p:txBody>
      </p:sp>
      <p:sp>
        <p:nvSpPr>
          <p:cNvPr id="26" name="object 26"/>
          <p:cNvSpPr/>
          <p:nvPr/>
        </p:nvSpPr>
        <p:spPr>
          <a:xfrm>
            <a:off x="6680700" y="5746853"/>
            <a:ext cx="95885" cy="0"/>
          </a:xfrm>
          <a:custGeom>
            <a:avLst/>
            <a:gdLst/>
            <a:ahLst/>
            <a:cxnLst/>
            <a:rect l="l" t="t" r="r" b="b"/>
            <a:pathLst>
              <a:path w="95884">
                <a:moveTo>
                  <a:pt x="0" y="0"/>
                </a:moveTo>
                <a:lnTo>
                  <a:pt x="95402" y="0"/>
                </a:lnTo>
              </a:path>
            </a:pathLst>
          </a:custGeom>
          <a:ln w="12700">
            <a:solidFill>
              <a:srgbClr val="231F20"/>
            </a:solidFill>
          </a:ln>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34641" y="101165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159</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4" name="object 4"/>
          <p:cNvSpPr/>
          <p:nvPr/>
        </p:nvSpPr>
        <p:spPr>
          <a:xfrm>
            <a:off x="5651995" y="0"/>
            <a:ext cx="1908175" cy="252095"/>
          </a:xfrm>
          <a:custGeom>
            <a:avLst/>
            <a:gdLst/>
            <a:ahLst/>
            <a:cxnLst/>
            <a:rect l="l" t="t" r="r" b="b"/>
            <a:pathLst>
              <a:path w="1908175" h="252095">
                <a:moveTo>
                  <a:pt x="0" y="251993"/>
                </a:moveTo>
                <a:lnTo>
                  <a:pt x="1908009" y="251993"/>
                </a:lnTo>
                <a:lnTo>
                  <a:pt x="1908009" y="0"/>
                </a:lnTo>
                <a:lnTo>
                  <a:pt x="0" y="0"/>
                </a:lnTo>
                <a:lnTo>
                  <a:pt x="0" y="251993"/>
                </a:lnTo>
                <a:close/>
              </a:path>
            </a:pathLst>
          </a:custGeom>
          <a:solidFill>
            <a:srgbClr val="AAC9BB"/>
          </a:solidFill>
        </p:spPr>
        <p:txBody>
          <a:bodyPr wrap="square" lIns="0" tIns="0" rIns="0" bIns="0" rtlCol="0"/>
          <a:lstStyle/>
          <a:p>
            <a:endParaRPr/>
          </a:p>
        </p:txBody>
      </p:sp>
      <p:sp>
        <p:nvSpPr>
          <p:cNvPr id="5" name="object 5"/>
          <p:cNvSpPr/>
          <p:nvPr/>
        </p:nvSpPr>
        <p:spPr>
          <a:xfrm>
            <a:off x="0" y="0"/>
            <a:ext cx="5652135" cy="252095"/>
          </a:xfrm>
          <a:custGeom>
            <a:avLst/>
            <a:gdLst/>
            <a:ahLst/>
            <a:cxnLst/>
            <a:rect l="l" t="t" r="r" b="b"/>
            <a:pathLst>
              <a:path w="5652135" h="252095">
                <a:moveTo>
                  <a:pt x="5651995" y="0"/>
                </a:moveTo>
                <a:lnTo>
                  <a:pt x="0" y="0"/>
                </a:lnTo>
                <a:lnTo>
                  <a:pt x="0" y="251993"/>
                </a:lnTo>
                <a:lnTo>
                  <a:pt x="5651995" y="251993"/>
                </a:lnTo>
                <a:lnTo>
                  <a:pt x="5651995" y="0"/>
                </a:lnTo>
                <a:close/>
              </a:path>
            </a:pathLst>
          </a:custGeom>
          <a:solidFill>
            <a:srgbClr val="7EB19B"/>
          </a:solidFill>
        </p:spPr>
        <p:txBody>
          <a:bodyPr wrap="square" lIns="0" tIns="0" rIns="0" bIns="0" rtlCol="0"/>
          <a:lstStyle/>
          <a:p>
            <a:endParaRPr/>
          </a:p>
        </p:txBody>
      </p:sp>
      <p:sp>
        <p:nvSpPr>
          <p:cNvPr id="6" name="object 6"/>
          <p:cNvSpPr/>
          <p:nvPr/>
        </p:nvSpPr>
        <p:spPr>
          <a:xfrm>
            <a:off x="6950554" y="7362003"/>
            <a:ext cx="190500" cy="1755139"/>
          </a:xfrm>
          <a:custGeom>
            <a:avLst/>
            <a:gdLst/>
            <a:ahLst/>
            <a:cxnLst/>
            <a:rect l="l" t="t" r="r" b="b"/>
            <a:pathLst>
              <a:path w="190500" h="1755140">
                <a:moveTo>
                  <a:pt x="94996" y="0"/>
                </a:moveTo>
                <a:lnTo>
                  <a:pt x="58019" y="7465"/>
                </a:lnTo>
                <a:lnTo>
                  <a:pt x="27824" y="27824"/>
                </a:lnTo>
                <a:lnTo>
                  <a:pt x="7465" y="58019"/>
                </a:lnTo>
                <a:lnTo>
                  <a:pt x="0" y="94996"/>
                </a:lnTo>
                <a:lnTo>
                  <a:pt x="0" y="1660004"/>
                </a:lnTo>
                <a:lnTo>
                  <a:pt x="7465" y="1696980"/>
                </a:lnTo>
                <a:lnTo>
                  <a:pt x="27824" y="1727176"/>
                </a:lnTo>
                <a:lnTo>
                  <a:pt x="58019" y="1747534"/>
                </a:lnTo>
                <a:lnTo>
                  <a:pt x="94996" y="1755000"/>
                </a:lnTo>
                <a:lnTo>
                  <a:pt x="131972" y="1747534"/>
                </a:lnTo>
                <a:lnTo>
                  <a:pt x="162167" y="1727176"/>
                </a:lnTo>
                <a:lnTo>
                  <a:pt x="182526" y="1696980"/>
                </a:lnTo>
                <a:lnTo>
                  <a:pt x="189992" y="1660004"/>
                </a:lnTo>
                <a:lnTo>
                  <a:pt x="189992" y="94996"/>
                </a:lnTo>
                <a:lnTo>
                  <a:pt x="182526" y="58019"/>
                </a:lnTo>
                <a:lnTo>
                  <a:pt x="162167" y="27824"/>
                </a:lnTo>
                <a:lnTo>
                  <a:pt x="131972" y="7465"/>
                </a:lnTo>
                <a:lnTo>
                  <a:pt x="94996" y="0"/>
                </a:lnTo>
                <a:close/>
              </a:path>
            </a:pathLst>
          </a:custGeom>
          <a:solidFill>
            <a:srgbClr val="E9F0EC"/>
          </a:solidFill>
        </p:spPr>
        <p:txBody>
          <a:bodyPr wrap="square" lIns="0" tIns="0" rIns="0" bIns="0" rtlCol="0"/>
          <a:lstStyle/>
          <a:p>
            <a:endParaRPr/>
          </a:p>
        </p:txBody>
      </p:sp>
      <p:sp>
        <p:nvSpPr>
          <p:cNvPr id="7" name="object 7"/>
          <p:cNvSpPr txBox="1"/>
          <p:nvPr/>
        </p:nvSpPr>
        <p:spPr>
          <a:xfrm>
            <a:off x="6975701" y="1481302"/>
            <a:ext cx="139700" cy="161798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壹</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那些年一起學的機車知</a:t>
            </a:r>
            <a:r>
              <a:rPr sz="900" b="1" dirty="0">
                <a:solidFill>
                  <a:srgbClr val="6D6E71"/>
                </a:solidFill>
                <a:latin typeface="微軟正黑體"/>
                <a:cs typeface="微軟正黑體"/>
              </a:rPr>
              <a:t>識</a:t>
            </a:r>
            <a:endParaRPr sz="900">
              <a:latin typeface="微軟正黑體"/>
              <a:cs typeface="微軟正黑體"/>
            </a:endParaRPr>
          </a:p>
        </p:txBody>
      </p:sp>
      <p:sp>
        <p:nvSpPr>
          <p:cNvPr id="8" name="object 8"/>
          <p:cNvSpPr txBox="1"/>
          <p:nvPr/>
        </p:nvSpPr>
        <p:spPr>
          <a:xfrm>
            <a:off x="6991896" y="3159986"/>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9" name="object 9"/>
          <p:cNvSpPr txBox="1"/>
          <p:nvPr/>
        </p:nvSpPr>
        <p:spPr>
          <a:xfrm>
            <a:off x="6975701" y="3423810"/>
            <a:ext cx="139700" cy="1497965"/>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貳</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行車要檢查騎乘要安</a:t>
            </a:r>
            <a:r>
              <a:rPr sz="900" b="1" dirty="0">
                <a:solidFill>
                  <a:srgbClr val="6D6E71"/>
                </a:solidFill>
                <a:latin typeface="微軟正黑體"/>
                <a:cs typeface="微軟正黑體"/>
              </a:rPr>
              <a:t>全</a:t>
            </a:r>
            <a:endParaRPr sz="900">
              <a:latin typeface="微軟正黑體"/>
              <a:cs typeface="微軟正黑體"/>
            </a:endParaRPr>
          </a:p>
        </p:txBody>
      </p:sp>
      <p:sp>
        <p:nvSpPr>
          <p:cNvPr id="10" name="object 10"/>
          <p:cNvSpPr txBox="1"/>
          <p:nvPr/>
        </p:nvSpPr>
        <p:spPr>
          <a:xfrm>
            <a:off x="6991896" y="4982477"/>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11" name="object 11"/>
          <p:cNvSpPr txBox="1"/>
          <p:nvPr/>
        </p:nvSpPr>
        <p:spPr>
          <a:xfrm>
            <a:off x="6975701" y="5246304"/>
            <a:ext cx="139700" cy="185801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參</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安全駕駛機車該懂的日常檢</a:t>
            </a:r>
            <a:r>
              <a:rPr sz="900" b="1" dirty="0">
                <a:solidFill>
                  <a:srgbClr val="6D6E71"/>
                </a:solidFill>
                <a:latin typeface="微軟正黑體"/>
                <a:cs typeface="微軟正黑體"/>
              </a:rPr>
              <a:t>查</a:t>
            </a:r>
            <a:endParaRPr sz="900">
              <a:latin typeface="微軟正黑體"/>
              <a:cs typeface="微軟正黑體"/>
            </a:endParaRPr>
          </a:p>
        </p:txBody>
      </p:sp>
      <p:sp>
        <p:nvSpPr>
          <p:cNvPr id="12" name="object 12"/>
          <p:cNvSpPr txBox="1"/>
          <p:nvPr/>
        </p:nvSpPr>
        <p:spPr>
          <a:xfrm>
            <a:off x="6991896" y="7165016"/>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13" name="object 13"/>
          <p:cNvSpPr txBox="1"/>
          <p:nvPr/>
        </p:nvSpPr>
        <p:spPr>
          <a:xfrm>
            <a:off x="6975701" y="7428843"/>
            <a:ext cx="139700" cy="1617980"/>
          </a:xfrm>
          <a:prstGeom prst="rect">
            <a:avLst/>
          </a:prstGeom>
        </p:spPr>
        <p:txBody>
          <a:bodyPr vert="eaVert" wrap="square" lIns="0" tIns="0" rIns="0" bIns="0" rtlCol="0">
            <a:spAutoFit/>
          </a:bodyPr>
          <a:lstStyle/>
          <a:p>
            <a:pPr marL="12700">
              <a:lnSpc>
                <a:spcPct val="70000"/>
              </a:lnSpc>
            </a:pPr>
            <a:r>
              <a:rPr sz="900" b="1" spc="40" dirty="0">
                <a:solidFill>
                  <a:srgbClr val="8DB9A5"/>
                </a:solidFill>
                <a:latin typeface="微軟正黑體"/>
                <a:cs typeface="微軟正黑體"/>
              </a:rPr>
              <a:t>肆</a:t>
            </a:r>
            <a:r>
              <a:rPr sz="900" b="1" dirty="0">
                <a:solidFill>
                  <a:srgbClr val="8DB9A5"/>
                </a:solidFill>
                <a:latin typeface="微軟正黑體"/>
                <a:cs typeface="微軟正黑體"/>
              </a:rPr>
              <a:t>、 </a:t>
            </a:r>
            <a:r>
              <a:rPr sz="900" b="1" spc="-110" dirty="0">
                <a:solidFill>
                  <a:srgbClr val="8DB9A5"/>
                </a:solidFill>
                <a:latin typeface="微軟正黑體"/>
                <a:cs typeface="微軟正黑體"/>
              </a:rPr>
              <a:t> </a:t>
            </a:r>
            <a:r>
              <a:rPr sz="900" b="1" spc="40" dirty="0">
                <a:solidFill>
                  <a:srgbClr val="8DB9A5"/>
                </a:solidFill>
                <a:latin typeface="微軟正黑體"/>
                <a:cs typeface="微軟正黑體"/>
              </a:rPr>
              <a:t>微型電動二輪車安全駕</a:t>
            </a:r>
            <a:r>
              <a:rPr sz="900" b="1" dirty="0">
                <a:solidFill>
                  <a:srgbClr val="8DB9A5"/>
                </a:solidFill>
                <a:latin typeface="微軟正黑體"/>
                <a:cs typeface="微軟正黑體"/>
              </a:rPr>
              <a:t>駛</a:t>
            </a:r>
            <a:endParaRPr sz="900">
              <a:latin typeface="微軟正黑體"/>
              <a:cs typeface="微軟正黑體"/>
            </a:endParaRPr>
          </a:p>
        </p:txBody>
      </p:sp>
      <p:sp>
        <p:nvSpPr>
          <p:cNvPr id="14" name="object 14"/>
          <p:cNvSpPr txBox="1"/>
          <p:nvPr/>
        </p:nvSpPr>
        <p:spPr>
          <a:xfrm>
            <a:off x="887299" y="953588"/>
            <a:ext cx="5860415" cy="2034539"/>
          </a:xfrm>
          <a:prstGeom prst="rect">
            <a:avLst/>
          </a:prstGeom>
        </p:spPr>
        <p:txBody>
          <a:bodyPr vert="horz" wrap="square" lIns="0" tIns="109220" rIns="0" bIns="0" rtlCol="0">
            <a:spAutoFit/>
          </a:bodyPr>
          <a:lstStyle/>
          <a:p>
            <a:pPr marL="12700">
              <a:lnSpc>
                <a:spcPct val="100000"/>
              </a:lnSpc>
              <a:spcBef>
                <a:spcPts val="860"/>
              </a:spcBef>
            </a:pPr>
            <a:r>
              <a:rPr sz="1100" spc="25" dirty="0">
                <a:solidFill>
                  <a:srgbClr val="231F20"/>
                </a:solidFill>
                <a:latin typeface="SimSun"/>
                <a:cs typeface="SimSun"/>
              </a:rPr>
              <a:t>二、基本功能與構造</a:t>
            </a:r>
            <a:endParaRPr sz="1100">
              <a:latin typeface="SimSun"/>
              <a:cs typeface="SimSun"/>
            </a:endParaRPr>
          </a:p>
          <a:p>
            <a:pPr marL="300355" marR="36830" indent="287655" algn="just">
              <a:lnSpc>
                <a:spcPct val="136300"/>
              </a:lnSpc>
              <a:spcBef>
                <a:spcPts val="285"/>
              </a:spcBef>
            </a:pPr>
            <a:r>
              <a:rPr sz="1100" spc="25" dirty="0">
                <a:solidFill>
                  <a:srgbClr val="231F20"/>
                </a:solidFill>
                <a:latin typeface="SimSun"/>
                <a:cs typeface="SimSun"/>
              </a:rPr>
              <a:t>電動二輪車是以電能提</a:t>
            </a:r>
            <a:r>
              <a:rPr sz="1100" dirty="0">
                <a:solidFill>
                  <a:srgbClr val="231F20"/>
                </a:solidFill>
                <a:latin typeface="SimSun"/>
                <a:cs typeface="SimSun"/>
              </a:rPr>
              <a:t>供</a:t>
            </a:r>
            <a:r>
              <a:rPr sz="1100" spc="-65" dirty="0">
                <a:solidFill>
                  <a:srgbClr val="231F20"/>
                </a:solidFill>
                <a:latin typeface="SimSun"/>
                <a:cs typeface="SimSun"/>
              </a:rPr>
              <a:t> </a:t>
            </a:r>
            <a:r>
              <a:rPr sz="1100" spc="25" dirty="0">
                <a:solidFill>
                  <a:srgbClr val="231F20"/>
                </a:solidFill>
                <a:latin typeface="SimSun"/>
                <a:cs typeface="SimSun"/>
              </a:rPr>
              <a:t>動</a:t>
            </a:r>
            <a:r>
              <a:rPr sz="1100" dirty="0">
                <a:solidFill>
                  <a:srgbClr val="231F20"/>
                </a:solidFill>
                <a:latin typeface="SimSun"/>
                <a:cs typeface="SimSun"/>
              </a:rPr>
              <a:t>力</a:t>
            </a:r>
            <a:r>
              <a:rPr sz="1100" spc="-65" dirty="0">
                <a:solidFill>
                  <a:srgbClr val="231F20"/>
                </a:solidFill>
                <a:latin typeface="SimSun"/>
                <a:cs typeface="SimSun"/>
              </a:rPr>
              <a:t> </a:t>
            </a:r>
            <a:r>
              <a:rPr sz="1100" spc="25" dirty="0">
                <a:solidFill>
                  <a:srgbClr val="231F20"/>
                </a:solidFill>
                <a:latin typeface="SimSun"/>
                <a:cs typeface="SimSun"/>
              </a:rPr>
              <a:t>來</a:t>
            </a:r>
            <a:r>
              <a:rPr sz="1100" dirty="0">
                <a:solidFill>
                  <a:srgbClr val="231F20"/>
                </a:solidFill>
                <a:latin typeface="SimSun"/>
                <a:cs typeface="SimSun"/>
              </a:rPr>
              <a:t>源</a:t>
            </a:r>
            <a:r>
              <a:rPr sz="1100" spc="-75" dirty="0">
                <a:solidFill>
                  <a:srgbClr val="231F20"/>
                </a:solidFill>
                <a:latin typeface="SimSun"/>
                <a:cs typeface="SimSun"/>
              </a:rPr>
              <a:t> </a:t>
            </a:r>
            <a:r>
              <a:rPr sz="1100" spc="25" dirty="0">
                <a:solidFill>
                  <a:srgbClr val="231F20"/>
                </a:solidFill>
                <a:latin typeface="SimSun"/>
                <a:cs typeface="SimSun"/>
              </a:rPr>
              <a:t>，其型式與設計多樣化以適應不同用途與需求 </a:t>
            </a:r>
            <a:r>
              <a:rPr sz="1100" spc="30" dirty="0">
                <a:solidFill>
                  <a:srgbClr val="231F20"/>
                </a:solidFill>
                <a:latin typeface="SimSun"/>
                <a:cs typeface="SimSun"/>
              </a:rPr>
              <a:t>依照規格及功率可以區分為微型電動二輪</a:t>
            </a:r>
            <a:r>
              <a:rPr sz="1100" spc="25" dirty="0">
                <a:solidFill>
                  <a:srgbClr val="231F20"/>
                </a:solidFill>
                <a:latin typeface="SimSun"/>
                <a:cs typeface="SimSun"/>
              </a:rPr>
              <a:t>車</a:t>
            </a:r>
            <a:r>
              <a:rPr sz="1100" spc="30" dirty="0">
                <a:solidFill>
                  <a:srgbClr val="231F20"/>
                </a:solidFill>
                <a:latin typeface="SimSun"/>
                <a:cs typeface="SimSun"/>
              </a:rPr>
              <a:t>、小型輕型電動機</a:t>
            </a:r>
            <a:r>
              <a:rPr sz="1100" spc="25" dirty="0">
                <a:solidFill>
                  <a:srgbClr val="231F20"/>
                </a:solidFill>
                <a:latin typeface="SimSun"/>
                <a:cs typeface="SimSun"/>
              </a:rPr>
              <a:t>車</a:t>
            </a:r>
            <a:r>
              <a:rPr sz="1100" spc="30" dirty="0">
                <a:solidFill>
                  <a:srgbClr val="231F20"/>
                </a:solidFill>
                <a:latin typeface="SimSun"/>
                <a:cs typeface="SimSun"/>
              </a:rPr>
              <a:t>、輕型電動機</a:t>
            </a:r>
            <a:r>
              <a:rPr sz="1100" spc="25" dirty="0">
                <a:solidFill>
                  <a:srgbClr val="231F20"/>
                </a:solidFill>
                <a:latin typeface="SimSun"/>
                <a:cs typeface="SimSun"/>
              </a:rPr>
              <a:t>車</a:t>
            </a:r>
            <a:r>
              <a:rPr sz="1100" spc="30" dirty="0">
                <a:solidFill>
                  <a:srgbClr val="231F20"/>
                </a:solidFill>
                <a:latin typeface="SimSun"/>
                <a:cs typeface="SimSun"/>
              </a:rPr>
              <a:t>、普通 </a:t>
            </a:r>
            <a:r>
              <a:rPr sz="1100" spc="25" dirty="0">
                <a:solidFill>
                  <a:srgbClr val="231F20"/>
                </a:solidFill>
                <a:latin typeface="SimSun"/>
                <a:cs typeface="SimSun"/>
              </a:rPr>
              <a:t>重型電動機車及大型重型電動機車。</a:t>
            </a:r>
            <a:endParaRPr sz="1100">
              <a:latin typeface="SimSun"/>
              <a:cs typeface="SimSun"/>
            </a:endParaRPr>
          </a:p>
          <a:p>
            <a:pPr marL="588645">
              <a:lnSpc>
                <a:spcPct val="100000"/>
              </a:lnSpc>
              <a:spcBef>
                <a:spcPts val="765"/>
              </a:spcBef>
            </a:pPr>
            <a:r>
              <a:rPr sz="1100" spc="30" dirty="0">
                <a:solidFill>
                  <a:srgbClr val="231F20"/>
                </a:solidFill>
                <a:latin typeface="SimSun"/>
                <a:cs typeface="SimSun"/>
              </a:rPr>
              <a:t>隨著科技的發</a:t>
            </a:r>
            <a:r>
              <a:rPr sz="1100" spc="25" dirty="0">
                <a:solidFill>
                  <a:srgbClr val="231F20"/>
                </a:solidFill>
                <a:latin typeface="SimSun"/>
                <a:cs typeface="SimSun"/>
              </a:rPr>
              <a:t>展</a:t>
            </a:r>
            <a:r>
              <a:rPr sz="1100" spc="30" dirty="0">
                <a:solidFill>
                  <a:srgbClr val="231F20"/>
                </a:solidFill>
                <a:latin typeface="SimSun"/>
                <a:cs typeface="SimSun"/>
              </a:rPr>
              <a:t>，人們對於環保及便利性也越來越注</a:t>
            </a:r>
            <a:r>
              <a:rPr sz="1100" spc="25" dirty="0">
                <a:solidFill>
                  <a:srgbClr val="231F20"/>
                </a:solidFill>
                <a:latin typeface="SimSun"/>
                <a:cs typeface="SimSun"/>
              </a:rPr>
              <a:t>重</a:t>
            </a:r>
            <a:r>
              <a:rPr sz="1100" spc="30" dirty="0">
                <a:solidFill>
                  <a:srgbClr val="231F20"/>
                </a:solidFill>
                <a:latin typeface="SimSun"/>
                <a:cs typeface="SimSun"/>
              </a:rPr>
              <a:t>，因此交通運具越來越多元</a:t>
            </a:r>
            <a:endParaRPr sz="1100">
              <a:latin typeface="SimSun"/>
              <a:cs typeface="SimSun"/>
            </a:endParaRPr>
          </a:p>
          <a:p>
            <a:pPr marL="300355">
              <a:lnSpc>
                <a:spcPct val="100000"/>
              </a:lnSpc>
              <a:spcBef>
                <a:spcPts val="480"/>
              </a:spcBef>
            </a:pPr>
            <a:r>
              <a:rPr sz="1100" dirty="0">
                <a:solidFill>
                  <a:srgbClr val="231F20"/>
                </a:solidFill>
                <a:latin typeface="SimSun"/>
                <a:cs typeface="SimSun"/>
              </a:rPr>
              <a:t>化</a:t>
            </a:r>
            <a:endParaRPr sz="1100">
              <a:latin typeface="SimSun"/>
              <a:cs typeface="SimSun"/>
            </a:endParaRPr>
          </a:p>
          <a:p>
            <a:pPr marL="300355">
              <a:lnSpc>
                <a:spcPct val="100000"/>
              </a:lnSpc>
              <a:spcBef>
                <a:spcPts val="480"/>
              </a:spcBef>
            </a:pPr>
            <a:r>
              <a:rPr sz="1100" spc="25" dirty="0">
                <a:solidFill>
                  <a:srgbClr val="231F20"/>
                </a:solidFill>
                <a:latin typeface="SimSun"/>
                <a:cs typeface="SimSun"/>
              </a:rPr>
              <a:t>成為熱門的選擇之</a:t>
            </a:r>
            <a:r>
              <a:rPr sz="1100" dirty="0">
                <a:solidFill>
                  <a:srgbClr val="231F20"/>
                </a:solidFill>
                <a:latin typeface="SimSun"/>
                <a:cs typeface="SimSun"/>
              </a:rPr>
              <a:t>一</a:t>
            </a:r>
            <a:r>
              <a:rPr sz="1100" spc="-225" dirty="0">
                <a:solidFill>
                  <a:srgbClr val="231F20"/>
                </a:solidFill>
                <a:latin typeface="SimSun"/>
                <a:cs typeface="SimSun"/>
              </a:rPr>
              <a:t> </a:t>
            </a:r>
            <a:r>
              <a:rPr sz="1100" spc="-25" dirty="0">
                <a:solidFill>
                  <a:srgbClr val="231F20"/>
                </a:solidFill>
                <a:latin typeface="SimSun"/>
                <a:cs typeface="SimSun"/>
              </a:rPr>
              <a:t>，</a:t>
            </a:r>
            <a:r>
              <a:rPr sz="1100" spc="25" dirty="0">
                <a:solidFill>
                  <a:srgbClr val="231F20"/>
                </a:solidFill>
                <a:latin typeface="SimSun"/>
                <a:cs typeface="SimSun"/>
              </a:rPr>
              <a:t>駕駛者要年</a:t>
            </a:r>
            <a:r>
              <a:rPr sz="1100" dirty="0">
                <a:solidFill>
                  <a:srgbClr val="231F20"/>
                </a:solidFill>
                <a:latin typeface="SimSun"/>
                <a:cs typeface="SimSun"/>
              </a:rPr>
              <a:t>滿</a:t>
            </a:r>
            <a:r>
              <a:rPr sz="1100" spc="-300" dirty="0">
                <a:solidFill>
                  <a:srgbClr val="231F20"/>
                </a:solidFill>
                <a:latin typeface="SimSun"/>
                <a:cs typeface="SimSun"/>
              </a:rPr>
              <a:t> </a:t>
            </a:r>
            <a:r>
              <a:rPr sz="1100" spc="5" dirty="0">
                <a:solidFill>
                  <a:srgbClr val="231F20"/>
                </a:solidFill>
                <a:latin typeface="Arial"/>
                <a:cs typeface="Arial"/>
              </a:rPr>
              <a:t>14</a:t>
            </a:r>
            <a:r>
              <a:rPr sz="1100" spc="-55" dirty="0">
                <a:solidFill>
                  <a:srgbClr val="231F20"/>
                </a:solidFill>
                <a:latin typeface="Arial"/>
                <a:cs typeface="Arial"/>
              </a:rPr>
              <a:t> </a:t>
            </a:r>
            <a:r>
              <a:rPr sz="1100" spc="25" dirty="0">
                <a:solidFill>
                  <a:srgbClr val="231F20"/>
                </a:solidFill>
                <a:latin typeface="SimSun"/>
                <a:cs typeface="SimSun"/>
              </a:rPr>
              <a:t>歲</a:t>
            </a:r>
            <a:r>
              <a:rPr sz="1100" spc="-25" dirty="0">
                <a:solidFill>
                  <a:srgbClr val="231F20"/>
                </a:solidFill>
                <a:latin typeface="SimSun"/>
                <a:cs typeface="SimSun"/>
              </a:rPr>
              <a:t>、</a:t>
            </a:r>
            <a:r>
              <a:rPr sz="1100" spc="25" dirty="0">
                <a:solidFill>
                  <a:srgbClr val="231F20"/>
                </a:solidFill>
                <a:latin typeface="SimSun"/>
                <a:cs typeface="SimSun"/>
              </a:rPr>
              <a:t>車輛必須掛牌及投保</a:t>
            </a:r>
            <a:r>
              <a:rPr sz="1100" spc="-25" dirty="0">
                <a:solidFill>
                  <a:srgbClr val="231F20"/>
                </a:solidFill>
                <a:latin typeface="SimSun"/>
                <a:cs typeface="SimSun"/>
              </a:rPr>
              <a:t>，</a:t>
            </a:r>
            <a:r>
              <a:rPr sz="1100" spc="25" dirty="0">
                <a:solidFill>
                  <a:srgbClr val="231F20"/>
                </a:solidFill>
                <a:latin typeface="SimSun"/>
                <a:cs typeface="SimSun"/>
              </a:rPr>
              <a:t>缺一不可才能上路。</a:t>
            </a:r>
            <a:endParaRPr sz="1100">
              <a:latin typeface="SimSun"/>
              <a:cs typeface="SimSun"/>
            </a:endParaRPr>
          </a:p>
          <a:p>
            <a:pPr marL="300990">
              <a:lnSpc>
                <a:spcPct val="100000"/>
              </a:lnSpc>
              <a:spcBef>
                <a:spcPts val="1045"/>
              </a:spcBef>
            </a:pPr>
            <a:r>
              <a:rPr sz="1100" spc="25" dirty="0">
                <a:solidFill>
                  <a:srgbClr val="231F20"/>
                </a:solidFill>
                <a:latin typeface="SimSun"/>
                <a:cs typeface="SimSun"/>
              </a:rPr>
              <a:t>（一）如何區分微型電動二輪車及電動輔助自行車？</a:t>
            </a:r>
            <a:endParaRPr sz="1100">
              <a:latin typeface="SimSun"/>
              <a:cs typeface="SimSun"/>
            </a:endParaRPr>
          </a:p>
        </p:txBody>
      </p:sp>
      <p:sp>
        <p:nvSpPr>
          <p:cNvPr id="15" name="object 15"/>
          <p:cNvSpPr txBox="1"/>
          <p:nvPr/>
        </p:nvSpPr>
        <p:spPr>
          <a:xfrm>
            <a:off x="3407627" y="3167135"/>
            <a:ext cx="1685289"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61A489"/>
                </a:solidFill>
                <a:latin typeface="SimSun"/>
                <a:cs typeface="SimSun"/>
              </a:rPr>
              <a:t>微型電動二輪</a:t>
            </a:r>
            <a:r>
              <a:rPr sz="1100" dirty="0">
                <a:solidFill>
                  <a:srgbClr val="61A489"/>
                </a:solidFill>
                <a:latin typeface="SimSun"/>
                <a:cs typeface="SimSun"/>
              </a:rPr>
              <a:t>車</a:t>
            </a:r>
            <a:r>
              <a:rPr sz="1100" spc="50" dirty="0">
                <a:solidFill>
                  <a:srgbClr val="61A489"/>
                </a:solidFill>
                <a:latin typeface="SimSun"/>
                <a:cs typeface="SimSun"/>
              </a:rPr>
              <a:t> </a:t>
            </a:r>
            <a:r>
              <a:rPr sz="1100" spc="25" dirty="0">
                <a:solidFill>
                  <a:srgbClr val="231F20"/>
                </a:solidFill>
                <a:latin typeface="SimSun"/>
                <a:cs typeface="SimSun"/>
              </a:rPr>
              <a:t>無腳踏板</a:t>
            </a:r>
            <a:endParaRPr sz="1100">
              <a:latin typeface="SimSun"/>
              <a:cs typeface="SimSun"/>
            </a:endParaRPr>
          </a:p>
        </p:txBody>
      </p:sp>
      <p:sp>
        <p:nvSpPr>
          <p:cNvPr id="16" name="object 16"/>
          <p:cNvSpPr txBox="1"/>
          <p:nvPr/>
        </p:nvSpPr>
        <p:spPr>
          <a:xfrm>
            <a:off x="3407627" y="3334775"/>
            <a:ext cx="3198495" cy="1348740"/>
          </a:xfrm>
          <a:prstGeom prst="rect">
            <a:avLst/>
          </a:prstGeom>
        </p:spPr>
        <p:txBody>
          <a:bodyPr vert="horz" wrap="square" lIns="0" tIns="109220" rIns="0" bIns="0" rtlCol="0">
            <a:spAutoFit/>
          </a:bodyPr>
          <a:lstStyle/>
          <a:p>
            <a:pPr marL="178435" indent="-165735">
              <a:lnSpc>
                <a:spcPct val="100000"/>
              </a:lnSpc>
              <a:spcBef>
                <a:spcPts val="860"/>
              </a:spcBef>
              <a:buFont typeface="Arial"/>
              <a:buAutoNum type="arabicPeriod"/>
              <a:tabLst>
                <a:tab pos="179070" algn="l"/>
              </a:tabLst>
            </a:pPr>
            <a:r>
              <a:rPr sz="1100" spc="25" dirty="0">
                <a:solidFill>
                  <a:srgbClr val="231F20"/>
                </a:solidFill>
                <a:latin typeface="SimSun"/>
                <a:cs typeface="SimSun"/>
              </a:rPr>
              <a:t>經型式審驗合格，以</a:t>
            </a:r>
            <a:r>
              <a:rPr sz="1100" u="sng" spc="25" dirty="0">
                <a:solidFill>
                  <a:srgbClr val="231F20"/>
                </a:solidFill>
                <a:uFill>
                  <a:solidFill>
                    <a:srgbClr val="231F20"/>
                  </a:solidFill>
                </a:uFill>
                <a:latin typeface="SimSun"/>
                <a:cs typeface="SimSun"/>
              </a:rPr>
              <a:t>電力為主要動力</a:t>
            </a:r>
            <a:r>
              <a:rPr sz="1100" spc="25" dirty="0">
                <a:solidFill>
                  <a:srgbClr val="231F20"/>
                </a:solidFill>
                <a:latin typeface="SimSun"/>
                <a:cs typeface="SimSun"/>
              </a:rPr>
              <a:t>的二輪機車</a:t>
            </a:r>
            <a:endParaRPr sz="1100">
              <a:latin typeface="SimSun"/>
              <a:cs typeface="SimSun"/>
            </a:endParaRPr>
          </a:p>
          <a:p>
            <a:pPr marL="178435" indent="-165735">
              <a:lnSpc>
                <a:spcPct val="100000"/>
              </a:lnSpc>
              <a:spcBef>
                <a:spcPts val="765"/>
              </a:spcBef>
              <a:buFont typeface="Arial"/>
              <a:buAutoNum type="arabicPeriod"/>
              <a:tabLst>
                <a:tab pos="179070" algn="l"/>
              </a:tabLst>
            </a:pPr>
            <a:r>
              <a:rPr sz="1100" spc="25" dirty="0">
                <a:solidFill>
                  <a:srgbClr val="231F20"/>
                </a:solidFill>
                <a:latin typeface="SimSun"/>
                <a:cs typeface="SimSun"/>
              </a:rPr>
              <a:t>最高行駛速率</a:t>
            </a:r>
            <a:r>
              <a:rPr sz="1100" dirty="0">
                <a:solidFill>
                  <a:srgbClr val="231F20"/>
                </a:solidFill>
                <a:latin typeface="SimSun"/>
                <a:cs typeface="SimSun"/>
              </a:rPr>
              <a:t>為</a:t>
            </a:r>
            <a:r>
              <a:rPr sz="1100" spc="-195" dirty="0">
                <a:solidFill>
                  <a:srgbClr val="231F20"/>
                </a:solidFill>
                <a:latin typeface="SimSun"/>
                <a:cs typeface="SimSun"/>
              </a:rPr>
              <a:t> </a:t>
            </a:r>
            <a:r>
              <a:rPr sz="1100" spc="15" dirty="0">
                <a:solidFill>
                  <a:srgbClr val="231F20"/>
                </a:solidFill>
                <a:latin typeface="Arial"/>
                <a:cs typeface="Arial"/>
              </a:rPr>
              <a:t>25km/h</a:t>
            </a:r>
            <a:endParaRPr sz="1100">
              <a:latin typeface="Arial"/>
              <a:cs typeface="Arial"/>
            </a:endParaRPr>
          </a:p>
          <a:p>
            <a:pPr marL="178435" indent="-165735">
              <a:lnSpc>
                <a:spcPct val="100000"/>
              </a:lnSpc>
              <a:spcBef>
                <a:spcPts val="765"/>
              </a:spcBef>
              <a:buFont typeface="Arial"/>
              <a:buAutoNum type="arabicPeriod"/>
              <a:tabLst>
                <a:tab pos="179070" algn="l"/>
              </a:tabLst>
            </a:pPr>
            <a:r>
              <a:rPr sz="1100" spc="25" dirty="0">
                <a:solidFill>
                  <a:srgbClr val="231F20"/>
                </a:solidFill>
                <a:latin typeface="SimSun"/>
                <a:cs typeface="SimSun"/>
              </a:rPr>
              <a:t>必須合法掛牌，且投保強制險</a:t>
            </a:r>
            <a:endParaRPr sz="1100">
              <a:latin typeface="SimSun"/>
              <a:cs typeface="SimSun"/>
            </a:endParaRPr>
          </a:p>
          <a:p>
            <a:pPr marL="178435" indent="-165735">
              <a:lnSpc>
                <a:spcPct val="100000"/>
              </a:lnSpc>
              <a:spcBef>
                <a:spcPts val="760"/>
              </a:spcBef>
              <a:buFont typeface="Arial"/>
              <a:buAutoNum type="arabicPeriod"/>
              <a:tabLst>
                <a:tab pos="179070" algn="l"/>
              </a:tabLst>
            </a:pPr>
            <a:r>
              <a:rPr sz="1100" spc="25" dirty="0">
                <a:solidFill>
                  <a:srgbClr val="231F20"/>
                </a:solidFill>
                <a:latin typeface="SimSun"/>
                <a:cs typeface="SimSun"/>
              </a:rPr>
              <a:t>含電池重量</a:t>
            </a:r>
            <a:r>
              <a:rPr sz="1100" dirty="0">
                <a:solidFill>
                  <a:srgbClr val="231F20"/>
                </a:solidFill>
                <a:latin typeface="SimSun"/>
                <a:cs typeface="SimSun"/>
              </a:rPr>
              <a:t>在</a:t>
            </a:r>
            <a:r>
              <a:rPr sz="1100" spc="-254" dirty="0">
                <a:solidFill>
                  <a:srgbClr val="231F20"/>
                </a:solidFill>
                <a:latin typeface="SimSun"/>
                <a:cs typeface="SimSun"/>
              </a:rPr>
              <a:t> </a:t>
            </a:r>
            <a:r>
              <a:rPr sz="1100" spc="5" dirty="0">
                <a:solidFill>
                  <a:srgbClr val="231F20"/>
                </a:solidFill>
                <a:latin typeface="Arial"/>
                <a:cs typeface="Arial"/>
              </a:rPr>
              <a:t>60</a:t>
            </a:r>
            <a:r>
              <a:rPr sz="1100" spc="-10" dirty="0">
                <a:solidFill>
                  <a:srgbClr val="231F20"/>
                </a:solidFill>
                <a:latin typeface="Arial"/>
                <a:cs typeface="Arial"/>
              </a:rPr>
              <a:t> </a:t>
            </a:r>
            <a:r>
              <a:rPr sz="1100" spc="25" dirty="0">
                <a:solidFill>
                  <a:srgbClr val="231F20"/>
                </a:solidFill>
                <a:latin typeface="SimSun"/>
                <a:cs typeface="SimSun"/>
              </a:rPr>
              <a:t>公斤以下</a:t>
            </a:r>
            <a:endParaRPr sz="1100">
              <a:latin typeface="SimSun"/>
              <a:cs typeface="SimSun"/>
            </a:endParaRPr>
          </a:p>
          <a:p>
            <a:pPr marL="178435" indent="-165735">
              <a:lnSpc>
                <a:spcPct val="100000"/>
              </a:lnSpc>
              <a:spcBef>
                <a:spcPts val="765"/>
              </a:spcBef>
              <a:buFont typeface="Arial"/>
              <a:buAutoNum type="arabicPeriod"/>
              <a:tabLst>
                <a:tab pos="179070" algn="l"/>
              </a:tabLst>
            </a:pPr>
            <a:r>
              <a:rPr sz="1100" spc="25" dirty="0">
                <a:solidFill>
                  <a:srgbClr val="231F20"/>
                </a:solidFill>
                <a:latin typeface="SimSun"/>
                <a:cs typeface="SimSun"/>
              </a:rPr>
              <a:t>禁止雙載</a:t>
            </a:r>
            <a:endParaRPr sz="1100">
              <a:latin typeface="SimSun"/>
              <a:cs typeface="SimSun"/>
            </a:endParaRPr>
          </a:p>
        </p:txBody>
      </p:sp>
      <p:sp>
        <p:nvSpPr>
          <p:cNvPr id="17" name="object 17"/>
          <p:cNvSpPr txBox="1"/>
          <p:nvPr/>
        </p:nvSpPr>
        <p:spPr>
          <a:xfrm>
            <a:off x="3407627" y="5078650"/>
            <a:ext cx="1685289"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61A489"/>
                </a:solidFill>
                <a:latin typeface="SimSun"/>
                <a:cs typeface="SimSun"/>
              </a:rPr>
              <a:t>電動輔助自行</a:t>
            </a:r>
            <a:r>
              <a:rPr sz="1100" dirty="0">
                <a:solidFill>
                  <a:srgbClr val="61A489"/>
                </a:solidFill>
                <a:latin typeface="SimSun"/>
                <a:cs typeface="SimSun"/>
              </a:rPr>
              <a:t>車</a:t>
            </a:r>
            <a:r>
              <a:rPr sz="1100" spc="50" dirty="0">
                <a:solidFill>
                  <a:srgbClr val="61A489"/>
                </a:solidFill>
                <a:latin typeface="SimSun"/>
                <a:cs typeface="SimSun"/>
              </a:rPr>
              <a:t> </a:t>
            </a:r>
            <a:r>
              <a:rPr sz="1100" spc="25" dirty="0">
                <a:solidFill>
                  <a:srgbClr val="231F20"/>
                </a:solidFill>
                <a:latin typeface="SimSun"/>
                <a:cs typeface="SimSun"/>
              </a:rPr>
              <a:t>有腳踏板</a:t>
            </a:r>
            <a:endParaRPr sz="1100">
              <a:latin typeface="SimSun"/>
              <a:cs typeface="SimSun"/>
            </a:endParaRPr>
          </a:p>
        </p:txBody>
      </p:sp>
      <p:sp>
        <p:nvSpPr>
          <p:cNvPr id="18" name="object 18"/>
          <p:cNvSpPr txBox="1"/>
          <p:nvPr/>
        </p:nvSpPr>
        <p:spPr>
          <a:xfrm>
            <a:off x="1175500" y="5282332"/>
            <a:ext cx="5572125" cy="1841500"/>
          </a:xfrm>
          <a:prstGeom prst="rect">
            <a:avLst/>
          </a:prstGeom>
        </p:spPr>
        <p:txBody>
          <a:bodyPr vert="horz" wrap="square" lIns="0" tIns="12700" rIns="0" bIns="0" rtlCol="0">
            <a:spAutoFit/>
          </a:bodyPr>
          <a:lstStyle/>
          <a:p>
            <a:pPr marL="2410460" marR="34925" indent="-165735">
              <a:lnSpc>
                <a:spcPct val="136300"/>
              </a:lnSpc>
              <a:spcBef>
                <a:spcPts val="100"/>
              </a:spcBef>
              <a:buFont typeface="Arial"/>
              <a:buAutoNum type="arabicPeriod"/>
              <a:tabLst>
                <a:tab pos="2411095" algn="l"/>
              </a:tabLst>
            </a:pPr>
            <a:r>
              <a:rPr sz="1100" spc="60" dirty="0">
                <a:solidFill>
                  <a:srgbClr val="231F20"/>
                </a:solidFill>
                <a:latin typeface="SimSun"/>
                <a:cs typeface="SimSun"/>
              </a:rPr>
              <a:t>經型式審驗合</a:t>
            </a:r>
            <a:r>
              <a:rPr sz="1100" spc="25" dirty="0">
                <a:solidFill>
                  <a:srgbClr val="231F20"/>
                </a:solidFill>
                <a:latin typeface="SimSun"/>
                <a:cs typeface="SimSun"/>
              </a:rPr>
              <a:t>格</a:t>
            </a:r>
            <a:r>
              <a:rPr sz="1100" spc="60" dirty="0">
                <a:solidFill>
                  <a:srgbClr val="231F20"/>
                </a:solidFill>
                <a:latin typeface="SimSun"/>
                <a:cs typeface="SimSun"/>
              </a:rPr>
              <a:t>，以</a:t>
            </a:r>
            <a:r>
              <a:rPr sz="1100" u="sng" spc="60" dirty="0">
                <a:solidFill>
                  <a:srgbClr val="231F20"/>
                </a:solidFill>
                <a:uFill>
                  <a:solidFill>
                    <a:srgbClr val="231F20"/>
                  </a:solidFill>
                </a:uFill>
                <a:latin typeface="SimSun"/>
                <a:cs typeface="SimSun"/>
              </a:rPr>
              <a:t>人力為</a:t>
            </a:r>
            <a:r>
              <a:rPr sz="1100" u="sng" spc="25" dirty="0">
                <a:solidFill>
                  <a:srgbClr val="231F20"/>
                </a:solidFill>
                <a:uFill>
                  <a:solidFill>
                    <a:srgbClr val="231F20"/>
                  </a:solidFill>
                </a:uFill>
                <a:latin typeface="SimSun"/>
                <a:cs typeface="SimSun"/>
              </a:rPr>
              <a:t>主</a:t>
            </a:r>
            <a:r>
              <a:rPr sz="1100" u="sng" spc="60" dirty="0">
                <a:solidFill>
                  <a:srgbClr val="231F20"/>
                </a:solidFill>
                <a:uFill>
                  <a:solidFill>
                    <a:srgbClr val="231F20"/>
                  </a:solidFill>
                </a:uFill>
                <a:latin typeface="SimSun"/>
                <a:cs typeface="SimSun"/>
              </a:rPr>
              <a:t>、電力為輔</a:t>
            </a:r>
            <a:r>
              <a:rPr sz="1100" spc="60" dirty="0">
                <a:solidFill>
                  <a:srgbClr val="231F20"/>
                </a:solidFill>
                <a:latin typeface="SimSun"/>
                <a:cs typeface="SimSun"/>
              </a:rPr>
              <a:t>的二輪 </a:t>
            </a:r>
            <a:r>
              <a:rPr sz="1100" spc="25" dirty="0">
                <a:solidFill>
                  <a:srgbClr val="231F20"/>
                </a:solidFill>
                <a:latin typeface="SimSun"/>
                <a:cs typeface="SimSun"/>
              </a:rPr>
              <a:t>機車</a:t>
            </a:r>
            <a:endParaRPr sz="1100">
              <a:latin typeface="SimSun"/>
              <a:cs typeface="SimSun"/>
            </a:endParaRPr>
          </a:p>
          <a:p>
            <a:pPr marL="2410460" indent="-165735">
              <a:lnSpc>
                <a:spcPct val="100000"/>
              </a:lnSpc>
              <a:spcBef>
                <a:spcPts val="760"/>
              </a:spcBef>
              <a:buFont typeface="Arial"/>
              <a:buAutoNum type="arabicPeriod"/>
              <a:tabLst>
                <a:tab pos="2411095" algn="l"/>
              </a:tabLst>
            </a:pPr>
            <a:r>
              <a:rPr sz="1100" spc="25" dirty="0">
                <a:solidFill>
                  <a:srgbClr val="231F20"/>
                </a:solidFill>
                <a:latin typeface="SimSun"/>
                <a:cs typeface="SimSun"/>
              </a:rPr>
              <a:t>最高行駛速</a:t>
            </a:r>
            <a:r>
              <a:rPr sz="1100" dirty="0">
                <a:solidFill>
                  <a:srgbClr val="231F20"/>
                </a:solidFill>
                <a:latin typeface="SimSun"/>
                <a:cs typeface="SimSun"/>
              </a:rPr>
              <a:t>率</a:t>
            </a:r>
            <a:r>
              <a:rPr sz="1100" spc="-254" dirty="0">
                <a:solidFill>
                  <a:srgbClr val="231F20"/>
                </a:solidFill>
                <a:latin typeface="SimSun"/>
                <a:cs typeface="SimSun"/>
              </a:rPr>
              <a:t> </a:t>
            </a:r>
            <a:r>
              <a:rPr sz="1100" spc="15" dirty="0">
                <a:solidFill>
                  <a:srgbClr val="231F20"/>
                </a:solidFill>
                <a:latin typeface="Arial"/>
                <a:cs typeface="Arial"/>
              </a:rPr>
              <a:t>25km/h</a:t>
            </a:r>
            <a:endParaRPr sz="1100">
              <a:latin typeface="Arial"/>
              <a:cs typeface="Arial"/>
            </a:endParaRPr>
          </a:p>
          <a:p>
            <a:pPr marL="2410460" indent="-165735">
              <a:lnSpc>
                <a:spcPct val="100000"/>
              </a:lnSpc>
              <a:spcBef>
                <a:spcPts val="765"/>
              </a:spcBef>
              <a:buFont typeface="Arial"/>
              <a:buAutoNum type="arabicPeriod"/>
              <a:tabLst>
                <a:tab pos="2411095" algn="l"/>
              </a:tabLst>
            </a:pPr>
            <a:r>
              <a:rPr sz="1100" spc="25" dirty="0">
                <a:solidFill>
                  <a:srgbClr val="231F20"/>
                </a:solidFill>
                <a:latin typeface="SimSun"/>
                <a:cs typeface="SimSun"/>
              </a:rPr>
              <a:t>車</a:t>
            </a:r>
            <a:r>
              <a:rPr sz="1100" dirty="0">
                <a:solidFill>
                  <a:srgbClr val="231F20"/>
                </a:solidFill>
                <a:latin typeface="SimSun"/>
                <a:cs typeface="SimSun"/>
              </a:rPr>
              <a:t>重</a:t>
            </a:r>
            <a:r>
              <a:rPr sz="1100" spc="-254" dirty="0">
                <a:solidFill>
                  <a:srgbClr val="231F20"/>
                </a:solidFill>
                <a:latin typeface="SimSun"/>
                <a:cs typeface="SimSun"/>
              </a:rPr>
              <a:t> </a:t>
            </a:r>
            <a:r>
              <a:rPr sz="1100" spc="5" dirty="0">
                <a:solidFill>
                  <a:srgbClr val="231F20"/>
                </a:solidFill>
                <a:latin typeface="Arial"/>
                <a:cs typeface="Arial"/>
              </a:rPr>
              <a:t>40</a:t>
            </a:r>
            <a:r>
              <a:rPr sz="1100" spc="-10" dirty="0">
                <a:solidFill>
                  <a:srgbClr val="231F20"/>
                </a:solidFill>
                <a:latin typeface="Arial"/>
                <a:cs typeface="Arial"/>
              </a:rPr>
              <a:t> </a:t>
            </a:r>
            <a:r>
              <a:rPr sz="1100" spc="25" dirty="0">
                <a:solidFill>
                  <a:srgbClr val="231F20"/>
                </a:solidFill>
                <a:latin typeface="SimSun"/>
                <a:cs typeface="SimSun"/>
              </a:rPr>
              <a:t>公斤以下</a:t>
            </a:r>
            <a:endParaRPr sz="1100">
              <a:latin typeface="SimSun"/>
              <a:cs typeface="SimSun"/>
            </a:endParaRPr>
          </a:p>
          <a:p>
            <a:pPr marL="2410460" indent="-165735">
              <a:lnSpc>
                <a:spcPct val="100000"/>
              </a:lnSpc>
              <a:spcBef>
                <a:spcPts val="765"/>
              </a:spcBef>
              <a:buFont typeface="Arial"/>
              <a:buAutoNum type="arabicPeriod"/>
              <a:tabLst>
                <a:tab pos="2411095" algn="l"/>
              </a:tabLst>
            </a:pPr>
            <a:r>
              <a:rPr sz="1100" spc="25" dirty="0">
                <a:solidFill>
                  <a:srgbClr val="231F20"/>
                </a:solidFill>
                <a:latin typeface="SimSun"/>
                <a:cs typeface="SimSun"/>
              </a:rPr>
              <a:t>須遵守相關規定方可乘</a:t>
            </a:r>
            <a:r>
              <a:rPr sz="1100" dirty="0">
                <a:solidFill>
                  <a:srgbClr val="231F20"/>
                </a:solidFill>
                <a:latin typeface="SimSun"/>
                <a:cs typeface="SimSun"/>
              </a:rPr>
              <a:t>載</a:t>
            </a:r>
            <a:r>
              <a:rPr sz="1100" spc="-254" dirty="0">
                <a:solidFill>
                  <a:srgbClr val="231F20"/>
                </a:solidFill>
                <a:latin typeface="SimSun"/>
                <a:cs typeface="SimSun"/>
              </a:rPr>
              <a:t> </a:t>
            </a:r>
            <a:r>
              <a:rPr sz="1100" spc="10" dirty="0">
                <a:solidFill>
                  <a:srgbClr val="231F20"/>
                </a:solidFill>
                <a:latin typeface="Arial"/>
                <a:cs typeface="Arial"/>
              </a:rPr>
              <a:t>1-6</a:t>
            </a:r>
            <a:r>
              <a:rPr sz="1100" spc="-10" dirty="0">
                <a:solidFill>
                  <a:srgbClr val="231F20"/>
                </a:solidFill>
                <a:latin typeface="Arial"/>
                <a:cs typeface="Arial"/>
              </a:rPr>
              <a:t> </a:t>
            </a:r>
            <a:r>
              <a:rPr sz="1100" spc="25" dirty="0">
                <a:solidFill>
                  <a:srgbClr val="231F20"/>
                </a:solidFill>
                <a:latin typeface="SimSun"/>
                <a:cs typeface="SimSun"/>
              </a:rPr>
              <a:t>歲兒童</a:t>
            </a:r>
            <a:endParaRPr sz="1100">
              <a:latin typeface="SimSun"/>
              <a:cs typeface="SimSun"/>
            </a:endParaRPr>
          </a:p>
          <a:p>
            <a:pPr marL="2244725">
              <a:lnSpc>
                <a:spcPct val="100000"/>
              </a:lnSpc>
              <a:spcBef>
                <a:spcPts val="765"/>
              </a:spcBef>
            </a:pPr>
            <a:r>
              <a:rPr sz="1100" spc="25" dirty="0">
                <a:solidFill>
                  <a:srgbClr val="231F20"/>
                </a:solidFill>
                <a:latin typeface="SimSun"/>
                <a:cs typeface="SimSun"/>
              </a:rPr>
              <a:t>★駕駛人須年</a:t>
            </a:r>
            <a:r>
              <a:rPr sz="1100" spc="155" dirty="0">
                <a:solidFill>
                  <a:srgbClr val="231F20"/>
                </a:solidFill>
                <a:latin typeface="SimSun"/>
                <a:cs typeface="SimSun"/>
              </a:rPr>
              <a:t>滿</a:t>
            </a:r>
            <a:r>
              <a:rPr sz="1100" spc="5" dirty="0">
                <a:solidFill>
                  <a:srgbClr val="231F20"/>
                </a:solidFill>
                <a:latin typeface="Arial"/>
                <a:cs typeface="Arial"/>
              </a:rPr>
              <a:t>18</a:t>
            </a:r>
            <a:r>
              <a:rPr sz="1100" spc="-190" dirty="0">
                <a:solidFill>
                  <a:srgbClr val="231F20"/>
                </a:solidFill>
                <a:latin typeface="Arial"/>
                <a:cs typeface="Arial"/>
              </a:rPr>
              <a:t> </a:t>
            </a:r>
            <a:r>
              <a:rPr sz="1100" spc="25" dirty="0">
                <a:solidFill>
                  <a:srgbClr val="231F20"/>
                </a:solidFill>
                <a:latin typeface="SimSun"/>
                <a:cs typeface="SimSun"/>
              </a:rPr>
              <a:t>歲</a:t>
            </a:r>
            <a:r>
              <a:rPr sz="1100" spc="-245" dirty="0">
                <a:solidFill>
                  <a:srgbClr val="231F20"/>
                </a:solidFill>
                <a:latin typeface="SimSun"/>
                <a:cs typeface="SimSun"/>
              </a:rPr>
              <a:t>，</a:t>
            </a:r>
            <a:r>
              <a:rPr sz="1100" spc="25" dirty="0">
                <a:solidFill>
                  <a:srgbClr val="231F20"/>
                </a:solidFill>
                <a:latin typeface="SimSun"/>
                <a:cs typeface="SimSun"/>
              </a:rPr>
              <a:t>且兒童座椅須附有合格標章。</a:t>
            </a:r>
            <a:endParaRPr sz="1100">
              <a:latin typeface="SimSun"/>
              <a:cs typeface="SimSun"/>
            </a:endParaRPr>
          </a:p>
          <a:p>
            <a:pPr marL="12700">
              <a:lnSpc>
                <a:spcPct val="100000"/>
              </a:lnSpc>
              <a:spcBef>
                <a:spcPts val="1045"/>
              </a:spcBef>
            </a:pPr>
            <a:r>
              <a:rPr sz="1100" spc="25" dirty="0">
                <a:solidFill>
                  <a:srgbClr val="231F20"/>
                </a:solidFill>
                <a:latin typeface="SimSun"/>
                <a:cs typeface="SimSun"/>
              </a:rPr>
              <a:t>（二）微型電動二輪車合格車輛</a:t>
            </a:r>
            <a:endParaRPr sz="1100">
              <a:latin typeface="SimSun"/>
              <a:cs typeface="SimSun"/>
            </a:endParaRPr>
          </a:p>
        </p:txBody>
      </p:sp>
      <p:sp>
        <p:nvSpPr>
          <p:cNvPr id="19" name="object 19"/>
          <p:cNvSpPr txBox="1"/>
          <p:nvPr/>
        </p:nvSpPr>
        <p:spPr>
          <a:xfrm>
            <a:off x="1643495" y="7231426"/>
            <a:ext cx="4955540" cy="794385"/>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231F20"/>
                </a:solidFill>
                <a:latin typeface="Arial"/>
                <a:cs typeface="Arial"/>
              </a:rPr>
              <a:t>1.</a:t>
            </a:r>
            <a:r>
              <a:rPr sz="1100" spc="10" dirty="0">
                <a:solidFill>
                  <a:srgbClr val="231F20"/>
                </a:solidFill>
                <a:latin typeface="Arial"/>
                <a:cs typeface="Arial"/>
              </a:rPr>
              <a:t> </a:t>
            </a:r>
            <a:r>
              <a:rPr sz="1100" spc="25" dirty="0">
                <a:solidFill>
                  <a:srgbClr val="231F20"/>
                </a:solidFill>
                <a:latin typeface="SimSun"/>
                <a:cs typeface="SimSun"/>
              </a:rPr>
              <a:t>微型電動二輪車應具備頭燈、尾燈、方向燈、煞車燈及照後鏡等安全設</a:t>
            </a:r>
            <a:r>
              <a:rPr sz="1100" dirty="0">
                <a:solidFill>
                  <a:srgbClr val="231F20"/>
                </a:solidFill>
                <a:latin typeface="SimSun"/>
                <a:cs typeface="SimSun"/>
              </a:rPr>
              <a:t>備</a:t>
            </a:r>
            <a:r>
              <a:rPr sz="1100" spc="-229" dirty="0">
                <a:solidFill>
                  <a:srgbClr val="231F20"/>
                </a:solidFill>
                <a:latin typeface="SimSun"/>
                <a:cs typeface="SimSun"/>
              </a:rPr>
              <a:t> </a:t>
            </a:r>
            <a:r>
              <a:rPr sz="1100" dirty="0">
                <a:solidFill>
                  <a:srgbClr val="231F20"/>
                </a:solidFill>
                <a:latin typeface="SimSun"/>
                <a:cs typeface="SimSun"/>
              </a:rPr>
              <a:t>。</a:t>
            </a:r>
            <a:endParaRPr sz="1100">
              <a:latin typeface="SimSun"/>
              <a:cs typeface="SimSun"/>
            </a:endParaRPr>
          </a:p>
          <a:p>
            <a:pPr marL="192405">
              <a:lnSpc>
                <a:spcPct val="100000"/>
              </a:lnSpc>
              <a:spcBef>
                <a:spcPts val="1045"/>
              </a:spcBef>
            </a:pPr>
            <a:r>
              <a:rPr sz="1100" dirty="0">
                <a:solidFill>
                  <a:srgbClr val="231F20"/>
                </a:solidFill>
                <a:latin typeface="SimSun"/>
                <a:cs typeface="SimSun"/>
              </a:rPr>
              <a:t>⑴</a:t>
            </a:r>
            <a:r>
              <a:rPr sz="1100" spc="-200" dirty="0">
                <a:solidFill>
                  <a:srgbClr val="231F20"/>
                </a:solidFill>
                <a:latin typeface="SimSun"/>
                <a:cs typeface="SimSun"/>
              </a:rPr>
              <a:t> </a:t>
            </a:r>
            <a:r>
              <a:rPr sz="1100" spc="25" dirty="0">
                <a:solidFill>
                  <a:srgbClr val="231F20"/>
                </a:solidFill>
                <a:latin typeface="SimSun"/>
                <a:cs typeface="SimSun"/>
              </a:rPr>
              <a:t>頭燈：頭燈的功能除了照明功能外，也有提高用路人辨識之功</a:t>
            </a:r>
            <a:r>
              <a:rPr sz="1100" dirty="0">
                <a:solidFill>
                  <a:srgbClr val="231F20"/>
                </a:solidFill>
                <a:latin typeface="SimSun"/>
                <a:cs typeface="SimSun"/>
              </a:rPr>
              <a:t>能</a:t>
            </a:r>
            <a:r>
              <a:rPr sz="1100" spc="-200" dirty="0">
                <a:solidFill>
                  <a:srgbClr val="231F20"/>
                </a:solidFill>
                <a:latin typeface="SimSun"/>
                <a:cs typeface="SimSun"/>
              </a:rPr>
              <a:t> </a:t>
            </a:r>
            <a:r>
              <a:rPr sz="1100" dirty="0">
                <a:solidFill>
                  <a:srgbClr val="231F20"/>
                </a:solidFill>
                <a:latin typeface="SimSun"/>
                <a:cs typeface="SimSun"/>
              </a:rPr>
              <a:t>。</a:t>
            </a:r>
            <a:endParaRPr sz="1100">
              <a:latin typeface="SimSun"/>
              <a:cs typeface="SimSun"/>
            </a:endParaRPr>
          </a:p>
          <a:p>
            <a:pPr marL="192405">
              <a:lnSpc>
                <a:spcPct val="100000"/>
              </a:lnSpc>
              <a:spcBef>
                <a:spcPts val="1050"/>
              </a:spcBef>
            </a:pPr>
            <a:r>
              <a:rPr sz="1100" dirty="0">
                <a:solidFill>
                  <a:srgbClr val="231F20"/>
                </a:solidFill>
                <a:latin typeface="SimSun"/>
                <a:cs typeface="SimSun"/>
              </a:rPr>
              <a:t>⑵</a:t>
            </a:r>
            <a:r>
              <a:rPr sz="1100" spc="-195" dirty="0">
                <a:solidFill>
                  <a:srgbClr val="231F20"/>
                </a:solidFill>
                <a:latin typeface="SimSun"/>
                <a:cs typeface="SimSun"/>
              </a:rPr>
              <a:t> </a:t>
            </a:r>
            <a:r>
              <a:rPr sz="1100" spc="25" dirty="0">
                <a:solidFill>
                  <a:srgbClr val="231F20"/>
                </a:solidFill>
                <a:latin typeface="SimSun"/>
                <a:cs typeface="SimSun"/>
              </a:rPr>
              <a:t>尾燈：作為提醒周遭用路人前方有車輛，以提高行車警覺。</a:t>
            </a:r>
            <a:endParaRPr sz="1100">
              <a:latin typeface="SimSun"/>
              <a:cs typeface="SimSun"/>
            </a:endParaRPr>
          </a:p>
        </p:txBody>
      </p:sp>
      <p:sp>
        <p:nvSpPr>
          <p:cNvPr id="20" name="object 20"/>
          <p:cNvSpPr txBox="1"/>
          <p:nvPr/>
        </p:nvSpPr>
        <p:spPr>
          <a:xfrm>
            <a:off x="1823429" y="8072421"/>
            <a:ext cx="4924425" cy="1083945"/>
          </a:xfrm>
          <a:prstGeom prst="rect">
            <a:avLst/>
          </a:prstGeom>
        </p:spPr>
        <p:txBody>
          <a:bodyPr vert="horz" wrap="square" lIns="0" tIns="12700" rIns="0" bIns="0" rtlCol="0">
            <a:spAutoFit/>
          </a:bodyPr>
          <a:lstStyle/>
          <a:p>
            <a:pPr marL="198120" marR="34925" indent="-186055">
              <a:lnSpc>
                <a:spcPct val="136300"/>
              </a:lnSpc>
              <a:spcBef>
                <a:spcPts val="100"/>
              </a:spcBef>
            </a:pPr>
            <a:r>
              <a:rPr sz="1100" dirty="0">
                <a:solidFill>
                  <a:srgbClr val="231F20"/>
                </a:solidFill>
                <a:latin typeface="SimSun"/>
                <a:cs typeface="SimSun"/>
              </a:rPr>
              <a:t>⑶</a:t>
            </a:r>
            <a:r>
              <a:rPr sz="1100" spc="-265" dirty="0">
                <a:solidFill>
                  <a:srgbClr val="231F20"/>
                </a:solidFill>
                <a:latin typeface="SimSun"/>
                <a:cs typeface="SimSun"/>
              </a:rPr>
              <a:t> </a:t>
            </a:r>
            <a:r>
              <a:rPr sz="1100" spc="50" dirty="0">
                <a:solidFill>
                  <a:srgbClr val="231F20"/>
                </a:solidFill>
                <a:latin typeface="SimSun"/>
                <a:cs typeface="SimSun"/>
              </a:rPr>
              <a:t>方向</a:t>
            </a:r>
            <a:r>
              <a:rPr sz="1100" spc="25" dirty="0">
                <a:solidFill>
                  <a:srgbClr val="231F20"/>
                </a:solidFill>
                <a:latin typeface="SimSun"/>
                <a:cs typeface="SimSun"/>
              </a:rPr>
              <a:t>燈</a:t>
            </a:r>
            <a:r>
              <a:rPr sz="1100" spc="50" dirty="0">
                <a:solidFill>
                  <a:srgbClr val="231F20"/>
                </a:solidFill>
                <a:latin typeface="SimSun"/>
                <a:cs typeface="SimSun"/>
              </a:rPr>
              <a:t>：用來提醒周遭用路人注意車輛動</a:t>
            </a:r>
            <a:r>
              <a:rPr sz="1100" spc="25" dirty="0">
                <a:solidFill>
                  <a:srgbClr val="231F20"/>
                </a:solidFill>
                <a:latin typeface="SimSun"/>
                <a:cs typeface="SimSun"/>
              </a:rPr>
              <a:t>態</a:t>
            </a:r>
            <a:r>
              <a:rPr sz="1100" spc="50" dirty="0">
                <a:solidFill>
                  <a:srgbClr val="231F20"/>
                </a:solidFill>
                <a:latin typeface="SimSun"/>
                <a:cs typeface="SimSun"/>
              </a:rPr>
              <a:t>，也是作為用路人之間溝通主 </a:t>
            </a:r>
            <a:r>
              <a:rPr sz="1100" spc="25" dirty="0">
                <a:solidFill>
                  <a:srgbClr val="231F20"/>
                </a:solidFill>
                <a:latin typeface="SimSun"/>
                <a:cs typeface="SimSun"/>
              </a:rPr>
              <a:t>要的燈號。</a:t>
            </a:r>
            <a:endParaRPr sz="1100">
              <a:latin typeface="SimSun"/>
              <a:cs typeface="SimSun"/>
            </a:endParaRPr>
          </a:p>
          <a:p>
            <a:pPr marL="12700">
              <a:lnSpc>
                <a:spcPct val="100000"/>
              </a:lnSpc>
              <a:spcBef>
                <a:spcPts val="1045"/>
              </a:spcBef>
            </a:pPr>
            <a:r>
              <a:rPr sz="1100" dirty="0">
                <a:solidFill>
                  <a:srgbClr val="231F20"/>
                </a:solidFill>
                <a:latin typeface="SimSun"/>
                <a:cs typeface="SimSun"/>
              </a:rPr>
              <a:t>⑷</a:t>
            </a:r>
            <a:r>
              <a:rPr sz="1100" spc="-200" dirty="0">
                <a:solidFill>
                  <a:srgbClr val="231F20"/>
                </a:solidFill>
                <a:latin typeface="SimSun"/>
                <a:cs typeface="SimSun"/>
              </a:rPr>
              <a:t> </a:t>
            </a:r>
            <a:r>
              <a:rPr sz="1100" spc="25" dirty="0">
                <a:solidFill>
                  <a:srgbClr val="231F20"/>
                </a:solidFill>
                <a:latin typeface="SimSun"/>
                <a:cs typeface="SimSun"/>
              </a:rPr>
              <a:t>煞車燈：作為提醒周遭用路人前方車輛正在減速，請保持安全距離。</a:t>
            </a:r>
            <a:endParaRPr sz="1100">
              <a:latin typeface="SimSun"/>
              <a:cs typeface="SimSun"/>
            </a:endParaRPr>
          </a:p>
          <a:p>
            <a:pPr marL="12700">
              <a:lnSpc>
                <a:spcPct val="100000"/>
              </a:lnSpc>
              <a:spcBef>
                <a:spcPts val="1050"/>
              </a:spcBef>
            </a:pPr>
            <a:r>
              <a:rPr sz="1100" dirty="0">
                <a:solidFill>
                  <a:srgbClr val="231F20"/>
                </a:solidFill>
                <a:latin typeface="SimSun"/>
                <a:cs typeface="SimSun"/>
              </a:rPr>
              <a:t>⑸</a:t>
            </a:r>
            <a:r>
              <a:rPr sz="1100" spc="-254" dirty="0">
                <a:solidFill>
                  <a:srgbClr val="231F20"/>
                </a:solidFill>
                <a:latin typeface="SimSun"/>
                <a:cs typeface="SimSun"/>
              </a:rPr>
              <a:t> </a:t>
            </a:r>
            <a:r>
              <a:rPr sz="1100" spc="25" dirty="0">
                <a:solidFill>
                  <a:srgbClr val="231F20"/>
                </a:solidFill>
                <a:latin typeface="SimSun"/>
                <a:cs typeface="SimSun"/>
              </a:rPr>
              <a:t>照後</a:t>
            </a:r>
            <a:r>
              <a:rPr sz="1100" spc="-10" dirty="0">
                <a:solidFill>
                  <a:srgbClr val="231F20"/>
                </a:solidFill>
                <a:latin typeface="SimSun"/>
                <a:cs typeface="SimSun"/>
              </a:rPr>
              <a:t>鏡：</a:t>
            </a:r>
            <a:r>
              <a:rPr sz="1100" spc="25" dirty="0">
                <a:solidFill>
                  <a:srgbClr val="231F20"/>
                </a:solidFill>
                <a:latin typeface="SimSun"/>
                <a:cs typeface="SimSun"/>
              </a:rPr>
              <a:t>能提供後方路況及車輛動態給駕駛者參考</a:t>
            </a:r>
            <a:r>
              <a:rPr sz="1100" spc="-10" dirty="0">
                <a:solidFill>
                  <a:srgbClr val="231F20"/>
                </a:solidFill>
                <a:latin typeface="SimSun"/>
                <a:cs typeface="SimSun"/>
              </a:rPr>
              <a:t>，</a:t>
            </a:r>
            <a:r>
              <a:rPr sz="1100" spc="25" dirty="0">
                <a:solidFill>
                  <a:srgbClr val="231F20"/>
                </a:solidFill>
                <a:latin typeface="SimSun"/>
                <a:cs typeface="SimSun"/>
              </a:rPr>
              <a:t>以掌握後方車輛動態。</a:t>
            </a:r>
            <a:endParaRPr sz="1100">
              <a:latin typeface="SimSun"/>
              <a:cs typeface="SimSun"/>
            </a:endParaRPr>
          </a:p>
        </p:txBody>
      </p:sp>
      <p:sp>
        <p:nvSpPr>
          <p:cNvPr id="21" name="object 21"/>
          <p:cNvSpPr/>
          <p:nvPr/>
        </p:nvSpPr>
        <p:spPr>
          <a:xfrm>
            <a:off x="1346900" y="5220005"/>
            <a:ext cx="1780186" cy="1143558"/>
          </a:xfrm>
          <a:prstGeom prst="rect">
            <a:avLst/>
          </a:prstGeom>
          <a:blipFill>
            <a:blip r:embed="rId2" cstate="print"/>
            <a:stretch>
              <a:fillRect/>
            </a:stretch>
          </a:blipFill>
        </p:spPr>
        <p:txBody>
          <a:bodyPr wrap="square" lIns="0" tIns="0" rIns="0" bIns="0" rtlCol="0"/>
          <a:lstStyle/>
          <a:p>
            <a:endParaRPr/>
          </a:p>
        </p:txBody>
      </p:sp>
      <p:sp>
        <p:nvSpPr>
          <p:cNvPr id="22" name="object 22"/>
          <p:cNvSpPr/>
          <p:nvPr/>
        </p:nvSpPr>
        <p:spPr>
          <a:xfrm>
            <a:off x="1328170" y="3276003"/>
            <a:ext cx="1811739" cy="119296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9940" y="101176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160</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4" name="object 4"/>
          <p:cNvSpPr/>
          <p:nvPr/>
        </p:nvSpPr>
        <p:spPr>
          <a:xfrm>
            <a:off x="0" y="0"/>
            <a:ext cx="7560309" cy="252095"/>
          </a:xfrm>
          <a:custGeom>
            <a:avLst/>
            <a:gdLst/>
            <a:ahLst/>
            <a:cxnLst/>
            <a:rect l="l" t="t" r="r" b="b"/>
            <a:pathLst>
              <a:path w="7560309" h="252095">
                <a:moveTo>
                  <a:pt x="7560005" y="251993"/>
                </a:moveTo>
                <a:lnTo>
                  <a:pt x="7560005" y="0"/>
                </a:lnTo>
                <a:lnTo>
                  <a:pt x="0" y="0"/>
                </a:lnTo>
                <a:lnTo>
                  <a:pt x="0" y="251993"/>
                </a:lnTo>
                <a:lnTo>
                  <a:pt x="7560005" y="251993"/>
                </a:lnTo>
                <a:close/>
              </a:path>
            </a:pathLst>
          </a:custGeom>
          <a:solidFill>
            <a:srgbClr val="7EB19B"/>
          </a:solidFill>
        </p:spPr>
        <p:txBody>
          <a:bodyPr wrap="square" lIns="0" tIns="0" rIns="0" bIns="0" rtlCol="0"/>
          <a:lstStyle/>
          <a:p>
            <a:endParaRPr/>
          </a:p>
        </p:txBody>
      </p:sp>
      <p:sp>
        <p:nvSpPr>
          <p:cNvPr id="5" name="object 5"/>
          <p:cNvSpPr/>
          <p:nvPr/>
        </p:nvSpPr>
        <p:spPr>
          <a:xfrm>
            <a:off x="2116208" y="1326809"/>
            <a:ext cx="3707704" cy="2121073"/>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1607299" y="3815839"/>
            <a:ext cx="1766570" cy="193040"/>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231F20"/>
                </a:solidFill>
                <a:latin typeface="Arial"/>
                <a:cs typeface="Arial"/>
              </a:rPr>
              <a:t>2.</a:t>
            </a:r>
            <a:r>
              <a:rPr sz="1100" spc="-15" dirty="0">
                <a:solidFill>
                  <a:srgbClr val="231F20"/>
                </a:solidFill>
                <a:latin typeface="Arial"/>
                <a:cs typeface="Arial"/>
              </a:rPr>
              <a:t> </a:t>
            </a:r>
            <a:r>
              <a:rPr sz="1100" spc="25" dirty="0">
                <a:solidFill>
                  <a:srgbClr val="231F20"/>
                </a:solidFill>
                <a:latin typeface="SimSun"/>
                <a:cs typeface="SimSun"/>
              </a:rPr>
              <a:t>將號牌懸掛於車後明顯處</a:t>
            </a:r>
            <a:endParaRPr sz="1100">
              <a:latin typeface="SimSun"/>
              <a:cs typeface="SimSun"/>
            </a:endParaRPr>
          </a:p>
        </p:txBody>
      </p:sp>
      <p:sp>
        <p:nvSpPr>
          <p:cNvPr id="7" name="object 7"/>
          <p:cNvSpPr txBox="1"/>
          <p:nvPr/>
        </p:nvSpPr>
        <p:spPr>
          <a:xfrm>
            <a:off x="851242" y="7002117"/>
            <a:ext cx="5829935" cy="2458085"/>
          </a:xfrm>
          <a:prstGeom prst="rect">
            <a:avLst/>
          </a:prstGeom>
        </p:spPr>
        <p:txBody>
          <a:bodyPr vert="horz" wrap="square" lIns="0" tIns="73660" rIns="0" bIns="0" rtlCol="0">
            <a:spAutoFit/>
          </a:bodyPr>
          <a:lstStyle/>
          <a:p>
            <a:pPr marL="12700">
              <a:lnSpc>
                <a:spcPct val="100000"/>
              </a:lnSpc>
              <a:spcBef>
                <a:spcPts val="580"/>
              </a:spcBef>
            </a:pPr>
            <a:r>
              <a:rPr sz="1100" spc="25" dirty="0">
                <a:solidFill>
                  <a:srgbClr val="231F20"/>
                </a:solidFill>
                <a:latin typeface="SimSun"/>
                <a:cs typeface="SimSun"/>
              </a:rPr>
              <a:t>三、駕駛規範（四</a:t>
            </a:r>
            <a:r>
              <a:rPr sz="1100" spc="25" dirty="0">
                <a:solidFill>
                  <a:srgbClr val="61A489"/>
                </a:solidFill>
                <a:latin typeface="SimSun"/>
                <a:cs typeface="SimSun"/>
              </a:rPr>
              <a:t>要</a:t>
            </a:r>
            <a:r>
              <a:rPr sz="1100" spc="25" dirty="0">
                <a:solidFill>
                  <a:srgbClr val="231F20"/>
                </a:solidFill>
                <a:latin typeface="SimSun"/>
                <a:cs typeface="SimSun"/>
              </a:rPr>
              <a:t>五</a:t>
            </a:r>
            <a:r>
              <a:rPr sz="1100" spc="25" dirty="0">
                <a:solidFill>
                  <a:srgbClr val="E46244"/>
                </a:solidFill>
                <a:latin typeface="SimSun"/>
                <a:cs typeface="SimSun"/>
              </a:rPr>
              <a:t>不</a:t>
            </a:r>
            <a:r>
              <a:rPr sz="1100" dirty="0">
                <a:solidFill>
                  <a:srgbClr val="231F20"/>
                </a:solidFill>
                <a:latin typeface="SimSun"/>
                <a:cs typeface="SimSun"/>
              </a:rPr>
              <a:t>）</a:t>
            </a:r>
            <a:endParaRPr sz="1100">
              <a:latin typeface="SimSun"/>
              <a:cs typeface="SimSun"/>
            </a:endParaRPr>
          </a:p>
          <a:p>
            <a:pPr marL="300355" marR="5080" indent="287655" algn="just">
              <a:lnSpc>
                <a:spcPct val="136300"/>
              </a:lnSpc>
            </a:pPr>
            <a:r>
              <a:rPr sz="1100" spc="30" dirty="0">
                <a:solidFill>
                  <a:srgbClr val="231F20"/>
                </a:solidFill>
                <a:latin typeface="SimSun"/>
                <a:cs typeface="SimSun"/>
              </a:rPr>
              <a:t>為了維護交通秩序與確保道路安全</a:t>
            </a:r>
            <a:r>
              <a:rPr sz="1100" spc="25" dirty="0">
                <a:solidFill>
                  <a:srgbClr val="231F20"/>
                </a:solidFill>
                <a:latin typeface="SimSun"/>
                <a:cs typeface="SimSun"/>
              </a:rPr>
              <a:t>，</a:t>
            </a:r>
            <a:r>
              <a:rPr sz="1100" spc="30" dirty="0">
                <a:solidFill>
                  <a:srgbClr val="231F20"/>
                </a:solidFill>
                <a:latin typeface="SimSun"/>
                <a:cs typeface="SimSun"/>
              </a:rPr>
              <a:t>並保護行人</a:t>
            </a:r>
            <a:r>
              <a:rPr sz="1100" spc="25" dirty="0">
                <a:solidFill>
                  <a:srgbClr val="231F20"/>
                </a:solidFill>
                <a:latin typeface="SimSun"/>
                <a:cs typeface="SimSun"/>
              </a:rPr>
              <a:t>、</a:t>
            </a:r>
            <a:r>
              <a:rPr sz="1100" spc="30" dirty="0">
                <a:solidFill>
                  <a:srgbClr val="231F20"/>
                </a:solidFill>
                <a:latin typeface="SimSun"/>
                <a:cs typeface="SimSun"/>
              </a:rPr>
              <a:t>駕駛人及乘客之生命財產安全，  </a:t>
            </a:r>
            <a:r>
              <a:rPr sz="1100" spc="60" dirty="0">
                <a:solidFill>
                  <a:srgbClr val="231F20"/>
                </a:solidFill>
                <a:latin typeface="SimSun"/>
                <a:cs typeface="SimSun"/>
              </a:rPr>
              <a:t>駕駛人應遵守交通法規並了解相關規範及罰</a:t>
            </a:r>
            <a:r>
              <a:rPr sz="1100" spc="30" dirty="0">
                <a:solidFill>
                  <a:srgbClr val="231F20"/>
                </a:solidFill>
                <a:latin typeface="SimSun"/>
                <a:cs typeface="SimSun"/>
              </a:rPr>
              <a:t>則</a:t>
            </a:r>
            <a:r>
              <a:rPr sz="1100" spc="60" dirty="0">
                <a:solidFill>
                  <a:srgbClr val="231F20"/>
                </a:solidFill>
                <a:latin typeface="SimSun"/>
                <a:cs typeface="SimSun"/>
              </a:rPr>
              <a:t>，以確保自己及他人之安全性避免違規 </a:t>
            </a:r>
            <a:r>
              <a:rPr sz="1100" spc="30" dirty="0">
                <a:solidFill>
                  <a:srgbClr val="231F20"/>
                </a:solidFill>
                <a:latin typeface="SimSun"/>
                <a:cs typeface="SimSun"/>
              </a:rPr>
              <a:t>行為，以減少交通事故發生機會。</a:t>
            </a:r>
            <a:endParaRPr sz="1100">
              <a:latin typeface="SimSun"/>
              <a:cs typeface="SimSun"/>
            </a:endParaRPr>
          </a:p>
          <a:p>
            <a:pPr marL="508634" indent="-172085">
              <a:lnSpc>
                <a:spcPct val="100000"/>
              </a:lnSpc>
              <a:spcBef>
                <a:spcPts val="1590"/>
              </a:spcBef>
              <a:buClr>
                <a:srgbClr val="231F20"/>
              </a:buClr>
              <a:buSzPct val="84615"/>
              <a:buFont typeface="Arial"/>
              <a:buAutoNum type="arabicPeriod"/>
              <a:tabLst>
                <a:tab pos="509270" algn="l"/>
              </a:tabLst>
            </a:pPr>
            <a:r>
              <a:rPr sz="1300" spc="50" dirty="0">
                <a:solidFill>
                  <a:srgbClr val="61A489"/>
                </a:solidFill>
                <a:latin typeface="SimSun"/>
                <a:cs typeface="SimSun"/>
              </a:rPr>
              <a:t>要</a:t>
            </a:r>
            <a:r>
              <a:rPr sz="1650" baseline="5050" dirty="0">
                <a:solidFill>
                  <a:srgbClr val="231F20"/>
                </a:solidFill>
                <a:latin typeface="SimSun"/>
                <a:cs typeface="SimSun"/>
              </a:rPr>
              <a:t>滿</a:t>
            </a:r>
            <a:r>
              <a:rPr sz="1650" spc="-359" baseline="5050" dirty="0">
                <a:solidFill>
                  <a:srgbClr val="231F20"/>
                </a:solidFill>
                <a:latin typeface="SimSun"/>
                <a:cs typeface="SimSun"/>
              </a:rPr>
              <a:t> </a:t>
            </a:r>
            <a:r>
              <a:rPr sz="1650" spc="15" baseline="5050" dirty="0">
                <a:solidFill>
                  <a:srgbClr val="231F20"/>
                </a:solidFill>
                <a:latin typeface="Arial"/>
                <a:cs typeface="Arial"/>
              </a:rPr>
              <a:t>14</a:t>
            </a:r>
            <a:r>
              <a:rPr sz="1650" spc="0" baseline="5050" dirty="0">
                <a:solidFill>
                  <a:srgbClr val="231F20"/>
                </a:solidFill>
                <a:latin typeface="Arial"/>
                <a:cs typeface="Arial"/>
              </a:rPr>
              <a:t> </a:t>
            </a:r>
            <a:r>
              <a:rPr sz="1650" spc="44" baseline="5050" dirty="0">
                <a:solidFill>
                  <a:srgbClr val="231F20"/>
                </a:solidFill>
                <a:latin typeface="SimSun"/>
                <a:cs typeface="SimSun"/>
              </a:rPr>
              <a:t>歲才可駕駛。</a:t>
            </a:r>
            <a:endParaRPr sz="1650" baseline="5050">
              <a:latin typeface="SimSun"/>
              <a:cs typeface="SimSun"/>
            </a:endParaRPr>
          </a:p>
          <a:p>
            <a:pPr marL="508634" indent="-172085">
              <a:lnSpc>
                <a:spcPct val="100000"/>
              </a:lnSpc>
              <a:spcBef>
                <a:spcPts val="1375"/>
              </a:spcBef>
              <a:buClr>
                <a:srgbClr val="231F20"/>
              </a:buClr>
              <a:buSzPct val="84615"/>
              <a:buFont typeface="Arial"/>
              <a:buAutoNum type="arabicPeriod"/>
              <a:tabLst>
                <a:tab pos="509270" algn="l"/>
              </a:tabLst>
            </a:pPr>
            <a:r>
              <a:rPr sz="1300" spc="50" dirty="0">
                <a:solidFill>
                  <a:srgbClr val="61A489"/>
                </a:solidFill>
                <a:latin typeface="SimSun"/>
                <a:cs typeface="SimSun"/>
              </a:rPr>
              <a:t>要</a:t>
            </a:r>
            <a:r>
              <a:rPr sz="1650" spc="44" baseline="5050" dirty="0">
                <a:solidFill>
                  <a:srgbClr val="231F20"/>
                </a:solidFill>
                <a:latin typeface="SimSun"/>
                <a:cs typeface="SimSun"/>
              </a:rPr>
              <a:t>戴合格安全帽。</a:t>
            </a:r>
            <a:endParaRPr sz="1650" baseline="5050">
              <a:latin typeface="SimSun"/>
              <a:cs typeface="SimSun"/>
            </a:endParaRPr>
          </a:p>
          <a:p>
            <a:pPr marL="508634" indent="-172085">
              <a:lnSpc>
                <a:spcPct val="100000"/>
              </a:lnSpc>
              <a:spcBef>
                <a:spcPts val="1370"/>
              </a:spcBef>
              <a:buClr>
                <a:srgbClr val="231F20"/>
              </a:buClr>
              <a:buSzPct val="84615"/>
              <a:buFont typeface="Arial"/>
              <a:buAutoNum type="arabicPeriod"/>
              <a:tabLst>
                <a:tab pos="509270" algn="l"/>
              </a:tabLst>
            </a:pPr>
            <a:r>
              <a:rPr sz="1300" spc="50" dirty="0">
                <a:solidFill>
                  <a:srgbClr val="61A489"/>
                </a:solidFill>
                <a:latin typeface="SimSun"/>
                <a:cs typeface="SimSun"/>
              </a:rPr>
              <a:t>要</a:t>
            </a:r>
            <a:r>
              <a:rPr sz="1650" spc="52" baseline="5050" dirty="0">
                <a:solidFill>
                  <a:srgbClr val="231F20"/>
                </a:solidFill>
                <a:latin typeface="SimSun"/>
                <a:cs typeface="SimSun"/>
              </a:rPr>
              <a:t>領牌及掛牌。</a:t>
            </a:r>
            <a:endParaRPr sz="1650" baseline="5050">
              <a:latin typeface="SimSun"/>
              <a:cs typeface="SimSun"/>
            </a:endParaRPr>
          </a:p>
          <a:p>
            <a:pPr marL="508634" indent="-172085">
              <a:lnSpc>
                <a:spcPct val="100000"/>
              </a:lnSpc>
              <a:spcBef>
                <a:spcPts val="1375"/>
              </a:spcBef>
              <a:buClr>
                <a:srgbClr val="231F20"/>
              </a:buClr>
              <a:buSzPct val="84615"/>
              <a:buFont typeface="Arial"/>
              <a:buAutoNum type="arabicPeriod"/>
              <a:tabLst>
                <a:tab pos="509270" algn="l"/>
              </a:tabLst>
            </a:pPr>
            <a:r>
              <a:rPr sz="1300" spc="50" dirty="0">
                <a:solidFill>
                  <a:srgbClr val="61A489"/>
                </a:solidFill>
                <a:latin typeface="SimSun"/>
                <a:cs typeface="SimSun"/>
              </a:rPr>
              <a:t>要</a:t>
            </a:r>
            <a:r>
              <a:rPr sz="1650" spc="52" baseline="5050" dirty="0">
                <a:solidFill>
                  <a:srgbClr val="231F20"/>
                </a:solidFill>
                <a:latin typeface="SimSun"/>
                <a:cs typeface="SimSun"/>
              </a:rPr>
              <a:t>投保強制險。</a:t>
            </a:r>
            <a:endParaRPr sz="1650" baseline="5050">
              <a:latin typeface="SimSun"/>
              <a:cs typeface="SimSun"/>
            </a:endParaRPr>
          </a:p>
        </p:txBody>
      </p:sp>
      <p:sp>
        <p:nvSpPr>
          <p:cNvPr id="8" name="object 8"/>
          <p:cNvSpPr/>
          <p:nvPr/>
        </p:nvSpPr>
        <p:spPr>
          <a:xfrm>
            <a:off x="864006" y="4104005"/>
            <a:ext cx="2030129" cy="2768364"/>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3018950" y="4606887"/>
            <a:ext cx="3641044" cy="1762594"/>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3018953" y="4606887"/>
            <a:ext cx="3641090" cy="1762760"/>
          </a:xfrm>
          <a:custGeom>
            <a:avLst/>
            <a:gdLst/>
            <a:ahLst/>
            <a:cxnLst/>
            <a:rect l="l" t="t" r="r" b="b"/>
            <a:pathLst>
              <a:path w="3641090" h="1762760">
                <a:moveTo>
                  <a:pt x="71996" y="0"/>
                </a:moveTo>
                <a:lnTo>
                  <a:pt x="43971" y="5657"/>
                </a:lnTo>
                <a:lnTo>
                  <a:pt x="21086" y="21086"/>
                </a:lnTo>
                <a:lnTo>
                  <a:pt x="5657" y="43971"/>
                </a:lnTo>
                <a:lnTo>
                  <a:pt x="0" y="71996"/>
                </a:lnTo>
                <a:lnTo>
                  <a:pt x="0" y="1690598"/>
                </a:lnTo>
                <a:lnTo>
                  <a:pt x="5657" y="1718623"/>
                </a:lnTo>
                <a:lnTo>
                  <a:pt x="21086" y="1741508"/>
                </a:lnTo>
                <a:lnTo>
                  <a:pt x="43971" y="1756937"/>
                </a:lnTo>
                <a:lnTo>
                  <a:pt x="71996" y="1762594"/>
                </a:lnTo>
                <a:lnTo>
                  <a:pt x="3569042" y="1762594"/>
                </a:lnTo>
                <a:lnTo>
                  <a:pt x="3597069" y="1756937"/>
                </a:lnTo>
                <a:lnTo>
                  <a:pt x="3619958" y="1741508"/>
                </a:lnTo>
                <a:lnTo>
                  <a:pt x="3635392" y="1718623"/>
                </a:lnTo>
                <a:lnTo>
                  <a:pt x="3641051" y="1690598"/>
                </a:lnTo>
                <a:lnTo>
                  <a:pt x="3641051" y="71996"/>
                </a:lnTo>
                <a:lnTo>
                  <a:pt x="3635392" y="43971"/>
                </a:lnTo>
                <a:lnTo>
                  <a:pt x="3619958" y="21086"/>
                </a:lnTo>
                <a:lnTo>
                  <a:pt x="3597069" y="5657"/>
                </a:lnTo>
                <a:lnTo>
                  <a:pt x="3569042" y="0"/>
                </a:lnTo>
                <a:lnTo>
                  <a:pt x="71996" y="0"/>
                </a:lnTo>
                <a:close/>
              </a:path>
            </a:pathLst>
          </a:custGeom>
          <a:ln w="6350">
            <a:solidFill>
              <a:srgbClr val="6D6E71"/>
            </a:solidFill>
          </a:ln>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34641" y="101165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161</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4" name="object 4"/>
          <p:cNvSpPr/>
          <p:nvPr/>
        </p:nvSpPr>
        <p:spPr>
          <a:xfrm>
            <a:off x="5651995" y="0"/>
            <a:ext cx="1908175" cy="252095"/>
          </a:xfrm>
          <a:custGeom>
            <a:avLst/>
            <a:gdLst/>
            <a:ahLst/>
            <a:cxnLst/>
            <a:rect l="l" t="t" r="r" b="b"/>
            <a:pathLst>
              <a:path w="1908175" h="252095">
                <a:moveTo>
                  <a:pt x="0" y="251993"/>
                </a:moveTo>
                <a:lnTo>
                  <a:pt x="1908009" y="251993"/>
                </a:lnTo>
                <a:lnTo>
                  <a:pt x="1908009" y="0"/>
                </a:lnTo>
                <a:lnTo>
                  <a:pt x="0" y="0"/>
                </a:lnTo>
                <a:lnTo>
                  <a:pt x="0" y="251993"/>
                </a:lnTo>
                <a:close/>
              </a:path>
            </a:pathLst>
          </a:custGeom>
          <a:solidFill>
            <a:srgbClr val="AAC9BB"/>
          </a:solidFill>
        </p:spPr>
        <p:txBody>
          <a:bodyPr wrap="square" lIns="0" tIns="0" rIns="0" bIns="0" rtlCol="0"/>
          <a:lstStyle/>
          <a:p>
            <a:endParaRPr/>
          </a:p>
        </p:txBody>
      </p:sp>
      <p:sp>
        <p:nvSpPr>
          <p:cNvPr id="5" name="object 5"/>
          <p:cNvSpPr/>
          <p:nvPr/>
        </p:nvSpPr>
        <p:spPr>
          <a:xfrm>
            <a:off x="0" y="0"/>
            <a:ext cx="5652135" cy="252095"/>
          </a:xfrm>
          <a:custGeom>
            <a:avLst/>
            <a:gdLst/>
            <a:ahLst/>
            <a:cxnLst/>
            <a:rect l="l" t="t" r="r" b="b"/>
            <a:pathLst>
              <a:path w="5652135" h="252095">
                <a:moveTo>
                  <a:pt x="5651995" y="0"/>
                </a:moveTo>
                <a:lnTo>
                  <a:pt x="0" y="0"/>
                </a:lnTo>
                <a:lnTo>
                  <a:pt x="0" y="251993"/>
                </a:lnTo>
                <a:lnTo>
                  <a:pt x="5651995" y="251993"/>
                </a:lnTo>
                <a:lnTo>
                  <a:pt x="5651995" y="0"/>
                </a:lnTo>
                <a:close/>
              </a:path>
            </a:pathLst>
          </a:custGeom>
          <a:solidFill>
            <a:srgbClr val="7EB19B"/>
          </a:solidFill>
        </p:spPr>
        <p:txBody>
          <a:bodyPr wrap="square" lIns="0" tIns="0" rIns="0" bIns="0" rtlCol="0"/>
          <a:lstStyle/>
          <a:p>
            <a:endParaRPr/>
          </a:p>
        </p:txBody>
      </p:sp>
      <p:sp>
        <p:nvSpPr>
          <p:cNvPr id="6" name="object 6"/>
          <p:cNvSpPr/>
          <p:nvPr/>
        </p:nvSpPr>
        <p:spPr>
          <a:xfrm>
            <a:off x="6950554" y="7362003"/>
            <a:ext cx="190500" cy="1755139"/>
          </a:xfrm>
          <a:custGeom>
            <a:avLst/>
            <a:gdLst/>
            <a:ahLst/>
            <a:cxnLst/>
            <a:rect l="l" t="t" r="r" b="b"/>
            <a:pathLst>
              <a:path w="190500" h="1755140">
                <a:moveTo>
                  <a:pt x="94996" y="0"/>
                </a:moveTo>
                <a:lnTo>
                  <a:pt x="58019" y="7465"/>
                </a:lnTo>
                <a:lnTo>
                  <a:pt x="27824" y="27824"/>
                </a:lnTo>
                <a:lnTo>
                  <a:pt x="7465" y="58019"/>
                </a:lnTo>
                <a:lnTo>
                  <a:pt x="0" y="94996"/>
                </a:lnTo>
                <a:lnTo>
                  <a:pt x="0" y="1660004"/>
                </a:lnTo>
                <a:lnTo>
                  <a:pt x="7465" y="1696980"/>
                </a:lnTo>
                <a:lnTo>
                  <a:pt x="27824" y="1727176"/>
                </a:lnTo>
                <a:lnTo>
                  <a:pt x="58019" y="1747534"/>
                </a:lnTo>
                <a:lnTo>
                  <a:pt x="94996" y="1755000"/>
                </a:lnTo>
                <a:lnTo>
                  <a:pt x="131972" y="1747534"/>
                </a:lnTo>
                <a:lnTo>
                  <a:pt x="162167" y="1727176"/>
                </a:lnTo>
                <a:lnTo>
                  <a:pt x="182526" y="1696980"/>
                </a:lnTo>
                <a:lnTo>
                  <a:pt x="189992" y="1660004"/>
                </a:lnTo>
                <a:lnTo>
                  <a:pt x="189992" y="94996"/>
                </a:lnTo>
                <a:lnTo>
                  <a:pt x="182526" y="58019"/>
                </a:lnTo>
                <a:lnTo>
                  <a:pt x="162167" y="27824"/>
                </a:lnTo>
                <a:lnTo>
                  <a:pt x="131972" y="7465"/>
                </a:lnTo>
                <a:lnTo>
                  <a:pt x="94996" y="0"/>
                </a:lnTo>
                <a:close/>
              </a:path>
            </a:pathLst>
          </a:custGeom>
          <a:solidFill>
            <a:srgbClr val="E9F0EC"/>
          </a:solidFill>
        </p:spPr>
        <p:txBody>
          <a:bodyPr wrap="square" lIns="0" tIns="0" rIns="0" bIns="0" rtlCol="0"/>
          <a:lstStyle/>
          <a:p>
            <a:endParaRPr/>
          </a:p>
        </p:txBody>
      </p:sp>
      <p:sp>
        <p:nvSpPr>
          <p:cNvPr id="7" name="object 7"/>
          <p:cNvSpPr txBox="1"/>
          <p:nvPr/>
        </p:nvSpPr>
        <p:spPr>
          <a:xfrm>
            <a:off x="6975701" y="1481302"/>
            <a:ext cx="139700" cy="161798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壹</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那些年一起學的機車知</a:t>
            </a:r>
            <a:r>
              <a:rPr sz="900" b="1" dirty="0">
                <a:solidFill>
                  <a:srgbClr val="6D6E71"/>
                </a:solidFill>
                <a:latin typeface="微軟正黑體"/>
                <a:cs typeface="微軟正黑體"/>
              </a:rPr>
              <a:t>識</a:t>
            </a:r>
            <a:endParaRPr sz="900">
              <a:latin typeface="微軟正黑體"/>
              <a:cs typeface="微軟正黑體"/>
            </a:endParaRPr>
          </a:p>
        </p:txBody>
      </p:sp>
      <p:sp>
        <p:nvSpPr>
          <p:cNvPr id="8" name="object 8"/>
          <p:cNvSpPr txBox="1"/>
          <p:nvPr/>
        </p:nvSpPr>
        <p:spPr>
          <a:xfrm>
            <a:off x="6991896" y="3159986"/>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9" name="object 9"/>
          <p:cNvSpPr txBox="1"/>
          <p:nvPr/>
        </p:nvSpPr>
        <p:spPr>
          <a:xfrm>
            <a:off x="6975701" y="3423810"/>
            <a:ext cx="139700" cy="1497965"/>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貳</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行車要檢查騎乘要安</a:t>
            </a:r>
            <a:r>
              <a:rPr sz="900" b="1" dirty="0">
                <a:solidFill>
                  <a:srgbClr val="6D6E71"/>
                </a:solidFill>
                <a:latin typeface="微軟正黑體"/>
                <a:cs typeface="微軟正黑體"/>
              </a:rPr>
              <a:t>全</a:t>
            </a:r>
            <a:endParaRPr sz="900">
              <a:latin typeface="微軟正黑體"/>
              <a:cs typeface="微軟正黑體"/>
            </a:endParaRPr>
          </a:p>
        </p:txBody>
      </p:sp>
      <p:sp>
        <p:nvSpPr>
          <p:cNvPr id="10" name="object 10"/>
          <p:cNvSpPr txBox="1"/>
          <p:nvPr/>
        </p:nvSpPr>
        <p:spPr>
          <a:xfrm>
            <a:off x="6991896" y="4982477"/>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11" name="object 11"/>
          <p:cNvSpPr txBox="1"/>
          <p:nvPr/>
        </p:nvSpPr>
        <p:spPr>
          <a:xfrm>
            <a:off x="6975701" y="5246304"/>
            <a:ext cx="139700" cy="185801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參</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安全駕駛機車該懂的日常檢</a:t>
            </a:r>
            <a:r>
              <a:rPr sz="900" b="1" dirty="0">
                <a:solidFill>
                  <a:srgbClr val="6D6E71"/>
                </a:solidFill>
                <a:latin typeface="微軟正黑體"/>
                <a:cs typeface="微軟正黑體"/>
              </a:rPr>
              <a:t>查</a:t>
            </a:r>
            <a:endParaRPr sz="900">
              <a:latin typeface="微軟正黑體"/>
              <a:cs typeface="微軟正黑體"/>
            </a:endParaRPr>
          </a:p>
        </p:txBody>
      </p:sp>
      <p:sp>
        <p:nvSpPr>
          <p:cNvPr id="12" name="object 12"/>
          <p:cNvSpPr txBox="1"/>
          <p:nvPr/>
        </p:nvSpPr>
        <p:spPr>
          <a:xfrm>
            <a:off x="6991896" y="7165016"/>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13" name="object 13"/>
          <p:cNvSpPr txBox="1"/>
          <p:nvPr/>
        </p:nvSpPr>
        <p:spPr>
          <a:xfrm>
            <a:off x="6975701" y="7428843"/>
            <a:ext cx="139700" cy="1617980"/>
          </a:xfrm>
          <a:prstGeom prst="rect">
            <a:avLst/>
          </a:prstGeom>
        </p:spPr>
        <p:txBody>
          <a:bodyPr vert="eaVert" wrap="square" lIns="0" tIns="0" rIns="0" bIns="0" rtlCol="0">
            <a:spAutoFit/>
          </a:bodyPr>
          <a:lstStyle/>
          <a:p>
            <a:pPr marL="12700">
              <a:lnSpc>
                <a:spcPct val="70000"/>
              </a:lnSpc>
            </a:pPr>
            <a:r>
              <a:rPr sz="900" b="1" spc="40" dirty="0">
                <a:solidFill>
                  <a:srgbClr val="8DB9A5"/>
                </a:solidFill>
                <a:latin typeface="微軟正黑體"/>
                <a:cs typeface="微軟正黑體"/>
              </a:rPr>
              <a:t>肆</a:t>
            </a:r>
            <a:r>
              <a:rPr sz="900" b="1" dirty="0">
                <a:solidFill>
                  <a:srgbClr val="8DB9A5"/>
                </a:solidFill>
                <a:latin typeface="微軟正黑體"/>
                <a:cs typeface="微軟正黑體"/>
              </a:rPr>
              <a:t>、 </a:t>
            </a:r>
            <a:r>
              <a:rPr sz="900" b="1" spc="-110" dirty="0">
                <a:solidFill>
                  <a:srgbClr val="8DB9A5"/>
                </a:solidFill>
                <a:latin typeface="微軟正黑體"/>
                <a:cs typeface="微軟正黑體"/>
              </a:rPr>
              <a:t> </a:t>
            </a:r>
            <a:r>
              <a:rPr sz="900" b="1" spc="40" dirty="0">
                <a:solidFill>
                  <a:srgbClr val="8DB9A5"/>
                </a:solidFill>
                <a:latin typeface="微軟正黑體"/>
                <a:cs typeface="微軟正黑體"/>
              </a:rPr>
              <a:t>微型電動二輪車安全駕</a:t>
            </a:r>
            <a:r>
              <a:rPr sz="900" b="1" dirty="0">
                <a:solidFill>
                  <a:srgbClr val="8DB9A5"/>
                </a:solidFill>
                <a:latin typeface="微軟正黑體"/>
                <a:cs typeface="微軟正黑體"/>
              </a:rPr>
              <a:t>駛</a:t>
            </a:r>
            <a:endParaRPr sz="900">
              <a:latin typeface="微軟正黑體"/>
              <a:cs typeface="微軟正黑體"/>
            </a:endParaRPr>
          </a:p>
        </p:txBody>
      </p:sp>
      <p:sp>
        <p:nvSpPr>
          <p:cNvPr id="14" name="object 14"/>
          <p:cNvSpPr/>
          <p:nvPr/>
        </p:nvSpPr>
        <p:spPr>
          <a:xfrm>
            <a:off x="1613879" y="3132010"/>
            <a:ext cx="4584239" cy="6490847"/>
          </a:xfrm>
          <a:prstGeom prst="rect">
            <a:avLst/>
          </a:prstGeom>
          <a:blipFill>
            <a:blip r:embed="rId2" cstate="print"/>
            <a:stretch>
              <a:fillRect/>
            </a:stretch>
          </a:blipFill>
        </p:spPr>
        <p:txBody>
          <a:bodyPr wrap="square" lIns="0" tIns="0" rIns="0" bIns="0" rtlCol="0"/>
          <a:lstStyle/>
          <a:p>
            <a:endParaRPr/>
          </a:p>
        </p:txBody>
      </p:sp>
      <p:sp>
        <p:nvSpPr>
          <p:cNvPr id="15" name="object 15"/>
          <p:cNvSpPr txBox="1"/>
          <p:nvPr/>
        </p:nvSpPr>
        <p:spPr>
          <a:xfrm>
            <a:off x="1211249" y="1047492"/>
            <a:ext cx="2258060" cy="1960245"/>
          </a:xfrm>
          <a:prstGeom prst="rect">
            <a:avLst/>
          </a:prstGeom>
        </p:spPr>
        <p:txBody>
          <a:bodyPr vert="horz" wrap="square" lIns="0" tIns="12700" rIns="0" bIns="0" rtlCol="0">
            <a:spAutoFit/>
          </a:bodyPr>
          <a:lstStyle/>
          <a:p>
            <a:pPr marL="12700">
              <a:lnSpc>
                <a:spcPct val="100000"/>
              </a:lnSpc>
              <a:spcBef>
                <a:spcPts val="100"/>
              </a:spcBef>
            </a:pPr>
            <a:r>
              <a:rPr sz="1650" spc="15" baseline="5050" dirty="0">
                <a:solidFill>
                  <a:srgbClr val="231F20"/>
                </a:solidFill>
                <a:latin typeface="Arial"/>
                <a:cs typeface="Arial"/>
              </a:rPr>
              <a:t>5.</a:t>
            </a:r>
            <a:r>
              <a:rPr sz="1650" spc="-75" baseline="5050" dirty="0">
                <a:solidFill>
                  <a:srgbClr val="231F20"/>
                </a:solidFill>
                <a:latin typeface="Arial"/>
                <a:cs typeface="Arial"/>
              </a:rPr>
              <a:t> </a:t>
            </a:r>
            <a:r>
              <a:rPr sz="1300" spc="50" dirty="0">
                <a:solidFill>
                  <a:srgbClr val="E46244"/>
                </a:solidFill>
                <a:latin typeface="SimSun"/>
                <a:cs typeface="SimSun"/>
              </a:rPr>
              <a:t>不可</a:t>
            </a:r>
            <a:r>
              <a:rPr sz="1650" spc="44" baseline="5050" dirty="0">
                <a:solidFill>
                  <a:srgbClr val="231F20"/>
                </a:solidFill>
                <a:latin typeface="SimSun"/>
                <a:cs typeface="SimSun"/>
              </a:rPr>
              <a:t>雙載。</a:t>
            </a:r>
            <a:endParaRPr sz="1650" baseline="5050">
              <a:latin typeface="SimSun"/>
              <a:cs typeface="SimSun"/>
            </a:endParaRPr>
          </a:p>
          <a:p>
            <a:pPr marL="12700">
              <a:lnSpc>
                <a:spcPct val="100000"/>
              </a:lnSpc>
              <a:spcBef>
                <a:spcPts val="1370"/>
              </a:spcBef>
            </a:pPr>
            <a:r>
              <a:rPr sz="1650" spc="15" baseline="5050" dirty="0">
                <a:solidFill>
                  <a:srgbClr val="231F20"/>
                </a:solidFill>
                <a:latin typeface="Arial"/>
                <a:cs typeface="Arial"/>
              </a:rPr>
              <a:t>5.</a:t>
            </a:r>
            <a:r>
              <a:rPr sz="1650" spc="-75" baseline="5050" dirty="0">
                <a:solidFill>
                  <a:srgbClr val="231F20"/>
                </a:solidFill>
                <a:latin typeface="Arial"/>
                <a:cs typeface="Arial"/>
              </a:rPr>
              <a:t> </a:t>
            </a:r>
            <a:r>
              <a:rPr sz="1300" spc="50" dirty="0">
                <a:solidFill>
                  <a:srgbClr val="E46244"/>
                </a:solidFill>
                <a:latin typeface="SimSun"/>
                <a:cs typeface="SimSun"/>
              </a:rPr>
              <a:t>不可</a:t>
            </a:r>
            <a:r>
              <a:rPr sz="1650" spc="44" baseline="5050" dirty="0">
                <a:solidFill>
                  <a:srgbClr val="231F20"/>
                </a:solidFill>
                <a:latin typeface="SimSun"/>
                <a:cs typeface="SimSun"/>
              </a:rPr>
              <a:t>改裝。</a:t>
            </a:r>
            <a:endParaRPr sz="1650" baseline="5050">
              <a:latin typeface="SimSun"/>
              <a:cs typeface="SimSun"/>
            </a:endParaRPr>
          </a:p>
          <a:p>
            <a:pPr marL="184785" indent="-172085">
              <a:lnSpc>
                <a:spcPct val="100000"/>
              </a:lnSpc>
              <a:spcBef>
                <a:spcPts val="1375"/>
              </a:spcBef>
              <a:buClr>
                <a:srgbClr val="231F20"/>
              </a:buClr>
              <a:buSzPct val="84615"/>
              <a:buFont typeface="Arial"/>
              <a:buAutoNum type="arabicPeriod" startAt="7"/>
              <a:tabLst>
                <a:tab pos="185420" algn="l"/>
              </a:tabLst>
            </a:pPr>
            <a:r>
              <a:rPr sz="1300" spc="50" dirty="0">
                <a:solidFill>
                  <a:srgbClr val="E46244"/>
                </a:solidFill>
                <a:latin typeface="SimSun"/>
                <a:cs typeface="SimSun"/>
              </a:rPr>
              <a:t>不可</a:t>
            </a:r>
            <a:r>
              <a:rPr sz="1650" spc="44" baseline="5050" dirty="0">
                <a:solidFill>
                  <a:srgbClr val="231F20"/>
                </a:solidFill>
                <a:latin typeface="SimSun"/>
                <a:cs typeface="SimSun"/>
              </a:rPr>
              <a:t>使用手機。</a:t>
            </a:r>
            <a:endParaRPr sz="1650" baseline="5050">
              <a:latin typeface="SimSun"/>
              <a:cs typeface="SimSun"/>
            </a:endParaRPr>
          </a:p>
          <a:p>
            <a:pPr marL="181610" indent="-168910">
              <a:lnSpc>
                <a:spcPct val="100000"/>
              </a:lnSpc>
              <a:spcBef>
                <a:spcPts val="1375"/>
              </a:spcBef>
              <a:buClr>
                <a:srgbClr val="231F20"/>
              </a:buClr>
              <a:buSzPct val="84615"/>
              <a:buFont typeface="Arial"/>
              <a:buAutoNum type="arabicPeriod" startAt="7"/>
              <a:tabLst>
                <a:tab pos="182245" algn="l"/>
              </a:tabLst>
            </a:pPr>
            <a:r>
              <a:rPr sz="1300" spc="50" dirty="0">
                <a:solidFill>
                  <a:srgbClr val="E46244"/>
                </a:solidFill>
                <a:latin typeface="SimSun"/>
                <a:cs typeface="SimSun"/>
              </a:rPr>
              <a:t>不可</a:t>
            </a:r>
            <a:r>
              <a:rPr sz="1650" spc="44" baseline="5050" dirty="0">
                <a:solidFill>
                  <a:srgbClr val="231F20"/>
                </a:solidFill>
                <a:latin typeface="SimSun"/>
                <a:cs typeface="SimSun"/>
              </a:rPr>
              <a:t>超</a:t>
            </a:r>
            <a:r>
              <a:rPr sz="1650" baseline="5050" dirty="0">
                <a:solidFill>
                  <a:srgbClr val="231F20"/>
                </a:solidFill>
                <a:latin typeface="SimSun"/>
                <a:cs typeface="SimSun"/>
              </a:rPr>
              <a:t>速</a:t>
            </a:r>
            <a:r>
              <a:rPr sz="1650" spc="-247" baseline="5050" dirty="0">
                <a:solidFill>
                  <a:srgbClr val="231F20"/>
                </a:solidFill>
                <a:latin typeface="SimSun"/>
                <a:cs typeface="SimSun"/>
              </a:rPr>
              <a:t> </a:t>
            </a:r>
            <a:r>
              <a:rPr sz="1650" spc="44" baseline="5050" dirty="0">
                <a:solidFill>
                  <a:srgbClr val="231F20"/>
                </a:solidFill>
                <a:latin typeface="Arial"/>
                <a:cs typeface="Arial"/>
              </a:rPr>
              <a:t>(25km/h)</a:t>
            </a:r>
            <a:r>
              <a:rPr sz="1650" baseline="5050" dirty="0">
                <a:solidFill>
                  <a:srgbClr val="231F20"/>
                </a:solidFill>
                <a:latin typeface="SimSun"/>
                <a:cs typeface="SimSun"/>
              </a:rPr>
              <a:t>。</a:t>
            </a:r>
            <a:endParaRPr sz="1650" baseline="5050">
              <a:latin typeface="SimSun"/>
              <a:cs typeface="SimSun"/>
            </a:endParaRPr>
          </a:p>
          <a:p>
            <a:pPr marL="181610" indent="-168910">
              <a:lnSpc>
                <a:spcPct val="100000"/>
              </a:lnSpc>
              <a:spcBef>
                <a:spcPts val="1375"/>
              </a:spcBef>
              <a:buClr>
                <a:srgbClr val="231F20"/>
              </a:buClr>
              <a:buSzPct val="84615"/>
              <a:buFont typeface="Arial"/>
              <a:buAutoNum type="arabicPeriod" startAt="7"/>
              <a:tabLst>
                <a:tab pos="182245" algn="l"/>
              </a:tabLst>
            </a:pPr>
            <a:r>
              <a:rPr sz="1300" spc="50" dirty="0">
                <a:solidFill>
                  <a:srgbClr val="E46244"/>
                </a:solidFill>
                <a:latin typeface="SimSun"/>
                <a:cs typeface="SimSun"/>
              </a:rPr>
              <a:t>不可</a:t>
            </a:r>
            <a:r>
              <a:rPr sz="1650" spc="44" baseline="5050" dirty="0">
                <a:solidFill>
                  <a:srgbClr val="231F20"/>
                </a:solidFill>
                <a:latin typeface="SimSun"/>
                <a:cs typeface="SimSun"/>
              </a:rPr>
              <a:t>酒駕及拒檢。</a:t>
            </a:r>
            <a:endParaRPr sz="1650" baseline="5050">
              <a:latin typeface="SimSun"/>
              <a:cs typeface="SimSun"/>
            </a:endParaRPr>
          </a:p>
          <a:p>
            <a:pPr marL="30480">
              <a:lnSpc>
                <a:spcPct val="100000"/>
              </a:lnSpc>
              <a:spcBef>
                <a:spcPts val="615"/>
              </a:spcBef>
            </a:pPr>
            <a:r>
              <a:rPr sz="1100" dirty="0">
                <a:solidFill>
                  <a:srgbClr val="E46244"/>
                </a:solidFill>
                <a:latin typeface="SimSun"/>
                <a:cs typeface="SimSun"/>
              </a:rPr>
              <a:t>※</a:t>
            </a:r>
            <a:r>
              <a:rPr sz="1100" spc="-260" dirty="0">
                <a:solidFill>
                  <a:srgbClr val="E46244"/>
                </a:solidFill>
                <a:latin typeface="SimSun"/>
                <a:cs typeface="SimSun"/>
              </a:rPr>
              <a:t> </a:t>
            </a:r>
            <a:r>
              <a:rPr sz="1100" spc="30" dirty="0">
                <a:solidFill>
                  <a:srgbClr val="E46244"/>
                </a:solidFill>
                <a:latin typeface="SimSun"/>
                <a:cs typeface="SimSun"/>
              </a:rPr>
              <a:t>違反者，將依交通部規定罰鍰。</a:t>
            </a:r>
            <a:endParaRPr sz="1100">
              <a:latin typeface="SimSun"/>
              <a:cs typeface="SimSu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9940" y="101176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162</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4" name="object 4"/>
          <p:cNvSpPr/>
          <p:nvPr/>
        </p:nvSpPr>
        <p:spPr>
          <a:xfrm>
            <a:off x="0" y="0"/>
            <a:ext cx="7560309" cy="252095"/>
          </a:xfrm>
          <a:custGeom>
            <a:avLst/>
            <a:gdLst/>
            <a:ahLst/>
            <a:cxnLst/>
            <a:rect l="l" t="t" r="r" b="b"/>
            <a:pathLst>
              <a:path w="7560309" h="252095">
                <a:moveTo>
                  <a:pt x="7560005" y="251993"/>
                </a:moveTo>
                <a:lnTo>
                  <a:pt x="7560005" y="0"/>
                </a:lnTo>
                <a:lnTo>
                  <a:pt x="0" y="0"/>
                </a:lnTo>
                <a:lnTo>
                  <a:pt x="0" y="251993"/>
                </a:lnTo>
                <a:lnTo>
                  <a:pt x="7560005" y="251993"/>
                </a:lnTo>
                <a:close/>
              </a:path>
            </a:pathLst>
          </a:custGeom>
          <a:solidFill>
            <a:srgbClr val="7EB19B"/>
          </a:solidFill>
        </p:spPr>
        <p:txBody>
          <a:bodyPr wrap="square" lIns="0" tIns="0" rIns="0" bIns="0" rtlCol="0"/>
          <a:lstStyle/>
          <a:p>
            <a:endParaRPr/>
          </a:p>
        </p:txBody>
      </p:sp>
      <p:sp>
        <p:nvSpPr>
          <p:cNvPr id="5" name="object 5"/>
          <p:cNvSpPr/>
          <p:nvPr/>
        </p:nvSpPr>
        <p:spPr>
          <a:xfrm>
            <a:off x="864001" y="853203"/>
            <a:ext cx="2174875" cy="227329"/>
          </a:xfrm>
          <a:custGeom>
            <a:avLst/>
            <a:gdLst/>
            <a:ahLst/>
            <a:cxnLst/>
            <a:rect l="l" t="t" r="r" b="b"/>
            <a:pathLst>
              <a:path w="2174875" h="227330">
                <a:moveTo>
                  <a:pt x="2060994" y="0"/>
                </a:moveTo>
                <a:lnTo>
                  <a:pt x="113398" y="0"/>
                </a:lnTo>
                <a:lnTo>
                  <a:pt x="69260" y="8912"/>
                </a:lnTo>
                <a:lnTo>
                  <a:pt x="33215" y="33215"/>
                </a:lnTo>
                <a:lnTo>
                  <a:pt x="8912" y="69260"/>
                </a:lnTo>
                <a:lnTo>
                  <a:pt x="0" y="113398"/>
                </a:lnTo>
                <a:lnTo>
                  <a:pt x="8912" y="157541"/>
                </a:lnTo>
                <a:lnTo>
                  <a:pt x="33215" y="193586"/>
                </a:lnTo>
                <a:lnTo>
                  <a:pt x="69260" y="217886"/>
                </a:lnTo>
                <a:lnTo>
                  <a:pt x="113398" y="226796"/>
                </a:lnTo>
                <a:lnTo>
                  <a:pt x="2060994" y="226796"/>
                </a:lnTo>
                <a:lnTo>
                  <a:pt x="2105137" y="217886"/>
                </a:lnTo>
                <a:lnTo>
                  <a:pt x="2141181" y="193586"/>
                </a:lnTo>
                <a:lnTo>
                  <a:pt x="2165482" y="157541"/>
                </a:lnTo>
                <a:lnTo>
                  <a:pt x="2174392" y="113398"/>
                </a:lnTo>
                <a:lnTo>
                  <a:pt x="2165482" y="69260"/>
                </a:lnTo>
                <a:lnTo>
                  <a:pt x="2141181" y="33215"/>
                </a:lnTo>
                <a:lnTo>
                  <a:pt x="2105137" y="8912"/>
                </a:lnTo>
                <a:lnTo>
                  <a:pt x="2060994" y="0"/>
                </a:lnTo>
                <a:close/>
              </a:path>
            </a:pathLst>
          </a:custGeom>
          <a:solidFill>
            <a:srgbClr val="AAC9BB"/>
          </a:solidFill>
        </p:spPr>
        <p:txBody>
          <a:bodyPr wrap="square" lIns="0" tIns="0" rIns="0" bIns="0" rtlCol="0"/>
          <a:lstStyle/>
          <a:p>
            <a:endParaRPr/>
          </a:p>
        </p:txBody>
      </p:sp>
      <p:sp>
        <p:nvSpPr>
          <p:cNvPr id="6" name="object 6"/>
          <p:cNvSpPr txBox="1"/>
          <p:nvPr/>
        </p:nvSpPr>
        <p:spPr>
          <a:xfrm>
            <a:off x="930332" y="875163"/>
            <a:ext cx="2040889" cy="177800"/>
          </a:xfrm>
          <a:prstGeom prst="rect">
            <a:avLst/>
          </a:prstGeom>
        </p:spPr>
        <p:txBody>
          <a:bodyPr vert="horz" wrap="square" lIns="0" tIns="12700" rIns="0" bIns="0" rtlCol="0">
            <a:spAutoFit/>
          </a:bodyPr>
          <a:lstStyle/>
          <a:p>
            <a:pPr marL="12700">
              <a:lnSpc>
                <a:spcPct val="100000"/>
              </a:lnSpc>
              <a:spcBef>
                <a:spcPts val="100"/>
              </a:spcBef>
            </a:pPr>
            <a:r>
              <a:rPr sz="1000" spc="25" dirty="0">
                <a:solidFill>
                  <a:srgbClr val="231F20"/>
                </a:solidFill>
                <a:latin typeface="SimSun"/>
                <a:cs typeface="SimSun"/>
              </a:rPr>
              <a:t>附</a:t>
            </a:r>
            <a:r>
              <a:rPr sz="1000" dirty="0">
                <a:solidFill>
                  <a:srgbClr val="231F20"/>
                </a:solidFill>
                <a:latin typeface="SimSun"/>
                <a:cs typeface="SimSun"/>
              </a:rPr>
              <a:t>件</a:t>
            </a:r>
            <a:r>
              <a:rPr sz="1000" spc="-245" dirty="0">
                <a:solidFill>
                  <a:srgbClr val="231F20"/>
                </a:solidFill>
                <a:latin typeface="SimSun"/>
                <a:cs typeface="SimSun"/>
              </a:rPr>
              <a:t> </a:t>
            </a:r>
            <a:r>
              <a:rPr sz="1000" b="1" dirty="0">
                <a:solidFill>
                  <a:srgbClr val="231F20"/>
                </a:solidFill>
                <a:latin typeface="Arial"/>
                <a:cs typeface="Arial"/>
              </a:rPr>
              <a:t>V-32</a:t>
            </a:r>
            <a:r>
              <a:rPr sz="1000" b="1" spc="15" dirty="0">
                <a:solidFill>
                  <a:srgbClr val="231F20"/>
                </a:solidFill>
                <a:latin typeface="Arial"/>
                <a:cs typeface="Arial"/>
              </a:rPr>
              <a:t> </a:t>
            </a:r>
            <a:r>
              <a:rPr sz="1000" spc="25" dirty="0">
                <a:solidFill>
                  <a:srgbClr val="231F20"/>
                </a:solidFill>
                <a:latin typeface="SimSun"/>
                <a:cs typeface="SimSun"/>
              </a:rPr>
              <a:t>學習</a:t>
            </a:r>
            <a:r>
              <a:rPr sz="1000" dirty="0">
                <a:solidFill>
                  <a:srgbClr val="231F20"/>
                </a:solidFill>
                <a:latin typeface="SimSun"/>
                <a:cs typeface="SimSun"/>
              </a:rPr>
              <a:t>單</a:t>
            </a:r>
            <a:r>
              <a:rPr sz="1000" spc="-245" dirty="0">
                <a:solidFill>
                  <a:srgbClr val="231F20"/>
                </a:solidFill>
                <a:latin typeface="SimSun"/>
                <a:cs typeface="SimSun"/>
              </a:rPr>
              <a:t> </a:t>
            </a:r>
            <a:r>
              <a:rPr sz="1000" b="1" dirty="0">
                <a:solidFill>
                  <a:srgbClr val="231F20"/>
                </a:solidFill>
                <a:latin typeface="Arial"/>
                <a:cs typeface="Arial"/>
              </a:rPr>
              <a:t>-</a:t>
            </a:r>
            <a:r>
              <a:rPr sz="1000" b="1" spc="-25" dirty="0">
                <a:solidFill>
                  <a:srgbClr val="231F20"/>
                </a:solidFill>
                <a:latin typeface="Arial"/>
                <a:cs typeface="Arial"/>
              </a:rPr>
              <a:t> </a:t>
            </a:r>
            <a:r>
              <a:rPr sz="1000" spc="25" dirty="0">
                <a:solidFill>
                  <a:srgbClr val="231F20"/>
                </a:solidFill>
                <a:latin typeface="SimSun"/>
                <a:cs typeface="SimSun"/>
              </a:rPr>
              <a:t>微小身影大魅力</a:t>
            </a:r>
            <a:endParaRPr sz="1000">
              <a:latin typeface="SimSun"/>
              <a:cs typeface="SimSun"/>
            </a:endParaRPr>
          </a:p>
        </p:txBody>
      </p:sp>
      <p:sp>
        <p:nvSpPr>
          <p:cNvPr id="7" name="object 7"/>
          <p:cNvSpPr txBox="1"/>
          <p:nvPr/>
        </p:nvSpPr>
        <p:spPr>
          <a:xfrm>
            <a:off x="2932055" y="1598135"/>
            <a:ext cx="1665605" cy="299720"/>
          </a:xfrm>
          <a:prstGeom prst="rect">
            <a:avLst/>
          </a:prstGeom>
        </p:spPr>
        <p:txBody>
          <a:bodyPr vert="horz" wrap="square" lIns="0" tIns="12700" rIns="0" bIns="0" rtlCol="0">
            <a:spAutoFit/>
          </a:bodyPr>
          <a:lstStyle/>
          <a:p>
            <a:pPr marL="12700">
              <a:lnSpc>
                <a:spcPct val="100000"/>
              </a:lnSpc>
              <a:spcBef>
                <a:spcPts val="100"/>
              </a:spcBef>
            </a:pPr>
            <a:r>
              <a:rPr sz="1800" b="1" spc="35" dirty="0">
                <a:solidFill>
                  <a:srgbClr val="231F20"/>
                </a:solidFill>
                <a:latin typeface="微軟正黑體"/>
                <a:cs typeface="微軟正黑體"/>
              </a:rPr>
              <a:t>微小身影大魅力</a:t>
            </a:r>
            <a:endParaRPr sz="1800">
              <a:latin typeface="微軟正黑體"/>
              <a:cs typeface="微軟正黑體"/>
            </a:endParaRPr>
          </a:p>
        </p:txBody>
      </p:sp>
      <p:sp>
        <p:nvSpPr>
          <p:cNvPr id="8" name="object 8"/>
          <p:cNvSpPr/>
          <p:nvPr/>
        </p:nvSpPr>
        <p:spPr>
          <a:xfrm>
            <a:off x="928192" y="2134802"/>
            <a:ext cx="5668010" cy="266700"/>
          </a:xfrm>
          <a:custGeom>
            <a:avLst/>
            <a:gdLst/>
            <a:ahLst/>
            <a:cxnLst/>
            <a:rect l="l" t="t" r="r" b="b"/>
            <a:pathLst>
              <a:path w="5668009" h="266700">
                <a:moveTo>
                  <a:pt x="5534418" y="0"/>
                </a:moveTo>
                <a:lnTo>
                  <a:pt x="133197" y="0"/>
                </a:lnTo>
                <a:lnTo>
                  <a:pt x="91098" y="6790"/>
                </a:lnTo>
                <a:lnTo>
                  <a:pt x="54534" y="25700"/>
                </a:lnTo>
                <a:lnTo>
                  <a:pt x="25700" y="54534"/>
                </a:lnTo>
                <a:lnTo>
                  <a:pt x="6790" y="91098"/>
                </a:lnTo>
                <a:lnTo>
                  <a:pt x="0" y="133197"/>
                </a:lnTo>
                <a:lnTo>
                  <a:pt x="6790" y="175301"/>
                </a:lnTo>
                <a:lnTo>
                  <a:pt x="25700" y="211865"/>
                </a:lnTo>
                <a:lnTo>
                  <a:pt x="54534" y="240698"/>
                </a:lnTo>
                <a:lnTo>
                  <a:pt x="91098" y="259605"/>
                </a:lnTo>
                <a:lnTo>
                  <a:pt x="133197" y="266395"/>
                </a:lnTo>
                <a:lnTo>
                  <a:pt x="5534418" y="266395"/>
                </a:lnTo>
                <a:lnTo>
                  <a:pt x="5576517" y="259605"/>
                </a:lnTo>
                <a:lnTo>
                  <a:pt x="5613081" y="240698"/>
                </a:lnTo>
                <a:lnTo>
                  <a:pt x="5641915" y="211865"/>
                </a:lnTo>
                <a:lnTo>
                  <a:pt x="5660825" y="175301"/>
                </a:lnTo>
                <a:lnTo>
                  <a:pt x="5667616" y="133197"/>
                </a:lnTo>
                <a:lnTo>
                  <a:pt x="5660825" y="91098"/>
                </a:lnTo>
                <a:lnTo>
                  <a:pt x="5641915" y="54534"/>
                </a:lnTo>
                <a:lnTo>
                  <a:pt x="5613081" y="25700"/>
                </a:lnTo>
                <a:lnTo>
                  <a:pt x="5576517" y="6790"/>
                </a:lnTo>
                <a:lnTo>
                  <a:pt x="5534418" y="0"/>
                </a:lnTo>
                <a:close/>
              </a:path>
            </a:pathLst>
          </a:custGeom>
          <a:solidFill>
            <a:srgbClr val="E6E7E8"/>
          </a:solidFill>
        </p:spPr>
        <p:txBody>
          <a:bodyPr wrap="square" lIns="0" tIns="0" rIns="0" bIns="0" rtlCol="0"/>
          <a:lstStyle/>
          <a:p>
            <a:endParaRPr/>
          </a:p>
        </p:txBody>
      </p:sp>
      <p:sp>
        <p:nvSpPr>
          <p:cNvPr id="9" name="object 9"/>
          <p:cNvSpPr txBox="1"/>
          <p:nvPr/>
        </p:nvSpPr>
        <p:spPr>
          <a:xfrm>
            <a:off x="1022299" y="2163013"/>
            <a:ext cx="455295"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231F20"/>
                </a:solidFill>
                <a:latin typeface="SimSun"/>
                <a:cs typeface="SimSun"/>
              </a:rPr>
              <a:t>班級：</a:t>
            </a:r>
            <a:endParaRPr sz="1100">
              <a:latin typeface="SimSun"/>
              <a:cs typeface="SimSun"/>
            </a:endParaRPr>
          </a:p>
        </p:txBody>
      </p:sp>
      <p:sp>
        <p:nvSpPr>
          <p:cNvPr id="10" name="object 10"/>
          <p:cNvSpPr txBox="1"/>
          <p:nvPr/>
        </p:nvSpPr>
        <p:spPr>
          <a:xfrm>
            <a:off x="2690876" y="2163013"/>
            <a:ext cx="455295"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231F20"/>
                </a:solidFill>
                <a:latin typeface="SimSun"/>
                <a:cs typeface="SimSun"/>
              </a:rPr>
              <a:t>組別：</a:t>
            </a:r>
            <a:endParaRPr sz="1100">
              <a:latin typeface="SimSun"/>
              <a:cs typeface="SimSun"/>
            </a:endParaRPr>
          </a:p>
        </p:txBody>
      </p:sp>
      <p:sp>
        <p:nvSpPr>
          <p:cNvPr id="11" name="object 11"/>
          <p:cNvSpPr txBox="1"/>
          <p:nvPr/>
        </p:nvSpPr>
        <p:spPr>
          <a:xfrm>
            <a:off x="3836416" y="2163013"/>
            <a:ext cx="741680"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231F20"/>
                </a:solidFill>
                <a:latin typeface="SimSun"/>
                <a:cs typeface="SimSun"/>
              </a:rPr>
              <a:t>組員姓名：</a:t>
            </a:r>
            <a:endParaRPr sz="1100">
              <a:latin typeface="SimSun"/>
              <a:cs typeface="SimSun"/>
            </a:endParaRPr>
          </a:p>
        </p:txBody>
      </p:sp>
      <p:sp>
        <p:nvSpPr>
          <p:cNvPr id="12" name="object 12"/>
          <p:cNvSpPr txBox="1"/>
          <p:nvPr/>
        </p:nvSpPr>
        <p:spPr>
          <a:xfrm>
            <a:off x="1011821" y="2562834"/>
            <a:ext cx="5502910" cy="482600"/>
          </a:xfrm>
          <a:prstGeom prst="rect">
            <a:avLst/>
          </a:prstGeom>
        </p:spPr>
        <p:txBody>
          <a:bodyPr vert="horz" wrap="square" lIns="0" tIns="12700" rIns="0" bIns="0" rtlCol="0">
            <a:spAutoFit/>
          </a:bodyPr>
          <a:lstStyle/>
          <a:p>
            <a:pPr marL="12700" marR="5080">
              <a:lnSpc>
                <a:spcPct val="136300"/>
              </a:lnSpc>
              <a:spcBef>
                <a:spcPts val="100"/>
              </a:spcBef>
            </a:pPr>
            <a:r>
              <a:rPr sz="1100" spc="25" dirty="0">
                <a:solidFill>
                  <a:srgbClr val="231F20"/>
                </a:solidFill>
                <a:latin typeface="SimSun"/>
                <a:cs typeface="SimSun"/>
              </a:rPr>
              <a:t>請同學閱讀教師上課所提供之教材後，完成微型電動二輪車及電動輔助自行車的差異連 連看。</a:t>
            </a:r>
            <a:endParaRPr sz="1100">
              <a:latin typeface="SimSun"/>
              <a:cs typeface="SimSun"/>
            </a:endParaRPr>
          </a:p>
        </p:txBody>
      </p:sp>
      <p:sp>
        <p:nvSpPr>
          <p:cNvPr id="13" name="object 13"/>
          <p:cNvSpPr/>
          <p:nvPr/>
        </p:nvSpPr>
        <p:spPr>
          <a:xfrm>
            <a:off x="1385999" y="3456006"/>
            <a:ext cx="738505" cy="210185"/>
          </a:xfrm>
          <a:custGeom>
            <a:avLst/>
            <a:gdLst/>
            <a:ahLst/>
            <a:cxnLst/>
            <a:rect l="l" t="t" r="r" b="b"/>
            <a:pathLst>
              <a:path w="738505" h="210185">
                <a:moveTo>
                  <a:pt x="633603" y="0"/>
                </a:moveTo>
                <a:lnTo>
                  <a:pt x="104825" y="0"/>
                </a:lnTo>
                <a:lnTo>
                  <a:pt x="64020" y="8236"/>
                </a:lnTo>
                <a:lnTo>
                  <a:pt x="30700" y="30700"/>
                </a:lnTo>
                <a:lnTo>
                  <a:pt x="8236" y="64020"/>
                </a:lnTo>
                <a:lnTo>
                  <a:pt x="0" y="104825"/>
                </a:lnTo>
                <a:lnTo>
                  <a:pt x="8236" y="145625"/>
                </a:lnTo>
                <a:lnTo>
                  <a:pt x="30700" y="178946"/>
                </a:lnTo>
                <a:lnTo>
                  <a:pt x="64020" y="201412"/>
                </a:lnTo>
                <a:lnTo>
                  <a:pt x="104825" y="209651"/>
                </a:lnTo>
                <a:lnTo>
                  <a:pt x="633603" y="209651"/>
                </a:lnTo>
                <a:lnTo>
                  <a:pt x="674402" y="201412"/>
                </a:lnTo>
                <a:lnTo>
                  <a:pt x="707723" y="178946"/>
                </a:lnTo>
                <a:lnTo>
                  <a:pt x="730190" y="145625"/>
                </a:lnTo>
                <a:lnTo>
                  <a:pt x="738428" y="104825"/>
                </a:lnTo>
                <a:lnTo>
                  <a:pt x="730190" y="64020"/>
                </a:lnTo>
                <a:lnTo>
                  <a:pt x="707723" y="30700"/>
                </a:lnTo>
                <a:lnTo>
                  <a:pt x="674402" y="8236"/>
                </a:lnTo>
                <a:lnTo>
                  <a:pt x="633603" y="0"/>
                </a:lnTo>
                <a:close/>
              </a:path>
            </a:pathLst>
          </a:custGeom>
          <a:solidFill>
            <a:srgbClr val="61A489"/>
          </a:solidFill>
        </p:spPr>
        <p:txBody>
          <a:bodyPr wrap="square" lIns="0" tIns="0" rIns="0" bIns="0" rtlCol="0"/>
          <a:lstStyle/>
          <a:p>
            <a:endParaRPr/>
          </a:p>
        </p:txBody>
      </p:sp>
      <p:sp>
        <p:nvSpPr>
          <p:cNvPr id="14" name="object 14"/>
          <p:cNvSpPr txBox="1"/>
          <p:nvPr/>
        </p:nvSpPr>
        <p:spPr>
          <a:xfrm>
            <a:off x="1457873" y="3459364"/>
            <a:ext cx="598170"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FFFFFF"/>
                </a:solidFill>
                <a:latin typeface="SimSun"/>
                <a:cs typeface="SimSun"/>
              </a:rPr>
              <a:t>型式差異</a:t>
            </a:r>
            <a:endParaRPr sz="1100">
              <a:latin typeface="SimSun"/>
              <a:cs typeface="SimSun"/>
            </a:endParaRPr>
          </a:p>
        </p:txBody>
      </p:sp>
      <p:sp>
        <p:nvSpPr>
          <p:cNvPr id="15" name="object 15"/>
          <p:cNvSpPr/>
          <p:nvPr/>
        </p:nvSpPr>
        <p:spPr>
          <a:xfrm>
            <a:off x="3181286" y="3456006"/>
            <a:ext cx="738505" cy="210185"/>
          </a:xfrm>
          <a:custGeom>
            <a:avLst/>
            <a:gdLst/>
            <a:ahLst/>
            <a:cxnLst/>
            <a:rect l="l" t="t" r="r" b="b"/>
            <a:pathLst>
              <a:path w="738504" h="210185">
                <a:moveTo>
                  <a:pt x="633602" y="0"/>
                </a:moveTo>
                <a:lnTo>
                  <a:pt x="104825" y="0"/>
                </a:lnTo>
                <a:lnTo>
                  <a:pt x="64020" y="8236"/>
                </a:lnTo>
                <a:lnTo>
                  <a:pt x="30700" y="30700"/>
                </a:lnTo>
                <a:lnTo>
                  <a:pt x="8236" y="64020"/>
                </a:lnTo>
                <a:lnTo>
                  <a:pt x="0" y="104825"/>
                </a:lnTo>
                <a:lnTo>
                  <a:pt x="8236" y="145625"/>
                </a:lnTo>
                <a:lnTo>
                  <a:pt x="30700" y="178946"/>
                </a:lnTo>
                <a:lnTo>
                  <a:pt x="64020" y="201412"/>
                </a:lnTo>
                <a:lnTo>
                  <a:pt x="104825" y="209651"/>
                </a:lnTo>
                <a:lnTo>
                  <a:pt x="633602" y="209651"/>
                </a:lnTo>
                <a:lnTo>
                  <a:pt x="674402" y="201412"/>
                </a:lnTo>
                <a:lnTo>
                  <a:pt x="707723" y="178946"/>
                </a:lnTo>
                <a:lnTo>
                  <a:pt x="730190" y="145625"/>
                </a:lnTo>
                <a:lnTo>
                  <a:pt x="738428" y="104825"/>
                </a:lnTo>
                <a:lnTo>
                  <a:pt x="730190" y="64020"/>
                </a:lnTo>
                <a:lnTo>
                  <a:pt x="707723" y="30700"/>
                </a:lnTo>
                <a:lnTo>
                  <a:pt x="674402" y="8236"/>
                </a:lnTo>
                <a:lnTo>
                  <a:pt x="633602" y="0"/>
                </a:lnTo>
                <a:close/>
              </a:path>
            </a:pathLst>
          </a:custGeom>
          <a:solidFill>
            <a:srgbClr val="61A489"/>
          </a:solidFill>
        </p:spPr>
        <p:txBody>
          <a:bodyPr wrap="square" lIns="0" tIns="0" rIns="0" bIns="0" rtlCol="0"/>
          <a:lstStyle/>
          <a:p>
            <a:endParaRPr/>
          </a:p>
        </p:txBody>
      </p:sp>
      <p:sp>
        <p:nvSpPr>
          <p:cNvPr id="16" name="object 16"/>
          <p:cNvSpPr txBox="1"/>
          <p:nvPr/>
        </p:nvSpPr>
        <p:spPr>
          <a:xfrm>
            <a:off x="3396353" y="3459364"/>
            <a:ext cx="311785"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FFFFFF"/>
                </a:solidFill>
                <a:latin typeface="SimSun"/>
                <a:cs typeface="SimSun"/>
              </a:rPr>
              <a:t>車型</a:t>
            </a:r>
            <a:endParaRPr sz="1100">
              <a:latin typeface="SimSun"/>
              <a:cs typeface="SimSun"/>
            </a:endParaRPr>
          </a:p>
        </p:txBody>
      </p:sp>
      <p:sp>
        <p:nvSpPr>
          <p:cNvPr id="17" name="object 17"/>
          <p:cNvSpPr/>
          <p:nvPr/>
        </p:nvSpPr>
        <p:spPr>
          <a:xfrm>
            <a:off x="5147574" y="3456006"/>
            <a:ext cx="738505" cy="210185"/>
          </a:xfrm>
          <a:custGeom>
            <a:avLst/>
            <a:gdLst/>
            <a:ahLst/>
            <a:cxnLst/>
            <a:rect l="l" t="t" r="r" b="b"/>
            <a:pathLst>
              <a:path w="738504" h="210185">
                <a:moveTo>
                  <a:pt x="633603" y="0"/>
                </a:moveTo>
                <a:lnTo>
                  <a:pt x="104825" y="0"/>
                </a:lnTo>
                <a:lnTo>
                  <a:pt x="64020" y="8236"/>
                </a:lnTo>
                <a:lnTo>
                  <a:pt x="30700" y="30700"/>
                </a:lnTo>
                <a:lnTo>
                  <a:pt x="8236" y="64020"/>
                </a:lnTo>
                <a:lnTo>
                  <a:pt x="0" y="104825"/>
                </a:lnTo>
                <a:lnTo>
                  <a:pt x="8236" y="145625"/>
                </a:lnTo>
                <a:lnTo>
                  <a:pt x="30700" y="178946"/>
                </a:lnTo>
                <a:lnTo>
                  <a:pt x="64020" y="201412"/>
                </a:lnTo>
                <a:lnTo>
                  <a:pt x="104825" y="209651"/>
                </a:lnTo>
                <a:lnTo>
                  <a:pt x="633603" y="209651"/>
                </a:lnTo>
                <a:lnTo>
                  <a:pt x="674402" y="201412"/>
                </a:lnTo>
                <a:lnTo>
                  <a:pt x="707723" y="178946"/>
                </a:lnTo>
                <a:lnTo>
                  <a:pt x="730190" y="145625"/>
                </a:lnTo>
                <a:lnTo>
                  <a:pt x="738428" y="104825"/>
                </a:lnTo>
                <a:lnTo>
                  <a:pt x="730190" y="64020"/>
                </a:lnTo>
                <a:lnTo>
                  <a:pt x="707723" y="30700"/>
                </a:lnTo>
                <a:lnTo>
                  <a:pt x="674402" y="8236"/>
                </a:lnTo>
                <a:lnTo>
                  <a:pt x="633603" y="0"/>
                </a:lnTo>
                <a:close/>
              </a:path>
            </a:pathLst>
          </a:custGeom>
          <a:solidFill>
            <a:srgbClr val="61A489"/>
          </a:solidFill>
        </p:spPr>
        <p:txBody>
          <a:bodyPr wrap="square" lIns="0" tIns="0" rIns="0" bIns="0" rtlCol="0"/>
          <a:lstStyle/>
          <a:p>
            <a:endParaRPr/>
          </a:p>
        </p:txBody>
      </p:sp>
      <p:sp>
        <p:nvSpPr>
          <p:cNvPr id="18" name="object 18"/>
          <p:cNvSpPr txBox="1"/>
          <p:nvPr/>
        </p:nvSpPr>
        <p:spPr>
          <a:xfrm>
            <a:off x="5362640" y="3459364"/>
            <a:ext cx="311785"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FFFFFF"/>
                </a:solidFill>
                <a:latin typeface="SimSun"/>
                <a:cs typeface="SimSun"/>
              </a:rPr>
              <a:t>規範</a:t>
            </a:r>
            <a:endParaRPr sz="1100">
              <a:latin typeface="SimSun"/>
              <a:cs typeface="SimSun"/>
            </a:endParaRPr>
          </a:p>
        </p:txBody>
      </p:sp>
      <p:sp>
        <p:nvSpPr>
          <p:cNvPr id="19" name="object 19"/>
          <p:cNvSpPr/>
          <p:nvPr/>
        </p:nvSpPr>
        <p:spPr>
          <a:xfrm>
            <a:off x="1384623" y="4293527"/>
            <a:ext cx="738505" cy="210185"/>
          </a:xfrm>
          <a:custGeom>
            <a:avLst/>
            <a:gdLst/>
            <a:ahLst/>
            <a:cxnLst/>
            <a:rect l="l" t="t" r="r" b="b"/>
            <a:pathLst>
              <a:path w="738505" h="210185">
                <a:moveTo>
                  <a:pt x="104825" y="0"/>
                </a:moveTo>
                <a:lnTo>
                  <a:pt x="64020" y="8236"/>
                </a:lnTo>
                <a:lnTo>
                  <a:pt x="30700" y="30700"/>
                </a:lnTo>
                <a:lnTo>
                  <a:pt x="8236" y="64020"/>
                </a:lnTo>
                <a:lnTo>
                  <a:pt x="0" y="104825"/>
                </a:lnTo>
                <a:lnTo>
                  <a:pt x="8236" y="145625"/>
                </a:lnTo>
                <a:lnTo>
                  <a:pt x="30700" y="178946"/>
                </a:lnTo>
                <a:lnTo>
                  <a:pt x="64020" y="201412"/>
                </a:lnTo>
                <a:lnTo>
                  <a:pt x="104825" y="209651"/>
                </a:lnTo>
                <a:lnTo>
                  <a:pt x="633603" y="209651"/>
                </a:lnTo>
                <a:lnTo>
                  <a:pt x="674402" y="201412"/>
                </a:lnTo>
                <a:lnTo>
                  <a:pt x="707723" y="178946"/>
                </a:lnTo>
                <a:lnTo>
                  <a:pt x="730190" y="145625"/>
                </a:lnTo>
                <a:lnTo>
                  <a:pt x="738428" y="104825"/>
                </a:lnTo>
                <a:lnTo>
                  <a:pt x="730190" y="64020"/>
                </a:lnTo>
                <a:lnTo>
                  <a:pt x="707723" y="30700"/>
                </a:lnTo>
                <a:lnTo>
                  <a:pt x="674402" y="8236"/>
                </a:lnTo>
                <a:lnTo>
                  <a:pt x="633603" y="0"/>
                </a:lnTo>
                <a:lnTo>
                  <a:pt x="104825" y="0"/>
                </a:lnTo>
                <a:close/>
              </a:path>
            </a:pathLst>
          </a:custGeom>
          <a:ln w="12700">
            <a:solidFill>
              <a:srgbClr val="61A489"/>
            </a:solidFill>
          </a:ln>
        </p:spPr>
        <p:txBody>
          <a:bodyPr wrap="square" lIns="0" tIns="0" rIns="0" bIns="0" rtlCol="0"/>
          <a:lstStyle/>
          <a:p>
            <a:endParaRPr/>
          </a:p>
        </p:txBody>
      </p:sp>
      <p:sp>
        <p:nvSpPr>
          <p:cNvPr id="20" name="object 20"/>
          <p:cNvSpPr/>
          <p:nvPr/>
        </p:nvSpPr>
        <p:spPr>
          <a:xfrm>
            <a:off x="2180996" y="4377523"/>
            <a:ext cx="41910" cy="41910"/>
          </a:xfrm>
          <a:custGeom>
            <a:avLst/>
            <a:gdLst/>
            <a:ahLst/>
            <a:cxnLst/>
            <a:rect l="l" t="t" r="r" b="b"/>
            <a:pathLst>
              <a:path w="41910" h="41910">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21" name="object 21"/>
          <p:cNvSpPr/>
          <p:nvPr/>
        </p:nvSpPr>
        <p:spPr>
          <a:xfrm>
            <a:off x="1384623" y="4981261"/>
            <a:ext cx="738505" cy="210185"/>
          </a:xfrm>
          <a:custGeom>
            <a:avLst/>
            <a:gdLst/>
            <a:ahLst/>
            <a:cxnLst/>
            <a:rect l="l" t="t" r="r" b="b"/>
            <a:pathLst>
              <a:path w="738505" h="210185">
                <a:moveTo>
                  <a:pt x="104825" y="0"/>
                </a:moveTo>
                <a:lnTo>
                  <a:pt x="64020" y="8236"/>
                </a:lnTo>
                <a:lnTo>
                  <a:pt x="30700" y="30700"/>
                </a:lnTo>
                <a:lnTo>
                  <a:pt x="8236" y="64020"/>
                </a:lnTo>
                <a:lnTo>
                  <a:pt x="0" y="104825"/>
                </a:lnTo>
                <a:lnTo>
                  <a:pt x="8236" y="145625"/>
                </a:lnTo>
                <a:lnTo>
                  <a:pt x="30700" y="178946"/>
                </a:lnTo>
                <a:lnTo>
                  <a:pt x="64020" y="201412"/>
                </a:lnTo>
                <a:lnTo>
                  <a:pt x="104825" y="209651"/>
                </a:lnTo>
                <a:lnTo>
                  <a:pt x="633603" y="209651"/>
                </a:lnTo>
                <a:lnTo>
                  <a:pt x="674402" y="201412"/>
                </a:lnTo>
                <a:lnTo>
                  <a:pt x="707723" y="178946"/>
                </a:lnTo>
                <a:lnTo>
                  <a:pt x="730190" y="145625"/>
                </a:lnTo>
                <a:lnTo>
                  <a:pt x="738428" y="104825"/>
                </a:lnTo>
                <a:lnTo>
                  <a:pt x="730190" y="64020"/>
                </a:lnTo>
                <a:lnTo>
                  <a:pt x="707723" y="30700"/>
                </a:lnTo>
                <a:lnTo>
                  <a:pt x="674402" y="8236"/>
                </a:lnTo>
                <a:lnTo>
                  <a:pt x="633603" y="0"/>
                </a:lnTo>
                <a:lnTo>
                  <a:pt x="104825" y="0"/>
                </a:lnTo>
                <a:close/>
              </a:path>
            </a:pathLst>
          </a:custGeom>
          <a:ln w="12700">
            <a:solidFill>
              <a:srgbClr val="61A489"/>
            </a:solidFill>
          </a:ln>
        </p:spPr>
        <p:txBody>
          <a:bodyPr wrap="square" lIns="0" tIns="0" rIns="0" bIns="0" rtlCol="0"/>
          <a:lstStyle/>
          <a:p>
            <a:endParaRPr/>
          </a:p>
        </p:txBody>
      </p:sp>
      <p:sp>
        <p:nvSpPr>
          <p:cNvPr id="22" name="object 22"/>
          <p:cNvSpPr/>
          <p:nvPr/>
        </p:nvSpPr>
        <p:spPr>
          <a:xfrm>
            <a:off x="2180996" y="5065255"/>
            <a:ext cx="41910" cy="41910"/>
          </a:xfrm>
          <a:custGeom>
            <a:avLst/>
            <a:gdLst/>
            <a:ahLst/>
            <a:cxnLst/>
            <a:rect l="l" t="t" r="r" b="b"/>
            <a:pathLst>
              <a:path w="41910" h="41910">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23" name="object 23"/>
          <p:cNvSpPr/>
          <p:nvPr/>
        </p:nvSpPr>
        <p:spPr>
          <a:xfrm>
            <a:off x="969349" y="5668993"/>
            <a:ext cx="1153795" cy="210185"/>
          </a:xfrm>
          <a:custGeom>
            <a:avLst/>
            <a:gdLst/>
            <a:ahLst/>
            <a:cxnLst/>
            <a:rect l="l" t="t" r="r" b="b"/>
            <a:pathLst>
              <a:path w="1153795" h="210185">
                <a:moveTo>
                  <a:pt x="104825" y="0"/>
                </a:moveTo>
                <a:lnTo>
                  <a:pt x="64020" y="8236"/>
                </a:lnTo>
                <a:lnTo>
                  <a:pt x="30700" y="30700"/>
                </a:lnTo>
                <a:lnTo>
                  <a:pt x="8236" y="64020"/>
                </a:lnTo>
                <a:lnTo>
                  <a:pt x="0" y="104825"/>
                </a:lnTo>
                <a:lnTo>
                  <a:pt x="8236" y="145625"/>
                </a:lnTo>
                <a:lnTo>
                  <a:pt x="30700" y="178946"/>
                </a:lnTo>
                <a:lnTo>
                  <a:pt x="64020" y="201412"/>
                </a:lnTo>
                <a:lnTo>
                  <a:pt x="104825" y="209651"/>
                </a:lnTo>
                <a:lnTo>
                  <a:pt x="1048880" y="209651"/>
                </a:lnTo>
                <a:lnTo>
                  <a:pt x="1089680" y="201412"/>
                </a:lnTo>
                <a:lnTo>
                  <a:pt x="1123000" y="178946"/>
                </a:lnTo>
                <a:lnTo>
                  <a:pt x="1145467" y="145625"/>
                </a:lnTo>
                <a:lnTo>
                  <a:pt x="1153706" y="104825"/>
                </a:lnTo>
                <a:lnTo>
                  <a:pt x="1145467" y="64020"/>
                </a:lnTo>
                <a:lnTo>
                  <a:pt x="1123000" y="30700"/>
                </a:lnTo>
                <a:lnTo>
                  <a:pt x="1089680" y="8236"/>
                </a:lnTo>
                <a:lnTo>
                  <a:pt x="1048880" y="0"/>
                </a:lnTo>
                <a:lnTo>
                  <a:pt x="104825" y="0"/>
                </a:lnTo>
                <a:close/>
              </a:path>
            </a:pathLst>
          </a:custGeom>
          <a:ln w="12699">
            <a:solidFill>
              <a:srgbClr val="61A489"/>
            </a:solidFill>
          </a:ln>
        </p:spPr>
        <p:txBody>
          <a:bodyPr wrap="square" lIns="0" tIns="0" rIns="0" bIns="0" rtlCol="0"/>
          <a:lstStyle/>
          <a:p>
            <a:endParaRPr/>
          </a:p>
        </p:txBody>
      </p:sp>
      <p:sp>
        <p:nvSpPr>
          <p:cNvPr id="24" name="object 24"/>
          <p:cNvSpPr/>
          <p:nvPr/>
        </p:nvSpPr>
        <p:spPr>
          <a:xfrm>
            <a:off x="2180996" y="5752987"/>
            <a:ext cx="41910" cy="41910"/>
          </a:xfrm>
          <a:custGeom>
            <a:avLst/>
            <a:gdLst/>
            <a:ahLst/>
            <a:cxnLst/>
            <a:rect l="l" t="t" r="r" b="b"/>
            <a:pathLst>
              <a:path w="41910" h="41910">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25" name="object 25"/>
          <p:cNvSpPr/>
          <p:nvPr/>
        </p:nvSpPr>
        <p:spPr>
          <a:xfrm>
            <a:off x="969349" y="6356724"/>
            <a:ext cx="1153795" cy="210185"/>
          </a:xfrm>
          <a:custGeom>
            <a:avLst/>
            <a:gdLst/>
            <a:ahLst/>
            <a:cxnLst/>
            <a:rect l="l" t="t" r="r" b="b"/>
            <a:pathLst>
              <a:path w="1153795" h="210184">
                <a:moveTo>
                  <a:pt x="104825" y="0"/>
                </a:moveTo>
                <a:lnTo>
                  <a:pt x="64020" y="8236"/>
                </a:lnTo>
                <a:lnTo>
                  <a:pt x="30700" y="30700"/>
                </a:lnTo>
                <a:lnTo>
                  <a:pt x="8236" y="64020"/>
                </a:lnTo>
                <a:lnTo>
                  <a:pt x="0" y="104825"/>
                </a:lnTo>
                <a:lnTo>
                  <a:pt x="8236" y="145625"/>
                </a:lnTo>
                <a:lnTo>
                  <a:pt x="30700" y="178946"/>
                </a:lnTo>
                <a:lnTo>
                  <a:pt x="64020" y="201412"/>
                </a:lnTo>
                <a:lnTo>
                  <a:pt x="104825" y="209651"/>
                </a:lnTo>
                <a:lnTo>
                  <a:pt x="1048880" y="209651"/>
                </a:lnTo>
                <a:lnTo>
                  <a:pt x="1089680" y="201412"/>
                </a:lnTo>
                <a:lnTo>
                  <a:pt x="1123000" y="178946"/>
                </a:lnTo>
                <a:lnTo>
                  <a:pt x="1145467" y="145625"/>
                </a:lnTo>
                <a:lnTo>
                  <a:pt x="1153706" y="104825"/>
                </a:lnTo>
                <a:lnTo>
                  <a:pt x="1145467" y="64020"/>
                </a:lnTo>
                <a:lnTo>
                  <a:pt x="1123000" y="30700"/>
                </a:lnTo>
                <a:lnTo>
                  <a:pt x="1089680" y="8236"/>
                </a:lnTo>
                <a:lnTo>
                  <a:pt x="1048880" y="0"/>
                </a:lnTo>
                <a:lnTo>
                  <a:pt x="104825" y="0"/>
                </a:lnTo>
                <a:close/>
              </a:path>
            </a:pathLst>
          </a:custGeom>
          <a:ln w="12699">
            <a:solidFill>
              <a:srgbClr val="61A489"/>
            </a:solidFill>
          </a:ln>
        </p:spPr>
        <p:txBody>
          <a:bodyPr wrap="square" lIns="0" tIns="0" rIns="0" bIns="0" rtlCol="0"/>
          <a:lstStyle/>
          <a:p>
            <a:endParaRPr/>
          </a:p>
        </p:txBody>
      </p:sp>
      <p:sp>
        <p:nvSpPr>
          <p:cNvPr id="26" name="object 26"/>
          <p:cNvSpPr/>
          <p:nvPr/>
        </p:nvSpPr>
        <p:spPr>
          <a:xfrm>
            <a:off x="2180996" y="6440718"/>
            <a:ext cx="41910" cy="41910"/>
          </a:xfrm>
          <a:custGeom>
            <a:avLst/>
            <a:gdLst/>
            <a:ahLst/>
            <a:cxnLst/>
            <a:rect l="l" t="t" r="r" b="b"/>
            <a:pathLst>
              <a:path w="41910" h="41910">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27" name="object 27"/>
          <p:cNvSpPr/>
          <p:nvPr/>
        </p:nvSpPr>
        <p:spPr>
          <a:xfrm>
            <a:off x="1384623" y="7044456"/>
            <a:ext cx="738505" cy="210185"/>
          </a:xfrm>
          <a:custGeom>
            <a:avLst/>
            <a:gdLst/>
            <a:ahLst/>
            <a:cxnLst/>
            <a:rect l="l" t="t" r="r" b="b"/>
            <a:pathLst>
              <a:path w="738505" h="210184">
                <a:moveTo>
                  <a:pt x="104825" y="0"/>
                </a:moveTo>
                <a:lnTo>
                  <a:pt x="64020" y="8236"/>
                </a:lnTo>
                <a:lnTo>
                  <a:pt x="30700" y="30700"/>
                </a:lnTo>
                <a:lnTo>
                  <a:pt x="8236" y="64020"/>
                </a:lnTo>
                <a:lnTo>
                  <a:pt x="0" y="104825"/>
                </a:lnTo>
                <a:lnTo>
                  <a:pt x="8236" y="145625"/>
                </a:lnTo>
                <a:lnTo>
                  <a:pt x="30700" y="178946"/>
                </a:lnTo>
                <a:lnTo>
                  <a:pt x="64020" y="201412"/>
                </a:lnTo>
                <a:lnTo>
                  <a:pt x="104825" y="209651"/>
                </a:lnTo>
                <a:lnTo>
                  <a:pt x="633603" y="209651"/>
                </a:lnTo>
                <a:lnTo>
                  <a:pt x="674402" y="201412"/>
                </a:lnTo>
                <a:lnTo>
                  <a:pt x="707723" y="178946"/>
                </a:lnTo>
                <a:lnTo>
                  <a:pt x="730190" y="145625"/>
                </a:lnTo>
                <a:lnTo>
                  <a:pt x="738428" y="104825"/>
                </a:lnTo>
                <a:lnTo>
                  <a:pt x="730190" y="64020"/>
                </a:lnTo>
                <a:lnTo>
                  <a:pt x="707723" y="30700"/>
                </a:lnTo>
                <a:lnTo>
                  <a:pt x="674402" y="8236"/>
                </a:lnTo>
                <a:lnTo>
                  <a:pt x="633603" y="0"/>
                </a:lnTo>
                <a:lnTo>
                  <a:pt x="104825" y="0"/>
                </a:lnTo>
                <a:close/>
              </a:path>
            </a:pathLst>
          </a:custGeom>
          <a:ln w="12700">
            <a:solidFill>
              <a:srgbClr val="61A489"/>
            </a:solidFill>
          </a:ln>
        </p:spPr>
        <p:txBody>
          <a:bodyPr wrap="square" lIns="0" tIns="0" rIns="0" bIns="0" rtlCol="0"/>
          <a:lstStyle/>
          <a:p>
            <a:endParaRPr/>
          </a:p>
        </p:txBody>
      </p:sp>
      <p:sp>
        <p:nvSpPr>
          <p:cNvPr id="28" name="object 28"/>
          <p:cNvSpPr/>
          <p:nvPr/>
        </p:nvSpPr>
        <p:spPr>
          <a:xfrm>
            <a:off x="2180996" y="7128450"/>
            <a:ext cx="41910" cy="41910"/>
          </a:xfrm>
          <a:custGeom>
            <a:avLst/>
            <a:gdLst/>
            <a:ahLst/>
            <a:cxnLst/>
            <a:rect l="l" t="t" r="r" b="b"/>
            <a:pathLst>
              <a:path w="41910" h="41909">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29" name="object 29"/>
          <p:cNvSpPr/>
          <p:nvPr/>
        </p:nvSpPr>
        <p:spPr>
          <a:xfrm>
            <a:off x="1384623" y="7732188"/>
            <a:ext cx="738505" cy="210185"/>
          </a:xfrm>
          <a:custGeom>
            <a:avLst/>
            <a:gdLst/>
            <a:ahLst/>
            <a:cxnLst/>
            <a:rect l="l" t="t" r="r" b="b"/>
            <a:pathLst>
              <a:path w="738505" h="210184">
                <a:moveTo>
                  <a:pt x="104825" y="0"/>
                </a:moveTo>
                <a:lnTo>
                  <a:pt x="64020" y="8236"/>
                </a:lnTo>
                <a:lnTo>
                  <a:pt x="30700" y="30700"/>
                </a:lnTo>
                <a:lnTo>
                  <a:pt x="8236" y="64020"/>
                </a:lnTo>
                <a:lnTo>
                  <a:pt x="0" y="104825"/>
                </a:lnTo>
                <a:lnTo>
                  <a:pt x="8236" y="145625"/>
                </a:lnTo>
                <a:lnTo>
                  <a:pt x="30700" y="178946"/>
                </a:lnTo>
                <a:lnTo>
                  <a:pt x="64020" y="201412"/>
                </a:lnTo>
                <a:lnTo>
                  <a:pt x="104825" y="209651"/>
                </a:lnTo>
                <a:lnTo>
                  <a:pt x="633603" y="209651"/>
                </a:lnTo>
                <a:lnTo>
                  <a:pt x="674402" y="201412"/>
                </a:lnTo>
                <a:lnTo>
                  <a:pt x="707723" y="178946"/>
                </a:lnTo>
                <a:lnTo>
                  <a:pt x="730190" y="145625"/>
                </a:lnTo>
                <a:lnTo>
                  <a:pt x="738428" y="104825"/>
                </a:lnTo>
                <a:lnTo>
                  <a:pt x="730190" y="64020"/>
                </a:lnTo>
                <a:lnTo>
                  <a:pt x="707723" y="30700"/>
                </a:lnTo>
                <a:lnTo>
                  <a:pt x="674402" y="8236"/>
                </a:lnTo>
                <a:lnTo>
                  <a:pt x="633603" y="0"/>
                </a:lnTo>
                <a:lnTo>
                  <a:pt x="104825" y="0"/>
                </a:lnTo>
                <a:close/>
              </a:path>
            </a:pathLst>
          </a:custGeom>
          <a:ln w="12700">
            <a:solidFill>
              <a:srgbClr val="61A489"/>
            </a:solidFill>
          </a:ln>
        </p:spPr>
        <p:txBody>
          <a:bodyPr wrap="square" lIns="0" tIns="0" rIns="0" bIns="0" rtlCol="0"/>
          <a:lstStyle/>
          <a:p>
            <a:endParaRPr/>
          </a:p>
        </p:txBody>
      </p:sp>
      <p:sp>
        <p:nvSpPr>
          <p:cNvPr id="30" name="object 30"/>
          <p:cNvSpPr/>
          <p:nvPr/>
        </p:nvSpPr>
        <p:spPr>
          <a:xfrm>
            <a:off x="2180996" y="7816181"/>
            <a:ext cx="41910" cy="41910"/>
          </a:xfrm>
          <a:custGeom>
            <a:avLst/>
            <a:gdLst/>
            <a:ahLst/>
            <a:cxnLst/>
            <a:rect l="l" t="t" r="r" b="b"/>
            <a:pathLst>
              <a:path w="41910" h="41909">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31" name="object 31"/>
          <p:cNvSpPr/>
          <p:nvPr/>
        </p:nvSpPr>
        <p:spPr>
          <a:xfrm>
            <a:off x="1102549" y="8419924"/>
            <a:ext cx="1021080" cy="210185"/>
          </a:xfrm>
          <a:custGeom>
            <a:avLst/>
            <a:gdLst/>
            <a:ahLst/>
            <a:cxnLst/>
            <a:rect l="l" t="t" r="r" b="b"/>
            <a:pathLst>
              <a:path w="1021080" h="210184">
                <a:moveTo>
                  <a:pt x="104825" y="0"/>
                </a:moveTo>
                <a:lnTo>
                  <a:pt x="64020" y="8236"/>
                </a:lnTo>
                <a:lnTo>
                  <a:pt x="30700" y="30700"/>
                </a:lnTo>
                <a:lnTo>
                  <a:pt x="8236" y="64020"/>
                </a:lnTo>
                <a:lnTo>
                  <a:pt x="0" y="104825"/>
                </a:lnTo>
                <a:lnTo>
                  <a:pt x="8236" y="145625"/>
                </a:lnTo>
                <a:lnTo>
                  <a:pt x="30700" y="178946"/>
                </a:lnTo>
                <a:lnTo>
                  <a:pt x="64020" y="201412"/>
                </a:lnTo>
                <a:lnTo>
                  <a:pt x="104825" y="209651"/>
                </a:lnTo>
                <a:lnTo>
                  <a:pt x="915669" y="209651"/>
                </a:lnTo>
                <a:lnTo>
                  <a:pt x="956475" y="201412"/>
                </a:lnTo>
                <a:lnTo>
                  <a:pt x="989795" y="178946"/>
                </a:lnTo>
                <a:lnTo>
                  <a:pt x="1012258" y="145625"/>
                </a:lnTo>
                <a:lnTo>
                  <a:pt x="1020495" y="104825"/>
                </a:lnTo>
                <a:lnTo>
                  <a:pt x="1012258" y="64020"/>
                </a:lnTo>
                <a:lnTo>
                  <a:pt x="989795" y="30700"/>
                </a:lnTo>
                <a:lnTo>
                  <a:pt x="956475" y="8236"/>
                </a:lnTo>
                <a:lnTo>
                  <a:pt x="915669" y="0"/>
                </a:lnTo>
                <a:lnTo>
                  <a:pt x="104825" y="0"/>
                </a:lnTo>
                <a:close/>
              </a:path>
            </a:pathLst>
          </a:custGeom>
          <a:ln w="12700">
            <a:solidFill>
              <a:srgbClr val="61A489"/>
            </a:solidFill>
          </a:ln>
        </p:spPr>
        <p:txBody>
          <a:bodyPr wrap="square" lIns="0" tIns="0" rIns="0" bIns="0" rtlCol="0"/>
          <a:lstStyle/>
          <a:p>
            <a:endParaRPr/>
          </a:p>
        </p:txBody>
      </p:sp>
      <p:sp>
        <p:nvSpPr>
          <p:cNvPr id="32" name="object 32"/>
          <p:cNvSpPr/>
          <p:nvPr/>
        </p:nvSpPr>
        <p:spPr>
          <a:xfrm>
            <a:off x="2180996" y="8503913"/>
            <a:ext cx="41910" cy="41910"/>
          </a:xfrm>
          <a:custGeom>
            <a:avLst/>
            <a:gdLst/>
            <a:ahLst/>
            <a:cxnLst/>
            <a:rect l="l" t="t" r="r" b="b"/>
            <a:pathLst>
              <a:path w="41910" h="41909">
                <a:moveTo>
                  <a:pt x="20827" y="0"/>
                </a:moveTo>
                <a:lnTo>
                  <a:pt x="12719" y="1638"/>
                </a:lnTo>
                <a:lnTo>
                  <a:pt x="6099" y="6103"/>
                </a:lnTo>
                <a:lnTo>
                  <a:pt x="1636" y="12724"/>
                </a:lnTo>
                <a:lnTo>
                  <a:pt x="0" y="20828"/>
                </a:lnTo>
                <a:lnTo>
                  <a:pt x="1636" y="28936"/>
                </a:lnTo>
                <a:lnTo>
                  <a:pt x="6099" y="35556"/>
                </a:lnTo>
                <a:lnTo>
                  <a:pt x="12719" y="40019"/>
                </a:lnTo>
                <a:lnTo>
                  <a:pt x="20827" y="41656"/>
                </a:lnTo>
                <a:lnTo>
                  <a:pt x="28936" y="40019"/>
                </a:lnTo>
                <a:lnTo>
                  <a:pt x="35556" y="35556"/>
                </a:lnTo>
                <a:lnTo>
                  <a:pt x="40019" y="28936"/>
                </a:lnTo>
                <a:lnTo>
                  <a:pt x="41655" y="20828"/>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33" name="object 33"/>
          <p:cNvSpPr txBox="1"/>
          <p:nvPr/>
        </p:nvSpPr>
        <p:spPr>
          <a:xfrm>
            <a:off x="1034072" y="4299101"/>
            <a:ext cx="1038225" cy="5007610"/>
          </a:xfrm>
          <a:prstGeom prst="rect">
            <a:avLst/>
          </a:prstGeom>
        </p:spPr>
        <p:txBody>
          <a:bodyPr vert="horz" wrap="square" lIns="0" tIns="12700" rIns="0" bIns="0" rtlCol="0">
            <a:spAutoFit/>
          </a:bodyPr>
          <a:lstStyle/>
          <a:p>
            <a:pPr marL="434975">
              <a:lnSpc>
                <a:spcPct val="100000"/>
              </a:lnSpc>
              <a:spcBef>
                <a:spcPts val="100"/>
              </a:spcBef>
            </a:pPr>
            <a:r>
              <a:rPr sz="1100" spc="25" dirty="0">
                <a:solidFill>
                  <a:srgbClr val="61A489"/>
                </a:solidFill>
                <a:latin typeface="SimSun"/>
                <a:cs typeface="SimSun"/>
              </a:rPr>
              <a:t>電力為主</a:t>
            </a:r>
            <a:endParaRPr sz="1100">
              <a:latin typeface="SimSun"/>
              <a:cs typeface="SimSun"/>
            </a:endParaRPr>
          </a:p>
          <a:p>
            <a:pPr marL="12700" marR="15240" indent="422275" algn="just">
              <a:lnSpc>
                <a:spcPct val="410200"/>
              </a:lnSpc>
            </a:pPr>
            <a:r>
              <a:rPr sz="1100" spc="25" dirty="0">
                <a:solidFill>
                  <a:srgbClr val="61A489"/>
                </a:solidFill>
                <a:latin typeface="SimSun"/>
                <a:cs typeface="SimSun"/>
              </a:rPr>
              <a:t>人力為主 微型電動二輪車 電動輔助自行車</a:t>
            </a:r>
            <a:endParaRPr sz="1100">
              <a:latin typeface="SimSun"/>
              <a:cs typeface="SimSun"/>
            </a:endParaRPr>
          </a:p>
          <a:p>
            <a:pPr>
              <a:lnSpc>
                <a:spcPct val="100000"/>
              </a:lnSpc>
              <a:spcBef>
                <a:spcPts val="10"/>
              </a:spcBef>
            </a:pPr>
            <a:endParaRPr sz="3550">
              <a:latin typeface="Times New Roman"/>
              <a:cs typeface="Times New Roman"/>
            </a:endParaRPr>
          </a:p>
          <a:p>
            <a:pPr marL="434975">
              <a:lnSpc>
                <a:spcPct val="100000"/>
              </a:lnSpc>
            </a:pPr>
            <a:r>
              <a:rPr sz="1100" spc="25" dirty="0">
                <a:solidFill>
                  <a:srgbClr val="61A489"/>
                </a:solidFill>
                <a:latin typeface="SimSun"/>
                <a:cs typeface="SimSun"/>
              </a:rPr>
              <a:t>有腳踏板</a:t>
            </a:r>
            <a:endParaRPr sz="1100">
              <a:latin typeface="SimSun"/>
              <a:cs typeface="SimSun"/>
            </a:endParaRPr>
          </a:p>
          <a:p>
            <a:pPr>
              <a:lnSpc>
                <a:spcPct val="100000"/>
              </a:lnSpc>
              <a:spcBef>
                <a:spcPts val="15"/>
              </a:spcBef>
            </a:pPr>
            <a:endParaRPr sz="3550">
              <a:latin typeface="Times New Roman"/>
              <a:cs typeface="Times New Roman"/>
            </a:endParaRPr>
          </a:p>
          <a:p>
            <a:pPr marL="434975">
              <a:lnSpc>
                <a:spcPct val="100000"/>
              </a:lnSpc>
            </a:pPr>
            <a:r>
              <a:rPr sz="1100" spc="25" dirty="0">
                <a:solidFill>
                  <a:srgbClr val="61A489"/>
                </a:solidFill>
                <a:latin typeface="SimSun"/>
                <a:cs typeface="SimSun"/>
              </a:rPr>
              <a:t>無腳踏板</a:t>
            </a:r>
            <a:endParaRPr sz="1100">
              <a:latin typeface="SimSun"/>
              <a:cs typeface="SimSun"/>
            </a:endParaRPr>
          </a:p>
          <a:p>
            <a:pPr>
              <a:lnSpc>
                <a:spcPct val="100000"/>
              </a:lnSpc>
              <a:spcBef>
                <a:spcPts val="10"/>
              </a:spcBef>
            </a:pPr>
            <a:endParaRPr sz="3550">
              <a:latin typeface="Times New Roman"/>
              <a:cs typeface="Times New Roman"/>
            </a:endParaRPr>
          </a:p>
          <a:p>
            <a:pPr marL="153035">
              <a:lnSpc>
                <a:spcPct val="100000"/>
              </a:lnSpc>
              <a:spcBef>
                <a:spcPts val="5"/>
              </a:spcBef>
            </a:pPr>
            <a:r>
              <a:rPr sz="1100" spc="25" dirty="0">
                <a:solidFill>
                  <a:srgbClr val="61A489"/>
                </a:solidFill>
                <a:latin typeface="SimSun"/>
                <a:cs typeface="SimSun"/>
              </a:rPr>
              <a:t>白底綠字車牌</a:t>
            </a:r>
            <a:endParaRPr sz="1100">
              <a:latin typeface="SimSun"/>
              <a:cs typeface="SimSun"/>
            </a:endParaRPr>
          </a:p>
          <a:p>
            <a:pPr>
              <a:lnSpc>
                <a:spcPct val="100000"/>
              </a:lnSpc>
              <a:spcBef>
                <a:spcPts val="10"/>
              </a:spcBef>
            </a:pPr>
            <a:endParaRPr sz="3550">
              <a:latin typeface="Times New Roman"/>
              <a:cs typeface="Times New Roman"/>
            </a:endParaRPr>
          </a:p>
          <a:p>
            <a:pPr marL="595630">
              <a:lnSpc>
                <a:spcPct val="100000"/>
              </a:lnSpc>
            </a:pPr>
            <a:r>
              <a:rPr sz="1100" spc="25" dirty="0">
                <a:solidFill>
                  <a:srgbClr val="61A489"/>
                </a:solidFill>
                <a:latin typeface="SimSun"/>
                <a:cs typeface="SimSun"/>
              </a:rPr>
              <a:t>無車牌</a:t>
            </a:r>
            <a:endParaRPr sz="1100">
              <a:latin typeface="SimSun"/>
              <a:cs typeface="SimSun"/>
            </a:endParaRPr>
          </a:p>
        </p:txBody>
      </p:sp>
      <p:sp>
        <p:nvSpPr>
          <p:cNvPr id="34" name="object 34"/>
          <p:cNvSpPr/>
          <p:nvPr/>
        </p:nvSpPr>
        <p:spPr>
          <a:xfrm>
            <a:off x="1545349" y="9107655"/>
            <a:ext cx="577850" cy="210185"/>
          </a:xfrm>
          <a:custGeom>
            <a:avLst/>
            <a:gdLst/>
            <a:ahLst/>
            <a:cxnLst/>
            <a:rect l="l" t="t" r="r" b="b"/>
            <a:pathLst>
              <a:path w="577850" h="210184">
                <a:moveTo>
                  <a:pt x="104825" y="0"/>
                </a:moveTo>
                <a:lnTo>
                  <a:pt x="64020" y="8236"/>
                </a:lnTo>
                <a:lnTo>
                  <a:pt x="30700" y="30700"/>
                </a:lnTo>
                <a:lnTo>
                  <a:pt x="8236" y="64020"/>
                </a:lnTo>
                <a:lnTo>
                  <a:pt x="0" y="104825"/>
                </a:lnTo>
                <a:lnTo>
                  <a:pt x="8236" y="145625"/>
                </a:lnTo>
                <a:lnTo>
                  <a:pt x="30700" y="178946"/>
                </a:lnTo>
                <a:lnTo>
                  <a:pt x="64020" y="201412"/>
                </a:lnTo>
                <a:lnTo>
                  <a:pt x="104825" y="209651"/>
                </a:lnTo>
                <a:lnTo>
                  <a:pt x="472871" y="209651"/>
                </a:lnTo>
                <a:lnTo>
                  <a:pt x="513677" y="201412"/>
                </a:lnTo>
                <a:lnTo>
                  <a:pt x="546996" y="178946"/>
                </a:lnTo>
                <a:lnTo>
                  <a:pt x="569460" y="145625"/>
                </a:lnTo>
                <a:lnTo>
                  <a:pt x="577697" y="104825"/>
                </a:lnTo>
                <a:lnTo>
                  <a:pt x="569460" y="64020"/>
                </a:lnTo>
                <a:lnTo>
                  <a:pt x="546996" y="30700"/>
                </a:lnTo>
                <a:lnTo>
                  <a:pt x="513677" y="8236"/>
                </a:lnTo>
                <a:lnTo>
                  <a:pt x="472871" y="0"/>
                </a:lnTo>
                <a:lnTo>
                  <a:pt x="104825" y="0"/>
                </a:lnTo>
                <a:close/>
              </a:path>
            </a:pathLst>
          </a:custGeom>
          <a:ln w="12700">
            <a:solidFill>
              <a:srgbClr val="61A489"/>
            </a:solidFill>
          </a:ln>
        </p:spPr>
        <p:txBody>
          <a:bodyPr wrap="square" lIns="0" tIns="0" rIns="0" bIns="0" rtlCol="0"/>
          <a:lstStyle/>
          <a:p>
            <a:endParaRPr/>
          </a:p>
        </p:txBody>
      </p:sp>
      <p:sp>
        <p:nvSpPr>
          <p:cNvPr id="35" name="object 35"/>
          <p:cNvSpPr/>
          <p:nvPr/>
        </p:nvSpPr>
        <p:spPr>
          <a:xfrm>
            <a:off x="2180996" y="9191645"/>
            <a:ext cx="41910" cy="41910"/>
          </a:xfrm>
          <a:custGeom>
            <a:avLst/>
            <a:gdLst/>
            <a:ahLst/>
            <a:cxnLst/>
            <a:rect l="l" t="t" r="r" b="b"/>
            <a:pathLst>
              <a:path w="41910" h="41909">
                <a:moveTo>
                  <a:pt x="20827" y="0"/>
                </a:moveTo>
                <a:lnTo>
                  <a:pt x="12719" y="1638"/>
                </a:lnTo>
                <a:lnTo>
                  <a:pt x="6099" y="6103"/>
                </a:lnTo>
                <a:lnTo>
                  <a:pt x="1636" y="12724"/>
                </a:lnTo>
                <a:lnTo>
                  <a:pt x="0" y="20828"/>
                </a:lnTo>
                <a:lnTo>
                  <a:pt x="1636" y="28936"/>
                </a:lnTo>
                <a:lnTo>
                  <a:pt x="6099" y="35556"/>
                </a:lnTo>
                <a:lnTo>
                  <a:pt x="12719" y="40019"/>
                </a:lnTo>
                <a:lnTo>
                  <a:pt x="20827" y="41656"/>
                </a:lnTo>
                <a:lnTo>
                  <a:pt x="28936" y="40019"/>
                </a:lnTo>
                <a:lnTo>
                  <a:pt x="35556" y="35556"/>
                </a:lnTo>
                <a:lnTo>
                  <a:pt x="40019" y="28936"/>
                </a:lnTo>
                <a:lnTo>
                  <a:pt x="41655" y="20828"/>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36" name="object 36"/>
          <p:cNvSpPr/>
          <p:nvPr/>
        </p:nvSpPr>
        <p:spPr>
          <a:xfrm>
            <a:off x="4773179" y="4287179"/>
            <a:ext cx="940435" cy="281940"/>
          </a:xfrm>
          <a:custGeom>
            <a:avLst/>
            <a:gdLst/>
            <a:ahLst/>
            <a:cxnLst/>
            <a:rect l="l" t="t" r="r" b="b"/>
            <a:pathLst>
              <a:path w="940435" h="281939">
                <a:moveTo>
                  <a:pt x="868019" y="0"/>
                </a:moveTo>
                <a:lnTo>
                  <a:pt x="71996" y="0"/>
                </a:lnTo>
                <a:lnTo>
                  <a:pt x="43971" y="5657"/>
                </a:lnTo>
                <a:lnTo>
                  <a:pt x="21086" y="21086"/>
                </a:lnTo>
                <a:lnTo>
                  <a:pt x="5657" y="43971"/>
                </a:lnTo>
                <a:lnTo>
                  <a:pt x="0" y="71996"/>
                </a:lnTo>
                <a:lnTo>
                  <a:pt x="0" y="209651"/>
                </a:lnTo>
                <a:lnTo>
                  <a:pt x="5657" y="237676"/>
                </a:lnTo>
                <a:lnTo>
                  <a:pt x="21086" y="260561"/>
                </a:lnTo>
                <a:lnTo>
                  <a:pt x="43971" y="275990"/>
                </a:lnTo>
                <a:lnTo>
                  <a:pt x="71996" y="281647"/>
                </a:lnTo>
                <a:lnTo>
                  <a:pt x="868019" y="281647"/>
                </a:lnTo>
                <a:lnTo>
                  <a:pt x="896044" y="275990"/>
                </a:lnTo>
                <a:lnTo>
                  <a:pt x="918929" y="260561"/>
                </a:lnTo>
                <a:lnTo>
                  <a:pt x="934358" y="237676"/>
                </a:lnTo>
                <a:lnTo>
                  <a:pt x="940015" y="209651"/>
                </a:lnTo>
                <a:lnTo>
                  <a:pt x="940015" y="71996"/>
                </a:lnTo>
                <a:lnTo>
                  <a:pt x="934358" y="43971"/>
                </a:lnTo>
                <a:lnTo>
                  <a:pt x="918929" y="21086"/>
                </a:lnTo>
                <a:lnTo>
                  <a:pt x="896044" y="5657"/>
                </a:lnTo>
                <a:lnTo>
                  <a:pt x="868019" y="0"/>
                </a:lnTo>
                <a:close/>
              </a:path>
            </a:pathLst>
          </a:custGeom>
          <a:solidFill>
            <a:srgbClr val="E9F0EC"/>
          </a:solidFill>
        </p:spPr>
        <p:txBody>
          <a:bodyPr wrap="square" lIns="0" tIns="0" rIns="0" bIns="0" rtlCol="0"/>
          <a:lstStyle/>
          <a:p>
            <a:endParaRPr/>
          </a:p>
        </p:txBody>
      </p:sp>
      <p:sp>
        <p:nvSpPr>
          <p:cNvPr id="37" name="object 37"/>
          <p:cNvSpPr txBox="1"/>
          <p:nvPr/>
        </p:nvSpPr>
        <p:spPr>
          <a:xfrm>
            <a:off x="4829300" y="4326539"/>
            <a:ext cx="826135"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61A489"/>
                </a:solidFill>
                <a:latin typeface="SimSun"/>
                <a:cs typeface="SimSun"/>
              </a:rPr>
              <a:t>低</a:t>
            </a:r>
            <a:r>
              <a:rPr sz="1100" dirty="0">
                <a:solidFill>
                  <a:srgbClr val="61A489"/>
                </a:solidFill>
                <a:latin typeface="SimSun"/>
                <a:cs typeface="SimSun"/>
              </a:rPr>
              <a:t>於</a:t>
            </a:r>
            <a:r>
              <a:rPr sz="1100" spc="-325" dirty="0">
                <a:solidFill>
                  <a:srgbClr val="61A489"/>
                </a:solidFill>
                <a:latin typeface="SimSun"/>
                <a:cs typeface="SimSun"/>
              </a:rPr>
              <a:t> </a:t>
            </a:r>
            <a:r>
              <a:rPr sz="1100" spc="25" dirty="0">
                <a:solidFill>
                  <a:srgbClr val="61A489"/>
                </a:solidFill>
                <a:latin typeface="Arial"/>
                <a:cs typeface="Arial"/>
              </a:rPr>
              <a:t>25km/h</a:t>
            </a:r>
            <a:endParaRPr sz="1100">
              <a:latin typeface="Arial"/>
              <a:cs typeface="Arial"/>
            </a:endParaRPr>
          </a:p>
        </p:txBody>
      </p:sp>
      <p:sp>
        <p:nvSpPr>
          <p:cNvPr id="38" name="object 38"/>
          <p:cNvSpPr/>
          <p:nvPr/>
        </p:nvSpPr>
        <p:spPr>
          <a:xfrm>
            <a:off x="4661997" y="4407172"/>
            <a:ext cx="41910" cy="41910"/>
          </a:xfrm>
          <a:custGeom>
            <a:avLst/>
            <a:gdLst/>
            <a:ahLst/>
            <a:cxnLst/>
            <a:rect l="l" t="t" r="r" b="b"/>
            <a:pathLst>
              <a:path w="41910" h="41910">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39" name="object 39"/>
          <p:cNvSpPr/>
          <p:nvPr/>
        </p:nvSpPr>
        <p:spPr>
          <a:xfrm>
            <a:off x="4773179" y="4848001"/>
            <a:ext cx="1537970" cy="1254125"/>
          </a:xfrm>
          <a:custGeom>
            <a:avLst/>
            <a:gdLst/>
            <a:ahLst/>
            <a:cxnLst/>
            <a:rect l="l" t="t" r="r" b="b"/>
            <a:pathLst>
              <a:path w="1537970" h="1254125">
                <a:moveTo>
                  <a:pt x="1465618" y="0"/>
                </a:moveTo>
                <a:lnTo>
                  <a:pt x="71996" y="0"/>
                </a:lnTo>
                <a:lnTo>
                  <a:pt x="43971" y="5657"/>
                </a:lnTo>
                <a:lnTo>
                  <a:pt x="21086" y="21086"/>
                </a:lnTo>
                <a:lnTo>
                  <a:pt x="5657" y="43971"/>
                </a:lnTo>
                <a:lnTo>
                  <a:pt x="0" y="71996"/>
                </a:lnTo>
                <a:lnTo>
                  <a:pt x="0" y="1181646"/>
                </a:lnTo>
                <a:lnTo>
                  <a:pt x="5657" y="1209672"/>
                </a:lnTo>
                <a:lnTo>
                  <a:pt x="21086" y="1232561"/>
                </a:lnTo>
                <a:lnTo>
                  <a:pt x="43971" y="1247995"/>
                </a:lnTo>
                <a:lnTo>
                  <a:pt x="71996" y="1253655"/>
                </a:lnTo>
                <a:lnTo>
                  <a:pt x="1465618" y="1253655"/>
                </a:lnTo>
                <a:lnTo>
                  <a:pt x="1493644" y="1247995"/>
                </a:lnTo>
                <a:lnTo>
                  <a:pt x="1516533" y="1232561"/>
                </a:lnTo>
                <a:lnTo>
                  <a:pt x="1531967" y="1209672"/>
                </a:lnTo>
                <a:lnTo>
                  <a:pt x="1537627" y="1181646"/>
                </a:lnTo>
                <a:lnTo>
                  <a:pt x="1537627" y="71996"/>
                </a:lnTo>
                <a:lnTo>
                  <a:pt x="1531967" y="43971"/>
                </a:lnTo>
                <a:lnTo>
                  <a:pt x="1516533" y="21086"/>
                </a:lnTo>
                <a:lnTo>
                  <a:pt x="1493644" y="5657"/>
                </a:lnTo>
                <a:lnTo>
                  <a:pt x="1465618" y="0"/>
                </a:lnTo>
                <a:close/>
              </a:path>
            </a:pathLst>
          </a:custGeom>
          <a:solidFill>
            <a:srgbClr val="E9F0EC"/>
          </a:solidFill>
        </p:spPr>
        <p:txBody>
          <a:bodyPr wrap="square" lIns="0" tIns="0" rIns="0" bIns="0" rtlCol="0"/>
          <a:lstStyle/>
          <a:p>
            <a:endParaRPr/>
          </a:p>
        </p:txBody>
      </p:sp>
      <p:sp>
        <p:nvSpPr>
          <p:cNvPr id="40" name="object 40"/>
          <p:cNvSpPr txBox="1"/>
          <p:nvPr/>
        </p:nvSpPr>
        <p:spPr>
          <a:xfrm>
            <a:off x="4829300" y="4882314"/>
            <a:ext cx="1427480" cy="193040"/>
          </a:xfrm>
          <a:prstGeom prst="rect">
            <a:avLst/>
          </a:prstGeom>
        </p:spPr>
        <p:txBody>
          <a:bodyPr vert="horz" wrap="square" lIns="0" tIns="12700" rIns="0" bIns="0" rtlCol="0">
            <a:spAutoFit/>
          </a:bodyPr>
          <a:lstStyle/>
          <a:p>
            <a:pPr marL="12700">
              <a:lnSpc>
                <a:spcPct val="100000"/>
              </a:lnSpc>
              <a:spcBef>
                <a:spcPts val="100"/>
              </a:spcBef>
            </a:pPr>
            <a:r>
              <a:rPr sz="1100" spc="125" dirty="0">
                <a:solidFill>
                  <a:srgbClr val="61A489"/>
                </a:solidFill>
                <a:latin typeface="SimSun"/>
                <a:cs typeface="SimSun"/>
              </a:rPr>
              <a:t>須遵守規定方可雙載</a:t>
            </a:r>
            <a:endParaRPr sz="1100">
              <a:latin typeface="SimSun"/>
              <a:cs typeface="SimSun"/>
            </a:endParaRPr>
          </a:p>
        </p:txBody>
      </p:sp>
      <p:sp>
        <p:nvSpPr>
          <p:cNvPr id="41" name="object 41"/>
          <p:cNvSpPr txBox="1"/>
          <p:nvPr/>
        </p:nvSpPr>
        <p:spPr>
          <a:xfrm>
            <a:off x="4829300" y="5110863"/>
            <a:ext cx="880744"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61A489"/>
                </a:solidFill>
                <a:latin typeface="SimSun"/>
                <a:cs typeface="SimSun"/>
              </a:rPr>
              <a:t>（</a:t>
            </a:r>
            <a:r>
              <a:rPr sz="1100" dirty="0">
                <a:solidFill>
                  <a:srgbClr val="61A489"/>
                </a:solidFill>
                <a:latin typeface="SimSun"/>
                <a:cs typeface="SimSun"/>
              </a:rPr>
              <a:t>限</a:t>
            </a:r>
            <a:r>
              <a:rPr sz="1100" spc="-290" dirty="0">
                <a:solidFill>
                  <a:srgbClr val="61A489"/>
                </a:solidFill>
                <a:latin typeface="SimSun"/>
                <a:cs typeface="SimSun"/>
              </a:rPr>
              <a:t> </a:t>
            </a:r>
            <a:r>
              <a:rPr sz="1100" spc="10" dirty="0">
                <a:solidFill>
                  <a:srgbClr val="61A489"/>
                </a:solidFill>
                <a:latin typeface="Arial"/>
                <a:cs typeface="Arial"/>
              </a:rPr>
              <a:t>1-6</a:t>
            </a:r>
            <a:r>
              <a:rPr sz="1100" spc="-45" dirty="0">
                <a:solidFill>
                  <a:srgbClr val="61A489"/>
                </a:solidFill>
                <a:latin typeface="Arial"/>
                <a:cs typeface="Arial"/>
              </a:rPr>
              <a:t> </a:t>
            </a:r>
            <a:r>
              <a:rPr sz="1100" spc="25" dirty="0">
                <a:solidFill>
                  <a:srgbClr val="61A489"/>
                </a:solidFill>
                <a:latin typeface="SimSun"/>
                <a:cs typeface="SimSun"/>
              </a:rPr>
              <a:t>歲）</a:t>
            </a:r>
            <a:endParaRPr sz="1100">
              <a:latin typeface="SimSun"/>
              <a:cs typeface="SimSun"/>
            </a:endParaRPr>
          </a:p>
        </p:txBody>
      </p:sp>
      <p:sp>
        <p:nvSpPr>
          <p:cNvPr id="42" name="object 42"/>
          <p:cNvSpPr txBox="1"/>
          <p:nvPr/>
        </p:nvSpPr>
        <p:spPr>
          <a:xfrm>
            <a:off x="4829300" y="5411497"/>
            <a:ext cx="1411605" cy="193040"/>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61A489"/>
                </a:solidFill>
                <a:latin typeface="SimSun"/>
                <a:cs typeface="SimSun"/>
              </a:rPr>
              <a:t>★</a:t>
            </a:r>
            <a:r>
              <a:rPr sz="1100" spc="-225" dirty="0">
                <a:solidFill>
                  <a:srgbClr val="61A489"/>
                </a:solidFill>
                <a:latin typeface="SimSun"/>
                <a:cs typeface="SimSun"/>
              </a:rPr>
              <a:t> </a:t>
            </a:r>
            <a:r>
              <a:rPr sz="1100" dirty="0">
                <a:solidFill>
                  <a:srgbClr val="61A489"/>
                </a:solidFill>
                <a:latin typeface="SimSun"/>
                <a:cs typeface="SimSun"/>
              </a:rPr>
              <a:t>駕駛人須年滿</a:t>
            </a:r>
            <a:r>
              <a:rPr sz="1100" spc="-310" dirty="0">
                <a:solidFill>
                  <a:srgbClr val="61A489"/>
                </a:solidFill>
                <a:latin typeface="SimSun"/>
                <a:cs typeface="SimSun"/>
              </a:rPr>
              <a:t> </a:t>
            </a:r>
            <a:r>
              <a:rPr sz="1100" spc="-5" dirty="0">
                <a:solidFill>
                  <a:srgbClr val="61A489"/>
                </a:solidFill>
                <a:latin typeface="Arial"/>
                <a:cs typeface="Arial"/>
              </a:rPr>
              <a:t>18</a:t>
            </a:r>
            <a:r>
              <a:rPr sz="1100" spc="-70" dirty="0">
                <a:solidFill>
                  <a:srgbClr val="61A489"/>
                </a:solidFill>
                <a:latin typeface="Arial"/>
                <a:cs typeface="Arial"/>
              </a:rPr>
              <a:t> </a:t>
            </a:r>
            <a:r>
              <a:rPr sz="1100" dirty="0">
                <a:solidFill>
                  <a:srgbClr val="61A489"/>
                </a:solidFill>
                <a:latin typeface="SimSun"/>
                <a:cs typeface="SimSun"/>
              </a:rPr>
              <a:t>歲</a:t>
            </a:r>
            <a:endParaRPr sz="1100">
              <a:latin typeface="SimSun"/>
              <a:cs typeface="SimSun"/>
            </a:endParaRPr>
          </a:p>
        </p:txBody>
      </p:sp>
      <p:sp>
        <p:nvSpPr>
          <p:cNvPr id="43" name="object 43"/>
          <p:cNvSpPr txBox="1"/>
          <p:nvPr/>
        </p:nvSpPr>
        <p:spPr>
          <a:xfrm>
            <a:off x="5014962" y="5640047"/>
            <a:ext cx="1238250" cy="193040"/>
          </a:xfrm>
          <a:prstGeom prst="rect">
            <a:avLst/>
          </a:prstGeom>
        </p:spPr>
        <p:txBody>
          <a:bodyPr vert="horz" wrap="square" lIns="0" tIns="12700" rIns="0" bIns="0" rtlCol="0">
            <a:spAutoFit/>
          </a:bodyPr>
          <a:lstStyle/>
          <a:p>
            <a:pPr marL="12700">
              <a:lnSpc>
                <a:spcPct val="100000"/>
              </a:lnSpc>
              <a:spcBef>
                <a:spcPts val="100"/>
              </a:spcBef>
            </a:pPr>
            <a:r>
              <a:rPr sz="1100" spc="80" dirty="0">
                <a:solidFill>
                  <a:srgbClr val="61A489"/>
                </a:solidFill>
                <a:latin typeface="SimSun"/>
                <a:cs typeface="SimSun"/>
              </a:rPr>
              <a:t>且兒童座椅須附有</a:t>
            </a:r>
            <a:endParaRPr sz="1100">
              <a:latin typeface="SimSun"/>
              <a:cs typeface="SimSun"/>
            </a:endParaRPr>
          </a:p>
        </p:txBody>
      </p:sp>
      <p:sp>
        <p:nvSpPr>
          <p:cNvPr id="44" name="object 44"/>
          <p:cNvSpPr/>
          <p:nvPr/>
        </p:nvSpPr>
        <p:spPr>
          <a:xfrm>
            <a:off x="4661997" y="5453997"/>
            <a:ext cx="41910" cy="41910"/>
          </a:xfrm>
          <a:custGeom>
            <a:avLst/>
            <a:gdLst/>
            <a:ahLst/>
            <a:cxnLst/>
            <a:rect l="l" t="t" r="r" b="b"/>
            <a:pathLst>
              <a:path w="41910" h="41910">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45" name="object 45"/>
          <p:cNvSpPr/>
          <p:nvPr/>
        </p:nvSpPr>
        <p:spPr>
          <a:xfrm>
            <a:off x="4773179" y="6378351"/>
            <a:ext cx="704850" cy="281940"/>
          </a:xfrm>
          <a:custGeom>
            <a:avLst/>
            <a:gdLst/>
            <a:ahLst/>
            <a:cxnLst/>
            <a:rect l="l" t="t" r="r" b="b"/>
            <a:pathLst>
              <a:path w="704850" h="281940">
                <a:moveTo>
                  <a:pt x="632815" y="0"/>
                </a:moveTo>
                <a:lnTo>
                  <a:pt x="71996" y="0"/>
                </a:lnTo>
                <a:lnTo>
                  <a:pt x="43971" y="5657"/>
                </a:lnTo>
                <a:lnTo>
                  <a:pt x="21086" y="21086"/>
                </a:lnTo>
                <a:lnTo>
                  <a:pt x="5657" y="43971"/>
                </a:lnTo>
                <a:lnTo>
                  <a:pt x="0" y="71996"/>
                </a:lnTo>
                <a:lnTo>
                  <a:pt x="0" y="209651"/>
                </a:lnTo>
                <a:lnTo>
                  <a:pt x="5657" y="237676"/>
                </a:lnTo>
                <a:lnTo>
                  <a:pt x="21086" y="260561"/>
                </a:lnTo>
                <a:lnTo>
                  <a:pt x="43971" y="275990"/>
                </a:lnTo>
                <a:lnTo>
                  <a:pt x="71996" y="281647"/>
                </a:lnTo>
                <a:lnTo>
                  <a:pt x="632815" y="281647"/>
                </a:lnTo>
                <a:lnTo>
                  <a:pt x="660842" y="275990"/>
                </a:lnTo>
                <a:lnTo>
                  <a:pt x="683731" y="260561"/>
                </a:lnTo>
                <a:lnTo>
                  <a:pt x="699164" y="237676"/>
                </a:lnTo>
                <a:lnTo>
                  <a:pt x="704824" y="209651"/>
                </a:lnTo>
                <a:lnTo>
                  <a:pt x="704824" y="71996"/>
                </a:lnTo>
                <a:lnTo>
                  <a:pt x="699164" y="43971"/>
                </a:lnTo>
                <a:lnTo>
                  <a:pt x="683731" y="21086"/>
                </a:lnTo>
                <a:lnTo>
                  <a:pt x="660842" y="5657"/>
                </a:lnTo>
                <a:lnTo>
                  <a:pt x="632815" y="0"/>
                </a:lnTo>
                <a:close/>
              </a:path>
            </a:pathLst>
          </a:custGeom>
          <a:solidFill>
            <a:srgbClr val="E9F0EC"/>
          </a:solidFill>
        </p:spPr>
        <p:txBody>
          <a:bodyPr wrap="square" lIns="0" tIns="0" rIns="0" bIns="0" rtlCol="0"/>
          <a:lstStyle/>
          <a:p>
            <a:endParaRPr/>
          </a:p>
        </p:txBody>
      </p:sp>
      <p:sp>
        <p:nvSpPr>
          <p:cNvPr id="46" name="object 46"/>
          <p:cNvSpPr/>
          <p:nvPr/>
        </p:nvSpPr>
        <p:spPr>
          <a:xfrm>
            <a:off x="4661997" y="6498346"/>
            <a:ext cx="41910" cy="41910"/>
          </a:xfrm>
          <a:custGeom>
            <a:avLst/>
            <a:gdLst/>
            <a:ahLst/>
            <a:cxnLst/>
            <a:rect l="l" t="t" r="r" b="b"/>
            <a:pathLst>
              <a:path w="41910" h="41909">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47" name="object 47"/>
          <p:cNvSpPr/>
          <p:nvPr/>
        </p:nvSpPr>
        <p:spPr>
          <a:xfrm>
            <a:off x="4773179" y="6911082"/>
            <a:ext cx="1130935" cy="281940"/>
          </a:xfrm>
          <a:custGeom>
            <a:avLst/>
            <a:gdLst/>
            <a:ahLst/>
            <a:cxnLst/>
            <a:rect l="l" t="t" r="r" b="b"/>
            <a:pathLst>
              <a:path w="1130935" h="281940">
                <a:moveTo>
                  <a:pt x="1058824" y="0"/>
                </a:moveTo>
                <a:lnTo>
                  <a:pt x="71996" y="0"/>
                </a:lnTo>
                <a:lnTo>
                  <a:pt x="43971" y="5657"/>
                </a:lnTo>
                <a:lnTo>
                  <a:pt x="21086" y="21086"/>
                </a:lnTo>
                <a:lnTo>
                  <a:pt x="5657" y="43971"/>
                </a:lnTo>
                <a:lnTo>
                  <a:pt x="0" y="71996"/>
                </a:lnTo>
                <a:lnTo>
                  <a:pt x="0" y="209651"/>
                </a:lnTo>
                <a:lnTo>
                  <a:pt x="5657" y="237676"/>
                </a:lnTo>
                <a:lnTo>
                  <a:pt x="21086" y="260561"/>
                </a:lnTo>
                <a:lnTo>
                  <a:pt x="43971" y="275990"/>
                </a:lnTo>
                <a:lnTo>
                  <a:pt x="71996" y="281647"/>
                </a:lnTo>
                <a:lnTo>
                  <a:pt x="1058824" y="281647"/>
                </a:lnTo>
                <a:lnTo>
                  <a:pt x="1086849" y="275990"/>
                </a:lnTo>
                <a:lnTo>
                  <a:pt x="1109733" y="260561"/>
                </a:lnTo>
                <a:lnTo>
                  <a:pt x="1125163" y="237676"/>
                </a:lnTo>
                <a:lnTo>
                  <a:pt x="1130820" y="209651"/>
                </a:lnTo>
                <a:lnTo>
                  <a:pt x="1130820" y="71996"/>
                </a:lnTo>
                <a:lnTo>
                  <a:pt x="1125163" y="43971"/>
                </a:lnTo>
                <a:lnTo>
                  <a:pt x="1109733" y="21086"/>
                </a:lnTo>
                <a:lnTo>
                  <a:pt x="1086849" y="5657"/>
                </a:lnTo>
                <a:lnTo>
                  <a:pt x="1058824" y="0"/>
                </a:lnTo>
                <a:close/>
              </a:path>
            </a:pathLst>
          </a:custGeom>
          <a:solidFill>
            <a:srgbClr val="E9F0EC"/>
          </a:solidFill>
        </p:spPr>
        <p:txBody>
          <a:bodyPr wrap="square" lIns="0" tIns="0" rIns="0" bIns="0" rtlCol="0"/>
          <a:lstStyle/>
          <a:p>
            <a:endParaRPr/>
          </a:p>
        </p:txBody>
      </p:sp>
      <p:sp>
        <p:nvSpPr>
          <p:cNvPr id="48" name="object 48"/>
          <p:cNvSpPr/>
          <p:nvPr/>
        </p:nvSpPr>
        <p:spPr>
          <a:xfrm>
            <a:off x="4661997" y="7031077"/>
            <a:ext cx="41910" cy="41910"/>
          </a:xfrm>
          <a:custGeom>
            <a:avLst/>
            <a:gdLst/>
            <a:ahLst/>
            <a:cxnLst/>
            <a:rect l="l" t="t" r="r" b="b"/>
            <a:pathLst>
              <a:path w="41910" h="41909">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49" name="object 49"/>
          <p:cNvSpPr/>
          <p:nvPr/>
        </p:nvSpPr>
        <p:spPr>
          <a:xfrm>
            <a:off x="4773179" y="7443811"/>
            <a:ext cx="1091565" cy="281940"/>
          </a:xfrm>
          <a:custGeom>
            <a:avLst/>
            <a:gdLst/>
            <a:ahLst/>
            <a:cxnLst/>
            <a:rect l="l" t="t" r="r" b="b"/>
            <a:pathLst>
              <a:path w="1091564" h="281940">
                <a:moveTo>
                  <a:pt x="1019225" y="0"/>
                </a:moveTo>
                <a:lnTo>
                  <a:pt x="71996" y="0"/>
                </a:lnTo>
                <a:lnTo>
                  <a:pt x="43971" y="5657"/>
                </a:lnTo>
                <a:lnTo>
                  <a:pt x="21086" y="21086"/>
                </a:lnTo>
                <a:lnTo>
                  <a:pt x="5657" y="43971"/>
                </a:lnTo>
                <a:lnTo>
                  <a:pt x="0" y="71996"/>
                </a:lnTo>
                <a:lnTo>
                  <a:pt x="0" y="209651"/>
                </a:lnTo>
                <a:lnTo>
                  <a:pt x="5657" y="237676"/>
                </a:lnTo>
                <a:lnTo>
                  <a:pt x="21086" y="260561"/>
                </a:lnTo>
                <a:lnTo>
                  <a:pt x="43971" y="275990"/>
                </a:lnTo>
                <a:lnTo>
                  <a:pt x="71996" y="281647"/>
                </a:lnTo>
                <a:lnTo>
                  <a:pt x="1019225" y="281647"/>
                </a:lnTo>
                <a:lnTo>
                  <a:pt x="1047250" y="275990"/>
                </a:lnTo>
                <a:lnTo>
                  <a:pt x="1070135" y="260561"/>
                </a:lnTo>
                <a:lnTo>
                  <a:pt x="1085564" y="237676"/>
                </a:lnTo>
                <a:lnTo>
                  <a:pt x="1091222" y="209651"/>
                </a:lnTo>
                <a:lnTo>
                  <a:pt x="1091222" y="71996"/>
                </a:lnTo>
                <a:lnTo>
                  <a:pt x="1085564" y="43971"/>
                </a:lnTo>
                <a:lnTo>
                  <a:pt x="1070135" y="21086"/>
                </a:lnTo>
                <a:lnTo>
                  <a:pt x="1047250" y="5657"/>
                </a:lnTo>
                <a:lnTo>
                  <a:pt x="1019225" y="0"/>
                </a:lnTo>
                <a:close/>
              </a:path>
            </a:pathLst>
          </a:custGeom>
          <a:solidFill>
            <a:srgbClr val="E9F0EC"/>
          </a:solidFill>
        </p:spPr>
        <p:txBody>
          <a:bodyPr wrap="square" lIns="0" tIns="0" rIns="0" bIns="0" rtlCol="0"/>
          <a:lstStyle/>
          <a:p>
            <a:endParaRPr/>
          </a:p>
        </p:txBody>
      </p:sp>
      <p:sp>
        <p:nvSpPr>
          <p:cNvPr id="50" name="object 50"/>
          <p:cNvSpPr/>
          <p:nvPr/>
        </p:nvSpPr>
        <p:spPr>
          <a:xfrm>
            <a:off x="4661997" y="7563806"/>
            <a:ext cx="41910" cy="41910"/>
          </a:xfrm>
          <a:custGeom>
            <a:avLst/>
            <a:gdLst/>
            <a:ahLst/>
            <a:cxnLst/>
            <a:rect l="l" t="t" r="r" b="b"/>
            <a:pathLst>
              <a:path w="41910" h="41909">
                <a:moveTo>
                  <a:pt x="20827" y="0"/>
                </a:moveTo>
                <a:lnTo>
                  <a:pt x="12719" y="1638"/>
                </a:lnTo>
                <a:lnTo>
                  <a:pt x="6099" y="6103"/>
                </a:lnTo>
                <a:lnTo>
                  <a:pt x="1636" y="12724"/>
                </a:lnTo>
                <a:lnTo>
                  <a:pt x="0" y="20828"/>
                </a:lnTo>
                <a:lnTo>
                  <a:pt x="1636" y="28936"/>
                </a:lnTo>
                <a:lnTo>
                  <a:pt x="6099" y="35556"/>
                </a:lnTo>
                <a:lnTo>
                  <a:pt x="12719" y="40019"/>
                </a:lnTo>
                <a:lnTo>
                  <a:pt x="20827" y="41656"/>
                </a:lnTo>
                <a:lnTo>
                  <a:pt x="28936" y="40019"/>
                </a:lnTo>
                <a:lnTo>
                  <a:pt x="35556" y="35556"/>
                </a:lnTo>
                <a:lnTo>
                  <a:pt x="40019" y="28936"/>
                </a:lnTo>
                <a:lnTo>
                  <a:pt x="41655" y="20828"/>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51" name="object 51"/>
          <p:cNvSpPr/>
          <p:nvPr/>
        </p:nvSpPr>
        <p:spPr>
          <a:xfrm>
            <a:off x="4773179" y="7976542"/>
            <a:ext cx="704850" cy="281940"/>
          </a:xfrm>
          <a:custGeom>
            <a:avLst/>
            <a:gdLst/>
            <a:ahLst/>
            <a:cxnLst/>
            <a:rect l="l" t="t" r="r" b="b"/>
            <a:pathLst>
              <a:path w="704850" h="281940">
                <a:moveTo>
                  <a:pt x="632815" y="0"/>
                </a:moveTo>
                <a:lnTo>
                  <a:pt x="71996" y="0"/>
                </a:lnTo>
                <a:lnTo>
                  <a:pt x="43971" y="5657"/>
                </a:lnTo>
                <a:lnTo>
                  <a:pt x="21086" y="21086"/>
                </a:lnTo>
                <a:lnTo>
                  <a:pt x="5657" y="43971"/>
                </a:lnTo>
                <a:lnTo>
                  <a:pt x="0" y="71996"/>
                </a:lnTo>
                <a:lnTo>
                  <a:pt x="0" y="209651"/>
                </a:lnTo>
                <a:lnTo>
                  <a:pt x="5657" y="237676"/>
                </a:lnTo>
                <a:lnTo>
                  <a:pt x="21086" y="260561"/>
                </a:lnTo>
                <a:lnTo>
                  <a:pt x="43971" y="275990"/>
                </a:lnTo>
                <a:lnTo>
                  <a:pt x="71996" y="281647"/>
                </a:lnTo>
                <a:lnTo>
                  <a:pt x="632815" y="281647"/>
                </a:lnTo>
                <a:lnTo>
                  <a:pt x="660842" y="275990"/>
                </a:lnTo>
                <a:lnTo>
                  <a:pt x="683731" y="260561"/>
                </a:lnTo>
                <a:lnTo>
                  <a:pt x="699164" y="237676"/>
                </a:lnTo>
                <a:lnTo>
                  <a:pt x="704824" y="209651"/>
                </a:lnTo>
                <a:lnTo>
                  <a:pt x="704824" y="71996"/>
                </a:lnTo>
                <a:lnTo>
                  <a:pt x="699164" y="43971"/>
                </a:lnTo>
                <a:lnTo>
                  <a:pt x="683731" y="21086"/>
                </a:lnTo>
                <a:lnTo>
                  <a:pt x="660842" y="5657"/>
                </a:lnTo>
                <a:lnTo>
                  <a:pt x="632815" y="0"/>
                </a:lnTo>
                <a:close/>
              </a:path>
            </a:pathLst>
          </a:custGeom>
          <a:solidFill>
            <a:srgbClr val="E9F0EC"/>
          </a:solidFill>
        </p:spPr>
        <p:txBody>
          <a:bodyPr wrap="square" lIns="0" tIns="0" rIns="0" bIns="0" rtlCol="0"/>
          <a:lstStyle/>
          <a:p>
            <a:endParaRPr/>
          </a:p>
        </p:txBody>
      </p:sp>
      <p:sp>
        <p:nvSpPr>
          <p:cNvPr id="52" name="object 52"/>
          <p:cNvSpPr/>
          <p:nvPr/>
        </p:nvSpPr>
        <p:spPr>
          <a:xfrm>
            <a:off x="4661997" y="8096537"/>
            <a:ext cx="41910" cy="41910"/>
          </a:xfrm>
          <a:custGeom>
            <a:avLst/>
            <a:gdLst/>
            <a:ahLst/>
            <a:cxnLst/>
            <a:rect l="l" t="t" r="r" b="b"/>
            <a:pathLst>
              <a:path w="41910" h="41909">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53" name="object 53"/>
          <p:cNvSpPr/>
          <p:nvPr/>
        </p:nvSpPr>
        <p:spPr>
          <a:xfrm>
            <a:off x="4773179" y="8509272"/>
            <a:ext cx="1278890" cy="281940"/>
          </a:xfrm>
          <a:custGeom>
            <a:avLst/>
            <a:gdLst/>
            <a:ahLst/>
            <a:cxnLst/>
            <a:rect l="l" t="t" r="r" b="b"/>
            <a:pathLst>
              <a:path w="1278889" h="281940">
                <a:moveTo>
                  <a:pt x="1206423" y="0"/>
                </a:moveTo>
                <a:lnTo>
                  <a:pt x="71996" y="0"/>
                </a:lnTo>
                <a:lnTo>
                  <a:pt x="43971" y="5657"/>
                </a:lnTo>
                <a:lnTo>
                  <a:pt x="21086" y="21086"/>
                </a:lnTo>
                <a:lnTo>
                  <a:pt x="5657" y="43971"/>
                </a:lnTo>
                <a:lnTo>
                  <a:pt x="0" y="71996"/>
                </a:lnTo>
                <a:lnTo>
                  <a:pt x="0" y="209651"/>
                </a:lnTo>
                <a:lnTo>
                  <a:pt x="5657" y="237676"/>
                </a:lnTo>
                <a:lnTo>
                  <a:pt x="21086" y="260561"/>
                </a:lnTo>
                <a:lnTo>
                  <a:pt x="43971" y="275990"/>
                </a:lnTo>
                <a:lnTo>
                  <a:pt x="71996" y="281647"/>
                </a:lnTo>
                <a:lnTo>
                  <a:pt x="1206423" y="281647"/>
                </a:lnTo>
                <a:lnTo>
                  <a:pt x="1234448" y="275990"/>
                </a:lnTo>
                <a:lnTo>
                  <a:pt x="1257333" y="260561"/>
                </a:lnTo>
                <a:lnTo>
                  <a:pt x="1272762" y="237676"/>
                </a:lnTo>
                <a:lnTo>
                  <a:pt x="1278420" y="209651"/>
                </a:lnTo>
                <a:lnTo>
                  <a:pt x="1278420" y="71996"/>
                </a:lnTo>
                <a:lnTo>
                  <a:pt x="1272762" y="43971"/>
                </a:lnTo>
                <a:lnTo>
                  <a:pt x="1257333" y="21086"/>
                </a:lnTo>
                <a:lnTo>
                  <a:pt x="1234448" y="5657"/>
                </a:lnTo>
                <a:lnTo>
                  <a:pt x="1206423" y="0"/>
                </a:lnTo>
                <a:close/>
              </a:path>
            </a:pathLst>
          </a:custGeom>
          <a:solidFill>
            <a:srgbClr val="E9F0EC"/>
          </a:solidFill>
        </p:spPr>
        <p:txBody>
          <a:bodyPr wrap="square" lIns="0" tIns="0" rIns="0" bIns="0" rtlCol="0"/>
          <a:lstStyle/>
          <a:p>
            <a:endParaRPr/>
          </a:p>
        </p:txBody>
      </p:sp>
      <p:sp>
        <p:nvSpPr>
          <p:cNvPr id="54" name="object 54"/>
          <p:cNvSpPr/>
          <p:nvPr/>
        </p:nvSpPr>
        <p:spPr>
          <a:xfrm>
            <a:off x="4661997" y="8629267"/>
            <a:ext cx="41910" cy="41910"/>
          </a:xfrm>
          <a:custGeom>
            <a:avLst/>
            <a:gdLst/>
            <a:ahLst/>
            <a:cxnLst/>
            <a:rect l="l" t="t" r="r" b="b"/>
            <a:pathLst>
              <a:path w="41910" h="41909">
                <a:moveTo>
                  <a:pt x="20827" y="0"/>
                </a:moveTo>
                <a:lnTo>
                  <a:pt x="12719" y="1638"/>
                </a:lnTo>
                <a:lnTo>
                  <a:pt x="6099" y="6103"/>
                </a:lnTo>
                <a:lnTo>
                  <a:pt x="1636" y="12724"/>
                </a:lnTo>
                <a:lnTo>
                  <a:pt x="0" y="20828"/>
                </a:lnTo>
                <a:lnTo>
                  <a:pt x="1636" y="28936"/>
                </a:lnTo>
                <a:lnTo>
                  <a:pt x="6099" y="35556"/>
                </a:lnTo>
                <a:lnTo>
                  <a:pt x="12719" y="40019"/>
                </a:lnTo>
                <a:lnTo>
                  <a:pt x="20827" y="41656"/>
                </a:lnTo>
                <a:lnTo>
                  <a:pt x="28936" y="40019"/>
                </a:lnTo>
                <a:lnTo>
                  <a:pt x="35556" y="35556"/>
                </a:lnTo>
                <a:lnTo>
                  <a:pt x="40019" y="28936"/>
                </a:lnTo>
                <a:lnTo>
                  <a:pt x="41655" y="20828"/>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55" name="object 55"/>
          <p:cNvSpPr/>
          <p:nvPr/>
        </p:nvSpPr>
        <p:spPr>
          <a:xfrm>
            <a:off x="4773179" y="9042002"/>
            <a:ext cx="1419225" cy="281940"/>
          </a:xfrm>
          <a:custGeom>
            <a:avLst/>
            <a:gdLst/>
            <a:ahLst/>
            <a:cxnLst/>
            <a:rect l="l" t="t" r="r" b="b"/>
            <a:pathLst>
              <a:path w="1419225" h="281940">
                <a:moveTo>
                  <a:pt x="1346822" y="0"/>
                </a:moveTo>
                <a:lnTo>
                  <a:pt x="71996" y="0"/>
                </a:lnTo>
                <a:lnTo>
                  <a:pt x="43971" y="5657"/>
                </a:lnTo>
                <a:lnTo>
                  <a:pt x="21086" y="21086"/>
                </a:lnTo>
                <a:lnTo>
                  <a:pt x="5657" y="43971"/>
                </a:lnTo>
                <a:lnTo>
                  <a:pt x="0" y="71996"/>
                </a:lnTo>
                <a:lnTo>
                  <a:pt x="0" y="209651"/>
                </a:lnTo>
                <a:lnTo>
                  <a:pt x="5657" y="237676"/>
                </a:lnTo>
                <a:lnTo>
                  <a:pt x="21086" y="260561"/>
                </a:lnTo>
                <a:lnTo>
                  <a:pt x="43971" y="275990"/>
                </a:lnTo>
                <a:lnTo>
                  <a:pt x="71996" y="281647"/>
                </a:lnTo>
                <a:lnTo>
                  <a:pt x="1346822" y="281647"/>
                </a:lnTo>
                <a:lnTo>
                  <a:pt x="1374847" y="275990"/>
                </a:lnTo>
                <a:lnTo>
                  <a:pt x="1397731" y="260561"/>
                </a:lnTo>
                <a:lnTo>
                  <a:pt x="1413160" y="237676"/>
                </a:lnTo>
                <a:lnTo>
                  <a:pt x="1418818" y="209651"/>
                </a:lnTo>
                <a:lnTo>
                  <a:pt x="1418818" y="71996"/>
                </a:lnTo>
                <a:lnTo>
                  <a:pt x="1413160" y="43971"/>
                </a:lnTo>
                <a:lnTo>
                  <a:pt x="1397731" y="21086"/>
                </a:lnTo>
                <a:lnTo>
                  <a:pt x="1374847" y="5657"/>
                </a:lnTo>
                <a:lnTo>
                  <a:pt x="1346822" y="0"/>
                </a:lnTo>
                <a:close/>
              </a:path>
            </a:pathLst>
          </a:custGeom>
          <a:solidFill>
            <a:srgbClr val="E9F0EC"/>
          </a:solidFill>
        </p:spPr>
        <p:txBody>
          <a:bodyPr wrap="square" lIns="0" tIns="0" rIns="0" bIns="0" rtlCol="0"/>
          <a:lstStyle/>
          <a:p>
            <a:endParaRPr/>
          </a:p>
        </p:txBody>
      </p:sp>
      <p:sp>
        <p:nvSpPr>
          <p:cNvPr id="56" name="object 56"/>
          <p:cNvSpPr txBox="1"/>
          <p:nvPr/>
        </p:nvSpPr>
        <p:spPr>
          <a:xfrm>
            <a:off x="4829300" y="5868596"/>
            <a:ext cx="1314450" cy="3408045"/>
          </a:xfrm>
          <a:prstGeom prst="rect">
            <a:avLst/>
          </a:prstGeom>
        </p:spPr>
        <p:txBody>
          <a:bodyPr vert="horz" wrap="square" lIns="0" tIns="12700" rIns="0" bIns="0" rtlCol="0">
            <a:spAutoFit/>
          </a:bodyPr>
          <a:lstStyle/>
          <a:p>
            <a:pPr marL="198120">
              <a:lnSpc>
                <a:spcPct val="100000"/>
              </a:lnSpc>
              <a:spcBef>
                <a:spcPts val="100"/>
              </a:spcBef>
            </a:pPr>
            <a:r>
              <a:rPr sz="1100" dirty="0">
                <a:solidFill>
                  <a:srgbClr val="61A489"/>
                </a:solidFill>
                <a:latin typeface="SimSun"/>
                <a:cs typeface="SimSun"/>
              </a:rPr>
              <a:t>合格標章。</a:t>
            </a:r>
            <a:endParaRPr sz="1100">
              <a:latin typeface="SimSun"/>
              <a:cs typeface="SimSun"/>
            </a:endParaRPr>
          </a:p>
          <a:p>
            <a:pPr>
              <a:lnSpc>
                <a:spcPct val="100000"/>
              </a:lnSpc>
              <a:spcBef>
                <a:spcPts val="30"/>
              </a:spcBef>
            </a:pPr>
            <a:endParaRPr sz="2600">
              <a:latin typeface="Times New Roman"/>
              <a:cs typeface="Times New Roman"/>
            </a:endParaRPr>
          </a:p>
          <a:p>
            <a:pPr marL="12700">
              <a:lnSpc>
                <a:spcPct val="100000"/>
              </a:lnSpc>
            </a:pPr>
            <a:r>
              <a:rPr sz="1100" spc="25" dirty="0">
                <a:solidFill>
                  <a:srgbClr val="61A489"/>
                </a:solidFill>
                <a:latin typeface="SimSun"/>
                <a:cs typeface="SimSun"/>
              </a:rPr>
              <a:t>禁止雙載</a:t>
            </a:r>
            <a:endParaRPr sz="1100">
              <a:latin typeface="SimSun"/>
              <a:cs typeface="SimSun"/>
            </a:endParaRPr>
          </a:p>
          <a:p>
            <a:pPr marL="12700" marR="291465">
              <a:lnSpc>
                <a:spcPts val="4190"/>
              </a:lnSpc>
              <a:spcBef>
                <a:spcPts val="600"/>
              </a:spcBef>
            </a:pPr>
            <a:r>
              <a:rPr sz="1100" spc="25" dirty="0">
                <a:solidFill>
                  <a:srgbClr val="61A489"/>
                </a:solidFill>
                <a:latin typeface="SimSun"/>
                <a:cs typeface="SimSun"/>
              </a:rPr>
              <a:t>必須掛牌、投保 必須年</a:t>
            </a:r>
            <a:r>
              <a:rPr sz="1100" dirty="0">
                <a:solidFill>
                  <a:srgbClr val="61A489"/>
                </a:solidFill>
                <a:latin typeface="SimSun"/>
                <a:cs typeface="SimSun"/>
              </a:rPr>
              <a:t>滿</a:t>
            </a:r>
            <a:r>
              <a:rPr sz="1100" spc="-280" dirty="0">
                <a:solidFill>
                  <a:srgbClr val="61A489"/>
                </a:solidFill>
                <a:latin typeface="SimSun"/>
                <a:cs typeface="SimSun"/>
              </a:rPr>
              <a:t> </a:t>
            </a:r>
            <a:r>
              <a:rPr sz="1100" spc="5" dirty="0">
                <a:solidFill>
                  <a:srgbClr val="61A489"/>
                </a:solidFill>
                <a:latin typeface="Arial"/>
                <a:cs typeface="Arial"/>
              </a:rPr>
              <a:t>14</a:t>
            </a:r>
            <a:r>
              <a:rPr sz="1100" spc="-35" dirty="0">
                <a:solidFill>
                  <a:srgbClr val="61A489"/>
                </a:solidFill>
                <a:latin typeface="Arial"/>
                <a:cs typeface="Arial"/>
              </a:rPr>
              <a:t> </a:t>
            </a:r>
            <a:r>
              <a:rPr sz="1100" dirty="0">
                <a:solidFill>
                  <a:srgbClr val="61A489"/>
                </a:solidFill>
                <a:latin typeface="SimSun"/>
                <a:cs typeface="SimSun"/>
              </a:rPr>
              <a:t>歲</a:t>
            </a:r>
            <a:endParaRPr sz="1100">
              <a:latin typeface="SimSun"/>
              <a:cs typeface="SimSun"/>
            </a:endParaRPr>
          </a:p>
          <a:p>
            <a:pPr marL="12700">
              <a:lnSpc>
                <a:spcPct val="100000"/>
              </a:lnSpc>
              <a:spcBef>
                <a:spcPts val="2285"/>
              </a:spcBef>
            </a:pPr>
            <a:r>
              <a:rPr sz="1100" spc="25" dirty="0">
                <a:solidFill>
                  <a:srgbClr val="61A489"/>
                </a:solidFill>
                <a:latin typeface="SimSun"/>
                <a:cs typeface="SimSun"/>
              </a:rPr>
              <a:t>不需駕照</a:t>
            </a:r>
            <a:endParaRPr sz="1100">
              <a:latin typeface="SimSun"/>
              <a:cs typeface="SimSun"/>
            </a:endParaRPr>
          </a:p>
          <a:p>
            <a:pPr marL="12700" marR="5080">
              <a:lnSpc>
                <a:spcPct val="317800"/>
              </a:lnSpc>
            </a:pPr>
            <a:r>
              <a:rPr sz="1100" spc="25" dirty="0">
                <a:solidFill>
                  <a:srgbClr val="61A489"/>
                </a:solidFill>
                <a:latin typeface="SimSun"/>
                <a:cs typeface="SimSun"/>
              </a:rPr>
              <a:t>必須戴合格安全帽 建議配戴合格安全帽</a:t>
            </a:r>
            <a:endParaRPr sz="1100">
              <a:latin typeface="SimSun"/>
              <a:cs typeface="SimSun"/>
            </a:endParaRPr>
          </a:p>
        </p:txBody>
      </p:sp>
      <p:sp>
        <p:nvSpPr>
          <p:cNvPr id="57" name="object 57"/>
          <p:cNvSpPr/>
          <p:nvPr/>
        </p:nvSpPr>
        <p:spPr>
          <a:xfrm>
            <a:off x="4661997" y="9161997"/>
            <a:ext cx="41910" cy="41910"/>
          </a:xfrm>
          <a:custGeom>
            <a:avLst/>
            <a:gdLst/>
            <a:ahLst/>
            <a:cxnLst/>
            <a:rect l="l" t="t" r="r" b="b"/>
            <a:pathLst>
              <a:path w="41910" h="41909">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58" name="object 58"/>
          <p:cNvSpPr/>
          <p:nvPr/>
        </p:nvSpPr>
        <p:spPr>
          <a:xfrm>
            <a:off x="2914113" y="5364003"/>
            <a:ext cx="1089315" cy="766820"/>
          </a:xfrm>
          <a:prstGeom prst="rect">
            <a:avLst/>
          </a:prstGeom>
          <a:blipFill>
            <a:blip r:embed="rId2" cstate="print"/>
            <a:stretch>
              <a:fillRect/>
            </a:stretch>
          </a:blipFill>
        </p:spPr>
        <p:txBody>
          <a:bodyPr wrap="square" lIns="0" tIns="0" rIns="0" bIns="0" rtlCol="0"/>
          <a:lstStyle/>
          <a:p>
            <a:endParaRPr/>
          </a:p>
        </p:txBody>
      </p:sp>
      <p:sp>
        <p:nvSpPr>
          <p:cNvPr id="59" name="object 59"/>
          <p:cNvSpPr/>
          <p:nvPr/>
        </p:nvSpPr>
        <p:spPr>
          <a:xfrm>
            <a:off x="4040996" y="5837995"/>
            <a:ext cx="41910" cy="41910"/>
          </a:xfrm>
          <a:custGeom>
            <a:avLst/>
            <a:gdLst/>
            <a:ahLst/>
            <a:cxnLst/>
            <a:rect l="l" t="t" r="r" b="b"/>
            <a:pathLst>
              <a:path w="41910" h="41910">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60" name="object 60"/>
          <p:cNvSpPr/>
          <p:nvPr/>
        </p:nvSpPr>
        <p:spPr>
          <a:xfrm>
            <a:off x="2816995" y="5837995"/>
            <a:ext cx="41910" cy="41910"/>
          </a:xfrm>
          <a:custGeom>
            <a:avLst/>
            <a:gdLst/>
            <a:ahLst/>
            <a:cxnLst/>
            <a:rect l="l" t="t" r="r" b="b"/>
            <a:pathLst>
              <a:path w="41910" h="41910">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61" name="object 61"/>
          <p:cNvSpPr/>
          <p:nvPr/>
        </p:nvSpPr>
        <p:spPr>
          <a:xfrm>
            <a:off x="2908228" y="6824929"/>
            <a:ext cx="1144287" cy="735072"/>
          </a:xfrm>
          <a:prstGeom prst="rect">
            <a:avLst/>
          </a:prstGeom>
          <a:blipFill>
            <a:blip r:embed="rId3" cstate="print"/>
            <a:stretch>
              <a:fillRect/>
            </a:stretch>
          </a:blipFill>
        </p:spPr>
        <p:txBody>
          <a:bodyPr wrap="square" lIns="0" tIns="0" rIns="0" bIns="0" rtlCol="0"/>
          <a:lstStyle/>
          <a:p>
            <a:endParaRPr/>
          </a:p>
        </p:txBody>
      </p:sp>
      <p:sp>
        <p:nvSpPr>
          <p:cNvPr id="62" name="object 62"/>
          <p:cNvSpPr/>
          <p:nvPr/>
        </p:nvSpPr>
        <p:spPr>
          <a:xfrm>
            <a:off x="4040996" y="7241997"/>
            <a:ext cx="41910" cy="41910"/>
          </a:xfrm>
          <a:custGeom>
            <a:avLst/>
            <a:gdLst/>
            <a:ahLst/>
            <a:cxnLst/>
            <a:rect l="l" t="t" r="r" b="b"/>
            <a:pathLst>
              <a:path w="41910" h="41909">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63" name="object 63"/>
          <p:cNvSpPr/>
          <p:nvPr/>
        </p:nvSpPr>
        <p:spPr>
          <a:xfrm>
            <a:off x="2816995" y="7241997"/>
            <a:ext cx="41910" cy="41910"/>
          </a:xfrm>
          <a:custGeom>
            <a:avLst/>
            <a:gdLst/>
            <a:ahLst/>
            <a:cxnLst/>
            <a:rect l="l" t="t" r="r" b="b"/>
            <a:pathLst>
              <a:path w="41910" h="41909">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64" name="object 64"/>
          <p:cNvSpPr/>
          <p:nvPr/>
        </p:nvSpPr>
        <p:spPr>
          <a:xfrm>
            <a:off x="834351" y="1372768"/>
            <a:ext cx="5858510" cy="8370570"/>
          </a:xfrm>
          <a:custGeom>
            <a:avLst/>
            <a:gdLst/>
            <a:ahLst/>
            <a:cxnLst/>
            <a:rect l="l" t="t" r="r" b="b"/>
            <a:pathLst>
              <a:path w="5858509" h="8370570">
                <a:moveTo>
                  <a:pt x="0" y="8369998"/>
                </a:moveTo>
                <a:lnTo>
                  <a:pt x="5858471" y="8369998"/>
                </a:lnTo>
                <a:lnTo>
                  <a:pt x="5858471" y="0"/>
                </a:lnTo>
                <a:lnTo>
                  <a:pt x="0" y="0"/>
                </a:lnTo>
                <a:lnTo>
                  <a:pt x="0" y="8369998"/>
                </a:lnTo>
                <a:close/>
              </a:path>
            </a:pathLst>
          </a:custGeom>
          <a:ln w="6350">
            <a:solidFill>
              <a:srgbClr val="6D6E71"/>
            </a:solidFill>
          </a:ln>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39200" y="4402805"/>
            <a:ext cx="641350" cy="1454785"/>
          </a:xfrm>
          <a:custGeom>
            <a:avLst/>
            <a:gdLst/>
            <a:ahLst/>
            <a:cxnLst/>
            <a:rect l="l" t="t" r="r" b="b"/>
            <a:pathLst>
              <a:path w="641350" h="1454785">
                <a:moveTo>
                  <a:pt x="0" y="0"/>
                </a:moveTo>
                <a:lnTo>
                  <a:pt x="640803" y="1454404"/>
                </a:lnTo>
              </a:path>
            </a:pathLst>
          </a:custGeom>
          <a:ln w="12700">
            <a:solidFill>
              <a:srgbClr val="E46244"/>
            </a:solidFill>
          </a:ln>
        </p:spPr>
        <p:txBody>
          <a:bodyPr wrap="square" lIns="0" tIns="0" rIns="0" bIns="0" rtlCol="0"/>
          <a:lstStyle/>
          <a:p>
            <a:endParaRPr/>
          </a:p>
        </p:txBody>
      </p:sp>
      <p:sp>
        <p:nvSpPr>
          <p:cNvPr id="3" name="object 3"/>
          <p:cNvSpPr/>
          <p:nvPr/>
        </p:nvSpPr>
        <p:spPr>
          <a:xfrm>
            <a:off x="2239200" y="5770806"/>
            <a:ext cx="612140" cy="88265"/>
          </a:xfrm>
          <a:custGeom>
            <a:avLst/>
            <a:gdLst/>
            <a:ahLst/>
            <a:cxnLst/>
            <a:rect l="l" t="t" r="r" b="b"/>
            <a:pathLst>
              <a:path w="612139" h="88264">
                <a:moveTo>
                  <a:pt x="0" y="0"/>
                </a:moveTo>
                <a:lnTo>
                  <a:pt x="612038" y="88188"/>
                </a:lnTo>
              </a:path>
            </a:pathLst>
          </a:custGeom>
          <a:ln w="12700">
            <a:solidFill>
              <a:srgbClr val="E46244"/>
            </a:solidFill>
          </a:ln>
        </p:spPr>
        <p:txBody>
          <a:bodyPr wrap="square" lIns="0" tIns="0" rIns="0" bIns="0" rtlCol="0"/>
          <a:lstStyle/>
          <a:p>
            <a:endParaRPr/>
          </a:p>
        </p:txBody>
      </p:sp>
      <p:sp>
        <p:nvSpPr>
          <p:cNvPr id="4" name="object 4"/>
          <p:cNvSpPr/>
          <p:nvPr/>
        </p:nvSpPr>
        <p:spPr>
          <a:xfrm>
            <a:off x="2231999" y="5860956"/>
            <a:ext cx="635000" cy="1976755"/>
          </a:xfrm>
          <a:custGeom>
            <a:avLst/>
            <a:gdLst/>
            <a:ahLst/>
            <a:cxnLst/>
            <a:rect l="l" t="t" r="r" b="b"/>
            <a:pathLst>
              <a:path w="635000" h="1976754">
                <a:moveTo>
                  <a:pt x="0" y="1976247"/>
                </a:moveTo>
                <a:lnTo>
                  <a:pt x="635000" y="0"/>
                </a:lnTo>
              </a:path>
            </a:pathLst>
          </a:custGeom>
          <a:ln w="12700">
            <a:solidFill>
              <a:srgbClr val="E46244"/>
            </a:solidFill>
          </a:ln>
        </p:spPr>
        <p:txBody>
          <a:bodyPr wrap="square" lIns="0" tIns="0" rIns="0" bIns="0" rtlCol="0"/>
          <a:lstStyle/>
          <a:p>
            <a:endParaRPr/>
          </a:p>
        </p:txBody>
      </p:sp>
      <p:sp>
        <p:nvSpPr>
          <p:cNvPr id="5" name="object 5"/>
          <p:cNvSpPr/>
          <p:nvPr/>
        </p:nvSpPr>
        <p:spPr>
          <a:xfrm>
            <a:off x="2239200" y="5875299"/>
            <a:ext cx="631825" cy="2646045"/>
          </a:xfrm>
          <a:custGeom>
            <a:avLst/>
            <a:gdLst/>
            <a:ahLst/>
            <a:cxnLst/>
            <a:rect l="l" t="t" r="r" b="b"/>
            <a:pathLst>
              <a:path w="631825" h="2646045">
                <a:moveTo>
                  <a:pt x="0" y="2645905"/>
                </a:moveTo>
                <a:lnTo>
                  <a:pt x="631647" y="0"/>
                </a:lnTo>
              </a:path>
            </a:pathLst>
          </a:custGeom>
          <a:ln w="12700">
            <a:solidFill>
              <a:srgbClr val="E46244"/>
            </a:solidFill>
          </a:ln>
        </p:spPr>
        <p:txBody>
          <a:bodyPr wrap="square" lIns="0" tIns="0" rIns="0" bIns="0" rtlCol="0"/>
          <a:lstStyle/>
          <a:p>
            <a:endParaRPr/>
          </a:p>
        </p:txBody>
      </p:sp>
      <p:sp>
        <p:nvSpPr>
          <p:cNvPr id="6" name="object 6"/>
          <p:cNvSpPr/>
          <p:nvPr/>
        </p:nvSpPr>
        <p:spPr>
          <a:xfrm>
            <a:off x="4096799" y="5864406"/>
            <a:ext cx="619760" cy="2776220"/>
          </a:xfrm>
          <a:custGeom>
            <a:avLst/>
            <a:gdLst/>
            <a:ahLst/>
            <a:cxnLst/>
            <a:rect l="l" t="t" r="r" b="b"/>
            <a:pathLst>
              <a:path w="619760" h="2776220">
                <a:moveTo>
                  <a:pt x="619201" y="2775597"/>
                </a:moveTo>
                <a:lnTo>
                  <a:pt x="0" y="0"/>
                </a:lnTo>
              </a:path>
            </a:pathLst>
          </a:custGeom>
          <a:ln w="12700">
            <a:solidFill>
              <a:srgbClr val="E46244"/>
            </a:solidFill>
          </a:ln>
        </p:spPr>
        <p:txBody>
          <a:bodyPr wrap="square" lIns="0" tIns="0" rIns="0" bIns="0" rtlCol="0"/>
          <a:lstStyle/>
          <a:p>
            <a:endParaRPr/>
          </a:p>
        </p:txBody>
      </p:sp>
      <p:sp>
        <p:nvSpPr>
          <p:cNvPr id="7" name="object 7"/>
          <p:cNvSpPr/>
          <p:nvPr/>
        </p:nvSpPr>
        <p:spPr>
          <a:xfrm>
            <a:off x="4104003" y="5857202"/>
            <a:ext cx="610235" cy="2261235"/>
          </a:xfrm>
          <a:custGeom>
            <a:avLst/>
            <a:gdLst/>
            <a:ahLst/>
            <a:cxnLst/>
            <a:rect l="l" t="t" r="r" b="b"/>
            <a:pathLst>
              <a:path w="610235" h="2261234">
                <a:moveTo>
                  <a:pt x="610196" y="2260803"/>
                </a:moveTo>
                <a:lnTo>
                  <a:pt x="0" y="0"/>
                </a:lnTo>
              </a:path>
            </a:pathLst>
          </a:custGeom>
          <a:ln w="12700">
            <a:solidFill>
              <a:srgbClr val="E46244"/>
            </a:solidFill>
          </a:ln>
        </p:spPr>
        <p:txBody>
          <a:bodyPr wrap="square" lIns="0" tIns="0" rIns="0" bIns="0" rtlCol="0"/>
          <a:lstStyle/>
          <a:p>
            <a:endParaRPr/>
          </a:p>
        </p:txBody>
      </p:sp>
      <p:sp>
        <p:nvSpPr>
          <p:cNvPr id="8" name="object 8"/>
          <p:cNvSpPr/>
          <p:nvPr/>
        </p:nvSpPr>
        <p:spPr>
          <a:xfrm>
            <a:off x="4104003" y="5868000"/>
            <a:ext cx="610235" cy="1703070"/>
          </a:xfrm>
          <a:custGeom>
            <a:avLst/>
            <a:gdLst/>
            <a:ahLst/>
            <a:cxnLst/>
            <a:rect l="l" t="t" r="r" b="b"/>
            <a:pathLst>
              <a:path w="610235" h="1703070">
                <a:moveTo>
                  <a:pt x="610196" y="1702803"/>
                </a:moveTo>
                <a:lnTo>
                  <a:pt x="0" y="0"/>
                </a:lnTo>
              </a:path>
            </a:pathLst>
          </a:custGeom>
          <a:ln w="12700">
            <a:solidFill>
              <a:srgbClr val="E46244"/>
            </a:solidFill>
          </a:ln>
        </p:spPr>
        <p:txBody>
          <a:bodyPr wrap="square" lIns="0" tIns="0" rIns="0" bIns="0" rtlCol="0"/>
          <a:lstStyle/>
          <a:p>
            <a:endParaRPr/>
          </a:p>
        </p:txBody>
      </p:sp>
      <p:sp>
        <p:nvSpPr>
          <p:cNvPr id="9" name="object 9"/>
          <p:cNvSpPr/>
          <p:nvPr/>
        </p:nvSpPr>
        <p:spPr>
          <a:xfrm>
            <a:off x="4104003" y="5864400"/>
            <a:ext cx="610235" cy="1166495"/>
          </a:xfrm>
          <a:custGeom>
            <a:avLst/>
            <a:gdLst/>
            <a:ahLst/>
            <a:cxnLst/>
            <a:rect l="l" t="t" r="r" b="b"/>
            <a:pathLst>
              <a:path w="610235" h="1166495">
                <a:moveTo>
                  <a:pt x="610196" y="1166406"/>
                </a:moveTo>
                <a:lnTo>
                  <a:pt x="0" y="0"/>
                </a:lnTo>
              </a:path>
            </a:pathLst>
          </a:custGeom>
          <a:ln w="12699">
            <a:solidFill>
              <a:srgbClr val="E46244"/>
            </a:solidFill>
          </a:ln>
        </p:spPr>
        <p:txBody>
          <a:bodyPr wrap="square" lIns="0" tIns="0" rIns="0" bIns="0" rtlCol="0"/>
          <a:lstStyle/>
          <a:p>
            <a:endParaRPr/>
          </a:p>
        </p:txBody>
      </p:sp>
      <p:sp>
        <p:nvSpPr>
          <p:cNvPr id="10" name="object 10"/>
          <p:cNvSpPr/>
          <p:nvPr/>
        </p:nvSpPr>
        <p:spPr>
          <a:xfrm>
            <a:off x="4104003" y="5864400"/>
            <a:ext cx="603250" cy="641350"/>
          </a:xfrm>
          <a:custGeom>
            <a:avLst/>
            <a:gdLst/>
            <a:ahLst/>
            <a:cxnLst/>
            <a:rect l="l" t="t" r="r" b="b"/>
            <a:pathLst>
              <a:path w="603250" h="641350">
                <a:moveTo>
                  <a:pt x="602996" y="640803"/>
                </a:moveTo>
                <a:lnTo>
                  <a:pt x="0" y="0"/>
                </a:lnTo>
              </a:path>
            </a:pathLst>
          </a:custGeom>
          <a:ln w="12700">
            <a:solidFill>
              <a:srgbClr val="E46244"/>
            </a:solidFill>
          </a:ln>
        </p:spPr>
        <p:txBody>
          <a:bodyPr wrap="square" lIns="0" tIns="0" rIns="0" bIns="0" rtlCol="0"/>
          <a:lstStyle/>
          <a:p>
            <a:endParaRPr/>
          </a:p>
        </p:txBody>
      </p:sp>
      <p:sp>
        <p:nvSpPr>
          <p:cNvPr id="11" name="object 11"/>
          <p:cNvSpPr/>
          <p:nvPr/>
        </p:nvSpPr>
        <p:spPr>
          <a:xfrm>
            <a:off x="4104003" y="4428006"/>
            <a:ext cx="610235" cy="1429385"/>
          </a:xfrm>
          <a:custGeom>
            <a:avLst/>
            <a:gdLst/>
            <a:ahLst/>
            <a:cxnLst/>
            <a:rect l="l" t="t" r="r" b="b"/>
            <a:pathLst>
              <a:path w="610235" h="1429385">
                <a:moveTo>
                  <a:pt x="610196" y="0"/>
                </a:moveTo>
                <a:lnTo>
                  <a:pt x="0" y="1429207"/>
                </a:lnTo>
              </a:path>
            </a:pathLst>
          </a:custGeom>
          <a:ln w="12699">
            <a:solidFill>
              <a:srgbClr val="E46244"/>
            </a:solidFill>
          </a:ln>
        </p:spPr>
        <p:txBody>
          <a:bodyPr wrap="square" lIns="0" tIns="0" rIns="0" bIns="0" rtlCol="0"/>
          <a:lstStyle/>
          <a:p>
            <a:endParaRPr/>
          </a:p>
        </p:txBody>
      </p:sp>
      <p:sp>
        <p:nvSpPr>
          <p:cNvPr id="12" name="object 12"/>
          <p:cNvSpPr/>
          <p:nvPr/>
        </p:nvSpPr>
        <p:spPr>
          <a:xfrm>
            <a:off x="4103999" y="7261204"/>
            <a:ext cx="612140" cy="1918970"/>
          </a:xfrm>
          <a:custGeom>
            <a:avLst/>
            <a:gdLst/>
            <a:ahLst/>
            <a:cxnLst/>
            <a:rect l="l" t="t" r="r" b="b"/>
            <a:pathLst>
              <a:path w="612139" h="1918970">
                <a:moveTo>
                  <a:pt x="0" y="0"/>
                </a:moveTo>
                <a:lnTo>
                  <a:pt x="612000" y="1918804"/>
                </a:lnTo>
              </a:path>
            </a:pathLst>
          </a:custGeom>
          <a:ln w="12700">
            <a:solidFill>
              <a:srgbClr val="4DB2C5"/>
            </a:solidFill>
          </a:ln>
        </p:spPr>
        <p:txBody>
          <a:bodyPr wrap="square" lIns="0" tIns="0" rIns="0" bIns="0" rtlCol="0"/>
          <a:lstStyle/>
          <a:p>
            <a:endParaRPr/>
          </a:p>
        </p:txBody>
      </p:sp>
      <p:sp>
        <p:nvSpPr>
          <p:cNvPr id="13" name="object 13"/>
          <p:cNvSpPr/>
          <p:nvPr/>
        </p:nvSpPr>
        <p:spPr>
          <a:xfrm>
            <a:off x="4104001" y="4438805"/>
            <a:ext cx="610235" cy="2815590"/>
          </a:xfrm>
          <a:custGeom>
            <a:avLst/>
            <a:gdLst/>
            <a:ahLst/>
            <a:cxnLst/>
            <a:rect l="l" t="t" r="r" b="b"/>
            <a:pathLst>
              <a:path w="610235" h="2815590">
                <a:moveTo>
                  <a:pt x="604799" y="0"/>
                </a:moveTo>
                <a:lnTo>
                  <a:pt x="0" y="2815196"/>
                </a:lnTo>
                <a:lnTo>
                  <a:pt x="610196" y="1036802"/>
                </a:lnTo>
              </a:path>
            </a:pathLst>
          </a:custGeom>
          <a:ln w="12699">
            <a:solidFill>
              <a:srgbClr val="4DB2C5"/>
            </a:solidFill>
          </a:ln>
        </p:spPr>
        <p:txBody>
          <a:bodyPr wrap="square" lIns="0" tIns="0" rIns="0" bIns="0" rtlCol="0"/>
          <a:lstStyle/>
          <a:p>
            <a:endParaRPr/>
          </a:p>
        </p:txBody>
      </p:sp>
      <p:sp>
        <p:nvSpPr>
          <p:cNvPr id="14" name="object 14"/>
          <p:cNvSpPr/>
          <p:nvPr/>
        </p:nvSpPr>
        <p:spPr>
          <a:xfrm>
            <a:off x="2239200" y="7270373"/>
            <a:ext cx="628015" cy="1942464"/>
          </a:xfrm>
          <a:custGeom>
            <a:avLst/>
            <a:gdLst/>
            <a:ahLst/>
            <a:cxnLst/>
            <a:rect l="l" t="t" r="r" b="b"/>
            <a:pathLst>
              <a:path w="628014" h="1942465">
                <a:moveTo>
                  <a:pt x="0" y="1942033"/>
                </a:moveTo>
                <a:lnTo>
                  <a:pt x="627811" y="0"/>
                </a:lnTo>
              </a:path>
            </a:pathLst>
          </a:custGeom>
          <a:ln w="12700">
            <a:solidFill>
              <a:srgbClr val="4DB2C5"/>
            </a:solidFill>
          </a:ln>
        </p:spPr>
        <p:txBody>
          <a:bodyPr wrap="square" lIns="0" tIns="0" rIns="0" bIns="0" rtlCol="0"/>
          <a:lstStyle/>
          <a:p>
            <a:endParaRPr/>
          </a:p>
        </p:txBody>
      </p:sp>
      <p:sp>
        <p:nvSpPr>
          <p:cNvPr id="15" name="object 15"/>
          <p:cNvSpPr/>
          <p:nvPr/>
        </p:nvSpPr>
        <p:spPr>
          <a:xfrm>
            <a:off x="2231999" y="7146005"/>
            <a:ext cx="629285" cy="115570"/>
          </a:xfrm>
          <a:custGeom>
            <a:avLst/>
            <a:gdLst/>
            <a:ahLst/>
            <a:cxnLst/>
            <a:rect l="l" t="t" r="r" b="b"/>
            <a:pathLst>
              <a:path w="629285" h="115570">
                <a:moveTo>
                  <a:pt x="0" y="0"/>
                </a:moveTo>
                <a:lnTo>
                  <a:pt x="628840" y="115189"/>
                </a:lnTo>
              </a:path>
            </a:pathLst>
          </a:custGeom>
          <a:ln w="12700">
            <a:solidFill>
              <a:srgbClr val="4DB2C5"/>
            </a:solidFill>
          </a:ln>
        </p:spPr>
        <p:txBody>
          <a:bodyPr wrap="square" lIns="0" tIns="0" rIns="0" bIns="0" rtlCol="0"/>
          <a:lstStyle/>
          <a:p>
            <a:endParaRPr/>
          </a:p>
        </p:txBody>
      </p:sp>
      <p:sp>
        <p:nvSpPr>
          <p:cNvPr id="16" name="object 16"/>
          <p:cNvSpPr/>
          <p:nvPr/>
        </p:nvSpPr>
        <p:spPr>
          <a:xfrm>
            <a:off x="2239200" y="6454804"/>
            <a:ext cx="641350" cy="814069"/>
          </a:xfrm>
          <a:custGeom>
            <a:avLst/>
            <a:gdLst/>
            <a:ahLst/>
            <a:cxnLst/>
            <a:rect l="l" t="t" r="r" b="b"/>
            <a:pathLst>
              <a:path w="641350" h="814070">
                <a:moveTo>
                  <a:pt x="0" y="0"/>
                </a:moveTo>
                <a:lnTo>
                  <a:pt x="640803" y="813600"/>
                </a:lnTo>
              </a:path>
            </a:pathLst>
          </a:custGeom>
          <a:ln w="12700">
            <a:solidFill>
              <a:srgbClr val="4DB2C5"/>
            </a:solidFill>
          </a:ln>
        </p:spPr>
        <p:txBody>
          <a:bodyPr wrap="square" lIns="0" tIns="0" rIns="0" bIns="0" rtlCol="0"/>
          <a:lstStyle/>
          <a:p>
            <a:endParaRPr/>
          </a:p>
        </p:txBody>
      </p:sp>
      <p:sp>
        <p:nvSpPr>
          <p:cNvPr id="17" name="object 17"/>
          <p:cNvSpPr/>
          <p:nvPr/>
        </p:nvSpPr>
        <p:spPr>
          <a:xfrm>
            <a:off x="2239200" y="5079605"/>
            <a:ext cx="629920" cy="2181860"/>
          </a:xfrm>
          <a:custGeom>
            <a:avLst/>
            <a:gdLst/>
            <a:ahLst/>
            <a:cxnLst/>
            <a:rect l="l" t="t" r="r" b="b"/>
            <a:pathLst>
              <a:path w="629919" h="2181859">
                <a:moveTo>
                  <a:pt x="0" y="0"/>
                </a:moveTo>
                <a:lnTo>
                  <a:pt x="629729" y="2181453"/>
                </a:lnTo>
              </a:path>
            </a:pathLst>
          </a:custGeom>
          <a:ln w="12700">
            <a:solidFill>
              <a:srgbClr val="4DB2C5"/>
            </a:solidFill>
          </a:ln>
        </p:spPr>
        <p:txBody>
          <a:bodyPr wrap="square" lIns="0" tIns="0" rIns="0" bIns="0" rtlCol="0"/>
          <a:lstStyle/>
          <a:p>
            <a:endParaRPr/>
          </a:p>
        </p:txBody>
      </p:sp>
      <p:sp>
        <p:nvSpPr>
          <p:cNvPr id="18" name="object 18"/>
          <p:cNvSpPr/>
          <p:nvPr/>
        </p:nvSpPr>
        <p:spPr>
          <a:xfrm>
            <a:off x="4103999" y="7268404"/>
            <a:ext cx="612140" cy="849630"/>
          </a:xfrm>
          <a:custGeom>
            <a:avLst/>
            <a:gdLst/>
            <a:ahLst/>
            <a:cxnLst/>
            <a:rect l="l" t="t" r="r" b="b"/>
            <a:pathLst>
              <a:path w="612139" h="849629">
                <a:moveTo>
                  <a:pt x="0" y="0"/>
                </a:moveTo>
                <a:lnTo>
                  <a:pt x="612000" y="849604"/>
                </a:lnTo>
              </a:path>
            </a:pathLst>
          </a:custGeom>
          <a:ln w="12699">
            <a:solidFill>
              <a:srgbClr val="4DB2C5"/>
            </a:solidFill>
          </a:ln>
        </p:spPr>
        <p:txBody>
          <a:bodyPr wrap="square" lIns="0" tIns="0" rIns="0" bIns="0" rtlCol="0"/>
          <a:lstStyle/>
          <a:p>
            <a:endParaRPr/>
          </a:p>
        </p:txBody>
      </p:sp>
      <p:sp>
        <p:nvSpPr>
          <p:cNvPr id="19" name="object 19"/>
          <p:cNvSpPr txBox="1"/>
          <p:nvPr/>
        </p:nvSpPr>
        <p:spPr>
          <a:xfrm>
            <a:off x="6934641" y="101165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163</a:t>
            </a:r>
            <a:endParaRPr sz="900">
              <a:latin typeface="Arial"/>
              <a:cs typeface="Arial"/>
            </a:endParaRPr>
          </a:p>
        </p:txBody>
      </p:sp>
      <p:sp>
        <p:nvSpPr>
          <p:cNvPr id="20" name="object 20"/>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21" name="object 21"/>
          <p:cNvSpPr/>
          <p:nvPr/>
        </p:nvSpPr>
        <p:spPr>
          <a:xfrm>
            <a:off x="5651995" y="0"/>
            <a:ext cx="1908175" cy="252095"/>
          </a:xfrm>
          <a:custGeom>
            <a:avLst/>
            <a:gdLst/>
            <a:ahLst/>
            <a:cxnLst/>
            <a:rect l="l" t="t" r="r" b="b"/>
            <a:pathLst>
              <a:path w="1908175" h="252095">
                <a:moveTo>
                  <a:pt x="0" y="251993"/>
                </a:moveTo>
                <a:lnTo>
                  <a:pt x="1908009" y="251993"/>
                </a:lnTo>
                <a:lnTo>
                  <a:pt x="1908009" y="0"/>
                </a:lnTo>
                <a:lnTo>
                  <a:pt x="0" y="0"/>
                </a:lnTo>
                <a:lnTo>
                  <a:pt x="0" y="251993"/>
                </a:lnTo>
                <a:close/>
              </a:path>
            </a:pathLst>
          </a:custGeom>
          <a:solidFill>
            <a:srgbClr val="AAC9BB"/>
          </a:solidFill>
        </p:spPr>
        <p:txBody>
          <a:bodyPr wrap="square" lIns="0" tIns="0" rIns="0" bIns="0" rtlCol="0"/>
          <a:lstStyle/>
          <a:p>
            <a:endParaRPr/>
          </a:p>
        </p:txBody>
      </p:sp>
      <p:sp>
        <p:nvSpPr>
          <p:cNvPr id="22" name="object 22"/>
          <p:cNvSpPr/>
          <p:nvPr/>
        </p:nvSpPr>
        <p:spPr>
          <a:xfrm>
            <a:off x="0" y="0"/>
            <a:ext cx="5652135" cy="252095"/>
          </a:xfrm>
          <a:custGeom>
            <a:avLst/>
            <a:gdLst/>
            <a:ahLst/>
            <a:cxnLst/>
            <a:rect l="l" t="t" r="r" b="b"/>
            <a:pathLst>
              <a:path w="5652135" h="252095">
                <a:moveTo>
                  <a:pt x="5651995" y="0"/>
                </a:moveTo>
                <a:lnTo>
                  <a:pt x="0" y="0"/>
                </a:lnTo>
                <a:lnTo>
                  <a:pt x="0" y="251993"/>
                </a:lnTo>
                <a:lnTo>
                  <a:pt x="5651995" y="251993"/>
                </a:lnTo>
                <a:lnTo>
                  <a:pt x="5651995" y="0"/>
                </a:lnTo>
                <a:close/>
              </a:path>
            </a:pathLst>
          </a:custGeom>
          <a:solidFill>
            <a:srgbClr val="7EB19B"/>
          </a:solidFill>
        </p:spPr>
        <p:txBody>
          <a:bodyPr wrap="square" lIns="0" tIns="0" rIns="0" bIns="0" rtlCol="0"/>
          <a:lstStyle/>
          <a:p>
            <a:endParaRPr/>
          </a:p>
        </p:txBody>
      </p:sp>
      <p:sp>
        <p:nvSpPr>
          <p:cNvPr id="23" name="object 23"/>
          <p:cNvSpPr/>
          <p:nvPr/>
        </p:nvSpPr>
        <p:spPr>
          <a:xfrm>
            <a:off x="6950554" y="7362003"/>
            <a:ext cx="190500" cy="1755139"/>
          </a:xfrm>
          <a:custGeom>
            <a:avLst/>
            <a:gdLst/>
            <a:ahLst/>
            <a:cxnLst/>
            <a:rect l="l" t="t" r="r" b="b"/>
            <a:pathLst>
              <a:path w="190500" h="1755140">
                <a:moveTo>
                  <a:pt x="94996" y="0"/>
                </a:moveTo>
                <a:lnTo>
                  <a:pt x="58019" y="7465"/>
                </a:lnTo>
                <a:lnTo>
                  <a:pt x="27824" y="27824"/>
                </a:lnTo>
                <a:lnTo>
                  <a:pt x="7465" y="58019"/>
                </a:lnTo>
                <a:lnTo>
                  <a:pt x="0" y="94996"/>
                </a:lnTo>
                <a:lnTo>
                  <a:pt x="0" y="1660004"/>
                </a:lnTo>
                <a:lnTo>
                  <a:pt x="7465" y="1696980"/>
                </a:lnTo>
                <a:lnTo>
                  <a:pt x="27824" y="1727176"/>
                </a:lnTo>
                <a:lnTo>
                  <a:pt x="58019" y="1747534"/>
                </a:lnTo>
                <a:lnTo>
                  <a:pt x="94996" y="1755000"/>
                </a:lnTo>
                <a:lnTo>
                  <a:pt x="131972" y="1747534"/>
                </a:lnTo>
                <a:lnTo>
                  <a:pt x="162167" y="1727176"/>
                </a:lnTo>
                <a:lnTo>
                  <a:pt x="182526" y="1696980"/>
                </a:lnTo>
                <a:lnTo>
                  <a:pt x="189992" y="1660004"/>
                </a:lnTo>
                <a:lnTo>
                  <a:pt x="189992" y="94996"/>
                </a:lnTo>
                <a:lnTo>
                  <a:pt x="182526" y="58019"/>
                </a:lnTo>
                <a:lnTo>
                  <a:pt x="162167" y="27824"/>
                </a:lnTo>
                <a:lnTo>
                  <a:pt x="131972" y="7465"/>
                </a:lnTo>
                <a:lnTo>
                  <a:pt x="94996" y="0"/>
                </a:lnTo>
                <a:close/>
              </a:path>
            </a:pathLst>
          </a:custGeom>
          <a:solidFill>
            <a:srgbClr val="E9F0EC"/>
          </a:solidFill>
        </p:spPr>
        <p:txBody>
          <a:bodyPr wrap="square" lIns="0" tIns="0" rIns="0" bIns="0" rtlCol="0"/>
          <a:lstStyle/>
          <a:p>
            <a:endParaRPr/>
          </a:p>
        </p:txBody>
      </p:sp>
      <p:sp>
        <p:nvSpPr>
          <p:cNvPr id="24" name="object 24"/>
          <p:cNvSpPr txBox="1"/>
          <p:nvPr/>
        </p:nvSpPr>
        <p:spPr>
          <a:xfrm>
            <a:off x="6975701" y="1481302"/>
            <a:ext cx="139700" cy="161798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壹</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那些年一起學的機車知</a:t>
            </a:r>
            <a:r>
              <a:rPr sz="900" b="1" dirty="0">
                <a:solidFill>
                  <a:srgbClr val="6D6E71"/>
                </a:solidFill>
                <a:latin typeface="微軟正黑體"/>
                <a:cs typeface="微軟正黑體"/>
              </a:rPr>
              <a:t>識</a:t>
            </a:r>
            <a:endParaRPr sz="900">
              <a:latin typeface="微軟正黑體"/>
              <a:cs typeface="微軟正黑體"/>
            </a:endParaRPr>
          </a:p>
        </p:txBody>
      </p:sp>
      <p:sp>
        <p:nvSpPr>
          <p:cNvPr id="25" name="object 25"/>
          <p:cNvSpPr txBox="1"/>
          <p:nvPr/>
        </p:nvSpPr>
        <p:spPr>
          <a:xfrm>
            <a:off x="6975701" y="3423810"/>
            <a:ext cx="139700" cy="1497965"/>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貳</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行車要檢查騎乘要安</a:t>
            </a:r>
            <a:r>
              <a:rPr sz="900" b="1" dirty="0">
                <a:solidFill>
                  <a:srgbClr val="6D6E71"/>
                </a:solidFill>
                <a:latin typeface="微軟正黑體"/>
                <a:cs typeface="微軟正黑體"/>
              </a:rPr>
              <a:t>全</a:t>
            </a:r>
            <a:endParaRPr sz="900">
              <a:latin typeface="微軟正黑體"/>
              <a:cs typeface="微軟正黑體"/>
            </a:endParaRPr>
          </a:p>
        </p:txBody>
      </p:sp>
      <p:sp>
        <p:nvSpPr>
          <p:cNvPr id="26" name="object 26"/>
          <p:cNvSpPr txBox="1"/>
          <p:nvPr/>
        </p:nvSpPr>
        <p:spPr>
          <a:xfrm>
            <a:off x="6991896" y="4982477"/>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27" name="object 27"/>
          <p:cNvSpPr txBox="1"/>
          <p:nvPr/>
        </p:nvSpPr>
        <p:spPr>
          <a:xfrm>
            <a:off x="6975701" y="5246304"/>
            <a:ext cx="139700" cy="185801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參</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安全駕駛機車該懂的日常檢</a:t>
            </a:r>
            <a:r>
              <a:rPr sz="900" b="1" dirty="0">
                <a:solidFill>
                  <a:srgbClr val="6D6E71"/>
                </a:solidFill>
                <a:latin typeface="微軟正黑體"/>
                <a:cs typeface="微軟正黑體"/>
              </a:rPr>
              <a:t>查</a:t>
            </a:r>
            <a:endParaRPr sz="900">
              <a:latin typeface="微軟正黑體"/>
              <a:cs typeface="微軟正黑體"/>
            </a:endParaRPr>
          </a:p>
        </p:txBody>
      </p:sp>
      <p:sp>
        <p:nvSpPr>
          <p:cNvPr id="28" name="object 28"/>
          <p:cNvSpPr txBox="1"/>
          <p:nvPr/>
        </p:nvSpPr>
        <p:spPr>
          <a:xfrm>
            <a:off x="6991896" y="7165016"/>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29" name="object 29"/>
          <p:cNvSpPr txBox="1"/>
          <p:nvPr/>
        </p:nvSpPr>
        <p:spPr>
          <a:xfrm>
            <a:off x="6975701" y="7428843"/>
            <a:ext cx="139700" cy="1617980"/>
          </a:xfrm>
          <a:prstGeom prst="rect">
            <a:avLst/>
          </a:prstGeom>
        </p:spPr>
        <p:txBody>
          <a:bodyPr vert="eaVert" wrap="square" lIns="0" tIns="0" rIns="0" bIns="0" rtlCol="0">
            <a:spAutoFit/>
          </a:bodyPr>
          <a:lstStyle/>
          <a:p>
            <a:pPr marL="12700">
              <a:lnSpc>
                <a:spcPct val="70000"/>
              </a:lnSpc>
            </a:pPr>
            <a:r>
              <a:rPr sz="900" b="1" spc="40" dirty="0">
                <a:solidFill>
                  <a:srgbClr val="8DB9A5"/>
                </a:solidFill>
                <a:latin typeface="微軟正黑體"/>
                <a:cs typeface="微軟正黑體"/>
              </a:rPr>
              <a:t>肆</a:t>
            </a:r>
            <a:r>
              <a:rPr sz="900" b="1" dirty="0">
                <a:solidFill>
                  <a:srgbClr val="8DB9A5"/>
                </a:solidFill>
                <a:latin typeface="微軟正黑體"/>
                <a:cs typeface="微軟正黑體"/>
              </a:rPr>
              <a:t>、 </a:t>
            </a:r>
            <a:r>
              <a:rPr sz="900" b="1" spc="-110" dirty="0">
                <a:solidFill>
                  <a:srgbClr val="8DB9A5"/>
                </a:solidFill>
                <a:latin typeface="微軟正黑體"/>
                <a:cs typeface="微軟正黑體"/>
              </a:rPr>
              <a:t> </a:t>
            </a:r>
            <a:r>
              <a:rPr sz="900" b="1" spc="40" dirty="0">
                <a:solidFill>
                  <a:srgbClr val="8DB9A5"/>
                </a:solidFill>
                <a:latin typeface="微軟正黑體"/>
                <a:cs typeface="微軟正黑體"/>
              </a:rPr>
              <a:t>微型電動二輪車安全駕</a:t>
            </a:r>
            <a:r>
              <a:rPr sz="900" b="1" dirty="0">
                <a:solidFill>
                  <a:srgbClr val="8DB9A5"/>
                </a:solidFill>
                <a:latin typeface="微軟正黑體"/>
                <a:cs typeface="微軟正黑體"/>
              </a:rPr>
              <a:t>駛</a:t>
            </a:r>
            <a:endParaRPr sz="900">
              <a:latin typeface="微軟正黑體"/>
              <a:cs typeface="微軟正黑體"/>
            </a:endParaRPr>
          </a:p>
        </p:txBody>
      </p:sp>
      <p:sp>
        <p:nvSpPr>
          <p:cNvPr id="30" name="object 30"/>
          <p:cNvSpPr/>
          <p:nvPr/>
        </p:nvSpPr>
        <p:spPr>
          <a:xfrm>
            <a:off x="2503798" y="1557990"/>
            <a:ext cx="424180" cy="424180"/>
          </a:xfrm>
          <a:custGeom>
            <a:avLst/>
            <a:gdLst/>
            <a:ahLst/>
            <a:cxnLst/>
            <a:rect l="l" t="t" r="r" b="b"/>
            <a:pathLst>
              <a:path w="424180" h="424180">
                <a:moveTo>
                  <a:pt x="212013" y="0"/>
                </a:moveTo>
                <a:lnTo>
                  <a:pt x="163400" y="5599"/>
                </a:lnTo>
                <a:lnTo>
                  <a:pt x="118774" y="21548"/>
                </a:lnTo>
                <a:lnTo>
                  <a:pt x="79409" y="46576"/>
                </a:lnTo>
                <a:lnTo>
                  <a:pt x="46576" y="79409"/>
                </a:lnTo>
                <a:lnTo>
                  <a:pt x="21548" y="118774"/>
                </a:lnTo>
                <a:lnTo>
                  <a:pt x="5599" y="163400"/>
                </a:lnTo>
                <a:lnTo>
                  <a:pt x="0" y="212013"/>
                </a:lnTo>
                <a:lnTo>
                  <a:pt x="5599" y="260627"/>
                </a:lnTo>
                <a:lnTo>
                  <a:pt x="21548" y="305252"/>
                </a:lnTo>
                <a:lnTo>
                  <a:pt x="46576" y="344618"/>
                </a:lnTo>
                <a:lnTo>
                  <a:pt x="79409" y="377451"/>
                </a:lnTo>
                <a:lnTo>
                  <a:pt x="118774" y="402478"/>
                </a:lnTo>
                <a:lnTo>
                  <a:pt x="163400" y="418428"/>
                </a:lnTo>
                <a:lnTo>
                  <a:pt x="212013" y="424027"/>
                </a:lnTo>
                <a:lnTo>
                  <a:pt x="260627" y="418428"/>
                </a:lnTo>
                <a:lnTo>
                  <a:pt x="305252" y="402478"/>
                </a:lnTo>
                <a:lnTo>
                  <a:pt x="344618" y="377451"/>
                </a:lnTo>
                <a:lnTo>
                  <a:pt x="377451" y="344618"/>
                </a:lnTo>
                <a:lnTo>
                  <a:pt x="402478" y="305252"/>
                </a:lnTo>
                <a:lnTo>
                  <a:pt x="418428" y="260627"/>
                </a:lnTo>
                <a:lnTo>
                  <a:pt x="424027" y="212013"/>
                </a:lnTo>
                <a:lnTo>
                  <a:pt x="418428" y="163400"/>
                </a:lnTo>
                <a:lnTo>
                  <a:pt x="402478" y="118774"/>
                </a:lnTo>
                <a:lnTo>
                  <a:pt x="377451" y="79409"/>
                </a:lnTo>
                <a:lnTo>
                  <a:pt x="344618" y="46576"/>
                </a:lnTo>
                <a:lnTo>
                  <a:pt x="305252" y="21548"/>
                </a:lnTo>
                <a:lnTo>
                  <a:pt x="260627" y="5599"/>
                </a:lnTo>
                <a:lnTo>
                  <a:pt x="212013" y="0"/>
                </a:lnTo>
                <a:close/>
              </a:path>
            </a:pathLst>
          </a:custGeom>
          <a:solidFill>
            <a:srgbClr val="61A489"/>
          </a:solidFill>
        </p:spPr>
        <p:txBody>
          <a:bodyPr wrap="square" lIns="0" tIns="0" rIns="0" bIns="0" rtlCol="0"/>
          <a:lstStyle/>
          <a:p>
            <a:endParaRPr/>
          </a:p>
        </p:txBody>
      </p:sp>
      <p:sp>
        <p:nvSpPr>
          <p:cNvPr id="31" name="object 31"/>
          <p:cNvSpPr txBox="1"/>
          <p:nvPr/>
        </p:nvSpPr>
        <p:spPr>
          <a:xfrm>
            <a:off x="2548807" y="1598135"/>
            <a:ext cx="2085339" cy="299720"/>
          </a:xfrm>
          <a:prstGeom prst="rect">
            <a:avLst/>
          </a:prstGeom>
        </p:spPr>
        <p:txBody>
          <a:bodyPr vert="horz" wrap="square" lIns="0" tIns="12700" rIns="0" bIns="0" rtlCol="0">
            <a:spAutoFit/>
          </a:bodyPr>
          <a:lstStyle/>
          <a:p>
            <a:pPr marL="12700">
              <a:lnSpc>
                <a:spcPct val="100000"/>
              </a:lnSpc>
              <a:spcBef>
                <a:spcPts val="100"/>
              </a:spcBef>
            </a:pPr>
            <a:r>
              <a:rPr sz="1800" b="1" spc="37" baseline="9259" dirty="0">
                <a:solidFill>
                  <a:srgbClr val="FFFFFF"/>
                </a:solidFill>
                <a:latin typeface="微軟正黑體"/>
                <a:cs typeface="微軟正黑體"/>
              </a:rPr>
              <a:t>解</a:t>
            </a:r>
            <a:r>
              <a:rPr sz="1800" b="1" baseline="9259" dirty="0">
                <a:solidFill>
                  <a:srgbClr val="FFFFFF"/>
                </a:solidFill>
                <a:latin typeface="微軟正黑體"/>
                <a:cs typeface="微軟正黑體"/>
              </a:rPr>
              <a:t>答</a:t>
            </a:r>
            <a:r>
              <a:rPr sz="1800" b="1" spc="375" baseline="9259" dirty="0">
                <a:solidFill>
                  <a:srgbClr val="FFFFFF"/>
                </a:solidFill>
                <a:latin typeface="微軟正黑體"/>
                <a:cs typeface="微軟正黑體"/>
              </a:rPr>
              <a:t> </a:t>
            </a:r>
            <a:r>
              <a:rPr sz="1800" b="1" spc="35" dirty="0">
                <a:solidFill>
                  <a:srgbClr val="231F20"/>
                </a:solidFill>
                <a:latin typeface="微軟正黑體"/>
                <a:cs typeface="微軟正黑體"/>
              </a:rPr>
              <a:t>微小身影大魅力</a:t>
            </a:r>
            <a:endParaRPr sz="1800">
              <a:latin typeface="微軟正黑體"/>
              <a:cs typeface="微軟正黑體"/>
            </a:endParaRPr>
          </a:p>
        </p:txBody>
      </p:sp>
      <p:sp>
        <p:nvSpPr>
          <p:cNvPr id="32" name="object 32"/>
          <p:cNvSpPr/>
          <p:nvPr/>
        </p:nvSpPr>
        <p:spPr>
          <a:xfrm>
            <a:off x="964192" y="2134802"/>
            <a:ext cx="5668010" cy="266700"/>
          </a:xfrm>
          <a:custGeom>
            <a:avLst/>
            <a:gdLst/>
            <a:ahLst/>
            <a:cxnLst/>
            <a:rect l="l" t="t" r="r" b="b"/>
            <a:pathLst>
              <a:path w="5668009" h="266700">
                <a:moveTo>
                  <a:pt x="5534418" y="0"/>
                </a:moveTo>
                <a:lnTo>
                  <a:pt x="133197" y="0"/>
                </a:lnTo>
                <a:lnTo>
                  <a:pt x="91098" y="6790"/>
                </a:lnTo>
                <a:lnTo>
                  <a:pt x="54534" y="25700"/>
                </a:lnTo>
                <a:lnTo>
                  <a:pt x="25700" y="54534"/>
                </a:lnTo>
                <a:lnTo>
                  <a:pt x="6790" y="91098"/>
                </a:lnTo>
                <a:lnTo>
                  <a:pt x="0" y="133197"/>
                </a:lnTo>
                <a:lnTo>
                  <a:pt x="6790" y="175301"/>
                </a:lnTo>
                <a:lnTo>
                  <a:pt x="25700" y="211865"/>
                </a:lnTo>
                <a:lnTo>
                  <a:pt x="54534" y="240698"/>
                </a:lnTo>
                <a:lnTo>
                  <a:pt x="91098" y="259605"/>
                </a:lnTo>
                <a:lnTo>
                  <a:pt x="133197" y="266395"/>
                </a:lnTo>
                <a:lnTo>
                  <a:pt x="5534418" y="266395"/>
                </a:lnTo>
                <a:lnTo>
                  <a:pt x="5576517" y="259605"/>
                </a:lnTo>
                <a:lnTo>
                  <a:pt x="5613081" y="240698"/>
                </a:lnTo>
                <a:lnTo>
                  <a:pt x="5641915" y="211865"/>
                </a:lnTo>
                <a:lnTo>
                  <a:pt x="5660825" y="175301"/>
                </a:lnTo>
                <a:lnTo>
                  <a:pt x="5667616" y="133197"/>
                </a:lnTo>
                <a:lnTo>
                  <a:pt x="5660825" y="91098"/>
                </a:lnTo>
                <a:lnTo>
                  <a:pt x="5641915" y="54534"/>
                </a:lnTo>
                <a:lnTo>
                  <a:pt x="5613081" y="25700"/>
                </a:lnTo>
                <a:lnTo>
                  <a:pt x="5576517" y="6790"/>
                </a:lnTo>
                <a:lnTo>
                  <a:pt x="5534418" y="0"/>
                </a:lnTo>
                <a:close/>
              </a:path>
            </a:pathLst>
          </a:custGeom>
          <a:solidFill>
            <a:srgbClr val="E6E7E8"/>
          </a:solidFill>
        </p:spPr>
        <p:txBody>
          <a:bodyPr wrap="square" lIns="0" tIns="0" rIns="0" bIns="0" rtlCol="0"/>
          <a:lstStyle/>
          <a:p>
            <a:endParaRPr/>
          </a:p>
        </p:txBody>
      </p:sp>
      <p:sp>
        <p:nvSpPr>
          <p:cNvPr id="33" name="object 33"/>
          <p:cNvSpPr txBox="1"/>
          <p:nvPr/>
        </p:nvSpPr>
        <p:spPr>
          <a:xfrm>
            <a:off x="1058299" y="2163013"/>
            <a:ext cx="455295"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231F20"/>
                </a:solidFill>
                <a:latin typeface="SimSun"/>
                <a:cs typeface="SimSun"/>
              </a:rPr>
              <a:t>班級：</a:t>
            </a:r>
            <a:endParaRPr sz="1100">
              <a:latin typeface="SimSun"/>
              <a:cs typeface="SimSun"/>
            </a:endParaRPr>
          </a:p>
        </p:txBody>
      </p:sp>
      <p:sp>
        <p:nvSpPr>
          <p:cNvPr id="34" name="object 34"/>
          <p:cNvSpPr txBox="1"/>
          <p:nvPr/>
        </p:nvSpPr>
        <p:spPr>
          <a:xfrm>
            <a:off x="2726876" y="2163013"/>
            <a:ext cx="455295"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231F20"/>
                </a:solidFill>
                <a:latin typeface="SimSun"/>
                <a:cs typeface="SimSun"/>
              </a:rPr>
              <a:t>組別：</a:t>
            </a:r>
            <a:endParaRPr sz="1100">
              <a:latin typeface="SimSun"/>
              <a:cs typeface="SimSun"/>
            </a:endParaRPr>
          </a:p>
        </p:txBody>
      </p:sp>
      <p:sp>
        <p:nvSpPr>
          <p:cNvPr id="35" name="object 35"/>
          <p:cNvSpPr txBox="1"/>
          <p:nvPr/>
        </p:nvSpPr>
        <p:spPr>
          <a:xfrm>
            <a:off x="3872416" y="2163013"/>
            <a:ext cx="741680"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231F20"/>
                </a:solidFill>
                <a:latin typeface="SimSun"/>
                <a:cs typeface="SimSun"/>
              </a:rPr>
              <a:t>組員姓名：</a:t>
            </a:r>
            <a:endParaRPr sz="1100">
              <a:latin typeface="SimSun"/>
              <a:cs typeface="SimSun"/>
            </a:endParaRPr>
          </a:p>
        </p:txBody>
      </p:sp>
      <p:sp>
        <p:nvSpPr>
          <p:cNvPr id="36" name="object 36"/>
          <p:cNvSpPr txBox="1"/>
          <p:nvPr/>
        </p:nvSpPr>
        <p:spPr>
          <a:xfrm>
            <a:off x="1047822" y="2562834"/>
            <a:ext cx="6001385" cy="781050"/>
          </a:xfrm>
          <a:prstGeom prst="rect">
            <a:avLst/>
          </a:prstGeom>
        </p:spPr>
        <p:txBody>
          <a:bodyPr vert="horz" wrap="square" lIns="0" tIns="12700" rIns="0" bIns="0" rtlCol="0">
            <a:spAutoFit/>
          </a:bodyPr>
          <a:lstStyle/>
          <a:p>
            <a:pPr marL="12700" marR="502920">
              <a:lnSpc>
                <a:spcPct val="136300"/>
              </a:lnSpc>
              <a:spcBef>
                <a:spcPts val="100"/>
              </a:spcBef>
            </a:pPr>
            <a:r>
              <a:rPr sz="1100" spc="25" dirty="0">
                <a:solidFill>
                  <a:srgbClr val="231F20"/>
                </a:solidFill>
                <a:latin typeface="SimSun"/>
                <a:cs typeface="SimSun"/>
              </a:rPr>
              <a:t>請同學閱讀教師上課所提供之教材後，完成微型電動二輪車及電動輔助自行車的差異連 連看。</a:t>
            </a:r>
            <a:endParaRPr sz="1100">
              <a:latin typeface="SimSun"/>
              <a:cs typeface="SimSun"/>
            </a:endParaRPr>
          </a:p>
          <a:p>
            <a:pPr marR="5080" algn="r">
              <a:lnSpc>
                <a:spcPct val="100000"/>
              </a:lnSpc>
              <a:spcBef>
                <a:spcPts val="1140"/>
              </a:spcBef>
            </a:pPr>
            <a:r>
              <a:rPr sz="1000" b="1" i="1" spc="-30" dirty="0">
                <a:solidFill>
                  <a:srgbClr val="6D6E71"/>
                </a:solidFill>
                <a:latin typeface="Arial"/>
                <a:cs typeface="Arial"/>
              </a:rPr>
              <a:t>/</a:t>
            </a:r>
            <a:endParaRPr sz="1000">
              <a:latin typeface="Arial"/>
              <a:cs typeface="Arial"/>
            </a:endParaRPr>
          </a:p>
        </p:txBody>
      </p:sp>
      <p:sp>
        <p:nvSpPr>
          <p:cNvPr id="37" name="object 37"/>
          <p:cNvSpPr/>
          <p:nvPr/>
        </p:nvSpPr>
        <p:spPr>
          <a:xfrm>
            <a:off x="1421998" y="3456006"/>
            <a:ext cx="738505" cy="210185"/>
          </a:xfrm>
          <a:custGeom>
            <a:avLst/>
            <a:gdLst/>
            <a:ahLst/>
            <a:cxnLst/>
            <a:rect l="l" t="t" r="r" b="b"/>
            <a:pathLst>
              <a:path w="738505" h="210185">
                <a:moveTo>
                  <a:pt x="633603" y="0"/>
                </a:moveTo>
                <a:lnTo>
                  <a:pt x="104825" y="0"/>
                </a:lnTo>
                <a:lnTo>
                  <a:pt x="64020" y="8236"/>
                </a:lnTo>
                <a:lnTo>
                  <a:pt x="30700" y="30700"/>
                </a:lnTo>
                <a:lnTo>
                  <a:pt x="8236" y="64020"/>
                </a:lnTo>
                <a:lnTo>
                  <a:pt x="0" y="104825"/>
                </a:lnTo>
                <a:lnTo>
                  <a:pt x="8236" y="145625"/>
                </a:lnTo>
                <a:lnTo>
                  <a:pt x="30700" y="178946"/>
                </a:lnTo>
                <a:lnTo>
                  <a:pt x="64020" y="201412"/>
                </a:lnTo>
                <a:lnTo>
                  <a:pt x="104825" y="209651"/>
                </a:lnTo>
                <a:lnTo>
                  <a:pt x="633603" y="209651"/>
                </a:lnTo>
                <a:lnTo>
                  <a:pt x="674402" y="201412"/>
                </a:lnTo>
                <a:lnTo>
                  <a:pt x="707723" y="178946"/>
                </a:lnTo>
                <a:lnTo>
                  <a:pt x="730190" y="145625"/>
                </a:lnTo>
                <a:lnTo>
                  <a:pt x="738428" y="104825"/>
                </a:lnTo>
                <a:lnTo>
                  <a:pt x="730190" y="64020"/>
                </a:lnTo>
                <a:lnTo>
                  <a:pt x="707723" y="30700"/>
                </a:lnTo>
                <a:lnTo>
                  <a:pt x="674402" y="8236"/>
                </a:lnTo>
                <a:lnTo>
                  <a:pt x="633603" y="0"/>
                </a:lnTo>
                <a:close/>
              </a:path>
            </a:pathLst>
          </a:custGeom>
          <a:solidFill>
            <a:srgbClr val="61A489"/>
          </a:solidFill>
        </p:spPr>
        <p:txBody>
          <a:bodyPr wrap="square" lIns="0" tIns="0" rIns="0" bIns="0" rtlCol="0"/>
          <a:lstStyle/>
          <a:p>
            <a:endParaRPr/>
          </a:p>
        </p:txBody>
      </p:sp>
      <p:sp>
        <p:nvSpPr>
          <p:cNvPr id="38" name="object 38"/>
          <p:cNvSpPr txBox="1"/>
          <p:nvPr/>
        </p:nvSpPr>
        <p:spPr>
          <a:xfrm>
            <a:off x="1493873" y="3459364"/>
            <a:ext cx="598170"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FFFFFF"/>
                </a:solidFill>
                <a:latin typeface="SimSun"/>
                <a:cs typeface="SimSun"/>
              </a:rPr>
              <a:t>型式差異</a:t>
            </a:r>
            <a:endParaRPr sz="1100">
              <a:latin typeface="SimSun"/>
              <a:cs typeface="SimSun"/>
            </a:endParaRPr>
          </a:p>
        </p:txBody>
      </p:sp>
      <p:sp>
        <p:nvSpPr>
          <p:cNvPr id="39" name="object 39"/>
          <p:cNvSpPr/>
          <p:nvPr/>
        </p:nvSpPr>
        <p:spPr>
          <a:xfrm>
            <a:off x="3217285" y="3456006"/>
            <a:ext cx="738505" cy="210185"/>
          </a:xfrm>
          <a:custGeom>
            <a:avLst/>
            <a:gdLst/>
            <a:ahLst/>
            <a:cxnLst/>
            <a:rect l="l" t="t" r="r" b="b"/>
            <a:pathLst>
              <a:path w="738504" h="210185">
                <a:moveTo>
                  <a:pt x="633602" y="0"/>
                </a:moveTo>
                <a:lnTo>
                  <a:pt x="104825" y="0"/>
                </a:lnTo>
                <a:lnTo>
                  <a:pt x="64020" y="8236"/>
                </a:lnTo>
                <a:lnTo>
                  <a:pt x="30700" y="30700"/>
                </a:lnTo>
                <a:lnTo>
                  <a:pt x="8236" y="64020"/>
                </a:lnTo>
                <a:lnTo>
                  <a:pt x="0" y="104825"/>
                </a:lnTo>
                <a:lnTo>
                  <a:pt x="8236" y="145625"/>
                </a:lnTo>
                <a:lnTo>
                  <a:pt x="30700" y="178946"/>
                </a:lnTo>
                <a:lnTo>
                  <a:pt x="64020" y="201412"/>
                </a:lnTo>
                <a:lnTo>
                  <a:pt x="104825" y="209651"/>
                </a:lnTo>
                <a:lnTo>
                  <a:pt x="633602" y="209651"/>
                </a:lnTo>
                <a:lnTo>
                  <a:pt x="674402" y="201412"/>
                </a:lnTo>
                <a:lnTo>
                  <a:pt x="707723" y="178946"/>
                </a:lnTo>
                <a:lnTo>
                  <a:pt x="730190" y="145625"/>
                </a:lnTo>
                <a:lnTo>
                  <a:pt x="738428" y="104825"/>
                </a:lnTo>
                <a:lnTo>
                  <a:pt x="730190" y="64020"/>
                </a:lnTo>
                <a:lnTo>
                  <a:pt x="707723" y="30700"/>
                </a:lnTo>
                <a:lnTo>
                  <a:pt x="674402" y="8236"/>
                </a:lnTo>
                <a:lnTo>
                  <a:pt x="633602" y="0"/>
                </a:lnTo>
                <a:close/>
              </a:path>
            </a:pathLst>
          </a:custGeom>
          <a:solidFill>
            <a:srgbClr val="61A489"/>
          </a:solidFill>
        </p:spPr>
        <p:txBody>
          <a:bodyPr wrap="square" lIns="0" tIns="0" rIns="0" bIns="0" rtlCol="0"/>
          <a:lstStyle/>
          <a:p>
            <a:endParaRPr/>
          </a:p>
        </p:txBody>
      </p:sp>
      <p:sp>
        <p:nvSpPr>
          <p:cNvPr id="40" name="object 40"/>
          <p:cNvSpPr txBox="1"/>
          <p:nvPr/>
        </p:nvSpPr>
        <p:spPr>
          <a:xfrm>
            <a:off x="3432352" y="3459364"/>
            <a:ext cx="311785"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FFFFFF"/>
                </a:solidFill>
                <a:latin typeface="SimSun"/>
                <a:cs typeface="SimSun"/>
              </a:rPr>
              <a:t>車型</a:t>
            </a:r>
            <a:endParaRPr sz="1100">
              <a:latin typeface="SimSun"/>
              <a:cs typeface="SimSun"/>
            </a:endParaRPr>
          </a:p>
        </p:txBody>
      </p:sp>
      <p:sp>
        <p:nvSpPr>
          <p:cNvPr id="41" name="object 41"/>
          <p:cNvSpPr/>
          <p:nvPr/>
        </p:nvSpPr>
        <p:spPr>
          <a:xfrm>
            <a:off x="5183573" y="3456006"/>
            <a:ext cx="738505" cy="210185"/>
          </a:xfrm>
          <a:custGeom>
            <a:avLst/>
            <a:gdLst/>
            <a:ahLst/>
            <a:cxnLst/>
            <a:rect l="l" t="t" r="r" b="b"/>
            <a:pathLst>
              <a:path w="738504" h="210185">
                <a:moveTo>
                  <a:pt x="633603" y="0"/>
                </a:moveTo>
                <a:lnTo>
                  <a:pt x="104825" y="0"/>
                </a:lnTo>
                <a:lnTo>
                  <a:pt x="64020" y="8236"/>
                </a:lnTo>
                <a:lnTo>
                  <a:pt x="30700" y="30700"/>
                </a:lnTo>
                <a:lnTo>
                  <a:pt x="8236" y="64020"/>
                </a:lnTo>
                <a:lnTo>
                  <a:pt x="0" y="104825"/>
                </a:lnTo>
                <a:lnTo>
                  <a:pt x="8236" y="145625"/>
                </a:lnTo>
                <a:lnTo>
                  <a:pt x="30700" y="178946"/>
                </a:lnTo>
                <a:lnTo>
                  <a:pt x="64020" y="201412"/>
                </a:lnTo>
                <a:lnTo>
                  <a:pt x="104825" y="209651"/>
                </a:lnTo>
                <a:lnTo>
                  <a:pt x="633603" y="209651"/>
                </a:lnTo>
                <a:lnTo>
                  <a:pt x="674402" y="201412"/>
                </a:lnTo>
                <a:lnTo>
                  <a:pt x="707723" y="178946"/>
                </a:lnTo>
                <a:lnTo>
                  <a:pt x="730190" y="145625"/>
                </a:lnTo>
                <a:lnTo>
                  <a:pt x="738428" y="104825"/>
                </a:lnTo>
                <a:lnTo>
                  <a:pt x="730190" y="64020"/>
                </a:lnTo>
                <a:lnTo>
                  <a:pt x="707723" y="30700"/>
                </a:lnTo>
                <a:lnTo>
                  <a:pt x="674402" y="8236"/>
                </a:lnTo>
                <a:lnTo>
                  <a:pt x="633603" y="0"/>
                </a:lnTo>
                <a:close/>
              </a:path>
            </a:pathLst>
          </a:custGeom>
          <a:solidFill>
            <a:srgbClr val="61A489"/>
          </a:solidFill>
        </p:spPr>
        <p:txBody>
          <a:bodyPr wrap="square" lIns="0" tIns="0" rIns="0" bIns="0" rtlCol="0"/>
          <a:lstStyle/>
          <a:p>
            <a:endParaRPr/>
          </a:p>
        </p:txBody>
      </p:sp>
      <p:sp>
        <p:nvSpPr>
          <p:cNvPr id="42" name="object 42"/>
          <p:cNvSpPr txBox="1"/>
          <p:nvPr/>
        </p:nvSpPr>
        <p:spPr>
          <a:xfrm>
            <a:off x="5398641" y="3459364"/>
            <a:ext cx="311785"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FFFFFF"/>
                </a:solidFill>
                <a:latin typeface="SimSun"/>
                <a:cs typeface="SimSun"/>
              </a:rPr>
              <a:t>規範</a:t>
            </a:r>
            <a:endParaRPr sz="1100">
              <a:latin typeface="SimSun"/>
              <a:cs typeface="SimSun"/>
            </a:endParaRPr>
          </a:p>
        </p:txBody>
      </p:sp>
      <p:sp>
        <p:nvSpPr>
          <p:cNvPr id="43" name="object 43"/>
          <p:cNvSpPr/>
          <p:nvPr/>
        </p:nvSpPr>
        <p:spPr>
          <a:xfrm>
            <a:off x="1420623" y="4293527"/>
            <a:ext cx="738505" cy="210185"/>
          </a:xfrm>
          <a:custGeom>
            <a:avLst/>
            <a:gdLst/>
            <a:ahLst/>
            <a:cxnLst/>
            <a:rect l="l" t="t" r="r" b="b"/>
            <a:pathLst>
              <a:path w="738505" h="210185">
                <a:moveTo>
                  <a:pt x="104825" y="0"/>
                </a:moveTo>
                <a:lnTo>
                  <a:pt x="64020" y="8236"/>
                </a:lnTo>
                <a:lnTo>
                  <a:pt x="30700" y="30700"/>
                </a:lnTo>
                <a:lnTo>
                  <a:pt x="8236" y="64020"/>
                </a:lnTo>
                <a:lnTo>
                  <a:pt x="0" y="104825"/>
                </a:lnTo>
                <a:lnTo>
                  <a:pt x="8236" y="145625"/>
                </a:lnTo>
                <a:lnTo>
                  <a:pt x="30700" y="178946"/>
                </a:lnTo>
                <a:lnTo>
                  <a:pt x="64020" y="201412"/>
                </a:lnTo>
                <a:lnTo>
                  <a:pt x="104825" y="209651"/>
                </a:lnTo>
                <a:lnTo>
                  <a:pt x="633603" y="209651"/>
                </a:lnTo>
                <a:lnTo>
                  <a:pt x="674402" y="201412"/>
                </a:lnTo>
                <a:lnTo>
                  <a:pt x="707723" y="178946"/>
                </a:lnTo>
                <a:lnTo>
                  <a:pt x="730190" y="145625"/>
                </a:lnTo>
                <a:lnTo>
                  <a:pt x="738428" y="104825"/>
                </a:lnTo>
                <a:lnTo>
                  <a:pt x="730190" y="64020"/>
                </a:lnTo>
                <a:lnTo>
                  <a:pt x="707723" y="30700"/>
                </a:lnTo>
                <a:lnTo>
                  <a:pt x="674402" y="8236"/>
                </a:lnTo>
                <a:lnTo>
                  <a:pt x="633603" y="0"/>
                </a:lnTo>
                <a:lnTo>
                  <a:pt x="104825" y="0"/>
                </a:lnTo>
                <a:close/>
              </a:path>
            </a:pathLst>
          </a:custGeom>
          <a:ln w="12700">
            <a:solidFill>
              <a:srgbClr val="61A489"/>
            </a:solidFill>
          </a:ln>
        </p:spPr>
        <p:txBody>
          <a:bodyPr wrap="square" lIns="0" tIns="0" rIns="0" bIns="0" rtlCol="0"/>
          <a:lstStyle/>
          <a:p>
            <a:endParaRPr/>
          </a:p>
        </p:txBody>
      </p:sp>
      <p:sp>
        <p:nvSpPr>
          <p:cNvPr id="44" name="object 44"/>
          <p:cNvSpPr/>
          <p:nvPr/>
        </p:nvSpPr>
        <p:spPr>
          <a:xfrm>
            <a:off x="2216997" y="4377523"/>
            <a:ext cx="41910" cy="41910"/>
          </a:xfrm>
          <a:custGeom>
            <a:avLst/>
            <a:gdLst/>
            <a:ahLst/>
            <a:cxnLst/>
            <a:rect l="l" t="t" r="r" b="b"/>
            <a:pathLst>
              <a:path w="41910" h="41910">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45" name="object 45"/>
          <p:cNvSpPr/>
          <p:nvPr/>
        </p:nvSpPr>
        <p:spPr>
          <a:xfrm>
            <a:off x="1420624" y="4981261"/>
            <a:ext cx="738505" cy="210185"/>
          </a:xfrm>
          <a:custGeom>
            <a:avLst/>
            <a:gdLst/>
            <a:ahLst/>
            <a:cxnLst/>
            <a:rect l="l" t="t" r="r" b="b"/>
            <a:pathLst>
              <a:path w="738505" h="210185">
                <a:moveTo>
                  <a:pt x="104825" y="0"/>
                </a:moveTo>
                <a:lnTo>
                  <a:pt x="64020" y="8236"/>
                </a:lnTo>
                <a:lnTo>
                  <a:pt x="30700" y="30700"/>
                </a:lnTo>
                <a:lnTo>
                  <a:pt x="8236" y="64020"/>
                </a:lnTo>
                <a:lnTo>
                  <a:pt x="0" y="104825"/>
                </a:lnTo>
                <a:lnTo>
                  <a:pt x="8236" y="145625"/>
                </a:lnTo>
                <a:lnTo>
                  <a:pt x="30700" y="178946"/>
                </a:lnTo>
                <a:lnTo>
                  <a:pt x="64020" y="201412"/>
                </a:lnTo>
                <a:lnTo>
                  <a:pt x="104825" y="209651"/>
                </a:lnTo>
                <a:lnTo>
                  <a:pt x="633603" y="209651"/>
                </a:lnTo>
                <a:lnTo>
                  <a:pt x="674402" y="201412"/>
                </a:lnTo>
                <a:lnTo>
                  <a:pt x="707723" y="178946"/>
                </a:lnTo>
                <a:lnTo>
                  <a:pt x="730190" y="145625"/>
                </a:lnTo>
                <a:lnTo>
                  <a:pt x="738428" y="104825"/>
                </a:lnTo>
                <a:lnTo>
                  <a:pt x="730190" y="64020"/>
                </a:lnTo>
                <a:lnTo>
                  <a:pt x="707723" y="30700"/>
                </a:lnTo>
                <a:lnTo>
                  <a:pt x="674402" y="8236"/>
                </a:lnTo>
                <a:lnTo>
                  <a:pt x="633603" y="0"/>
                </a:lnTo>
                <a:lnTo>
                  <a:pt x="104825" y="0"/>
                </a:lnTo>
                <a:close/>
              </a:path>
            </a:pathLst>
          </a:custGeom>
          <a:ln w="12700">
            <a:solidFill>
              <a:srgbClr val="61A489"/>
            </a:solidFill>
          </a:ln>
        </p:spPr>
        <p:txBody>
          <a:bodyPr wrap="square" lIns="0" tIns="0" rIns="0" bIns="0" rtlCol="0"/>
          <a:lstStyle/>
          <a:p>
            <a:endParaRPr/>
          </a:p>
        </p:txBody>
      </p:sp>
      <p:sp>
        <p:nvSpPr>
          <p:cNvPr id="46" name="object 46"/>
          <p:cNvSpPr/>
          <p:nvPr/>
        </p:nvSpPr>
        <p:spPr>
          <a:xfrm>
            <a:off x="2216997" y="5065255"/>
            <a:ext cx="41910" cy="41910"/>
          </a:xfrm>
          <a:custGeom>
            <a:avLst/>
            <a:gdLst/>
            <a:ahLst/>
            <a:cxnLst/>
            <a:rect l="l" t="t" r="r" b="b"/>
            <a:pathLst>
              <a:path w="41910" h="41910">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47" name="object 47"/>
          <p:cNvSpPr/>
          <p:nvPr/>
        </p:nvSpPr>
        <p:spPr>
          <a:xfrm>
            <a:off x="1005348" y="5668993"/>
            <a:ext cx="1153795" cy="210185"/>
          </a:xfrm>
          <a:custGeom>
            <a:avLst/>
            <a:gdLst/>
            <a:ahLst/>
            <a:cxnLst/>
            <a:rect l="l" t="t" r="r" b="b"/>
            <a:pathLst>
              <a:path w="1153795" h="210185">
                <a:moveTo>
                  <a:pt x="104825" y="0"/>
                </a:moveTo>
                <a:lnTo>
                  <a:pt x="64020" y="8236"/>
                </a:lnTo>
                <a:lnTo>
                  <a:pt x="30700" y="30700"/>
                </a:lnTo>
                <a:lnTo>
                  <a:pt x="8236" y="64020"/>
                </a:lnTo>
                <a:lnTo>
                  <a:pt x="0" y="104825"/>
                </a:lnTo>
                <a:lnTo>
                  <a:pt x="8236" y="145625"/>
                </a:lnTo>
                <a:lnTo>
                  <a:pt x="30700" y="178946"/>
                </a:lnTo>
                <a:lnTo>
                  <a:pt x="64020" y="201412"/>
                </a:lnTo>
                <a:lnTo>
                  <a:pt x="104825" y="209651"/>
                </a:lnTo>
                <a:lnTo>
                  <a:pt x="1048880" y="209651"/>
                </a:lnTo>
                <a:lnTo>
                  <a:pt x="1089680" y="201412"/>
                </a:lnTo>
                <a:lnTo>
                  <a:pt x="1123000" y="178946"/>
                </a:lnTo>
                <a:lnTo>
                  <a:pt x="1145467" y="145625"/>
                </a:lnTo>
                <a:lnTo>
                  <a:pt x="1153706" y="104825"/>
                </a:lnTo>
                <a:lnTo>
                  <a:pt x="1145467" y="64020"/>
                </a:lnTo>
                <a:lnTo>
                  <a:pt x="1123000" y="30700"/>
                </a:lnTo>
                <a:lnTo>
                  <a:pt x="1089680" y="8236"/>
                </a:lnTo>
                <a:lnTo>
                  <a:pt x="1048880" y="0"/>
                </a:lnTo>
                <a:lnTo>
                  <a:pt x="104825" y="0"/>
                </a:lnTo>
                <a:close/>
              </a:path>
            </a:pathLst>
          </a:custGeom>
          <a:ln w="12699">
            <a:solidFill>
              <a:srgbClr val="61A489"/>
            </a:solidFill>
          </a:ln>
        </p:spPr>
        <p:txBody>
          <a:bodyPr wrap="square" lIns="0" tIns="0" rIns="0" bIns="0" rtlCol="0"/>
          <a:lstStyle/>
          <a:p>
            <a:endParaRPr/>
          </a:p>
        </p:txBody>
      </p:sp>
      <p:sp>
        <p:nvSpPr>
          <p:cNvPr id="48" name="object 48"/>
          <p:cNvSpPr/>
          <p:nvPr/>
        </p:nvSpPr>
        <p:spPr>
          <a:xfrm>
            <a:off x="2216997" y="5752987"/>
            <a:ext cx="41910" cy="41910"/>
          </a:xfrm>
          <a:custGeom>
            <a:avLst/>
            <a:gdLst/>
            <a:ahLst/>
            <a:cxnLst/>
            <a:rect l="l" t="t" r="r" b="b"/>
            <a:pathLst>
              <a:path w="41910" h="41910">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49" name="object 49"/>
          <p:cNvSpPr/>
          <p:nvPr/>
        </p:nvSpPr>
        <p:spPr>
          <a:xfrm>
            <a:off x="1005348" y="6356724"/>
            <a:ext cx="1153795" cy="210185"/>
          </a:xfrm>
          <a:custGeom>
            <a:avLst/>
            <a:gdLst/>
            <a:ahLst/>
            <a:cxnLst/>
            <a:rect l="l" t="t" r="r" b="b"/>
            <a:pathLst>
              <a:path w="1153795" h="210184">
                <a:moveTo>
                  <a:pt x="104825" y="0"/>
                </a:moveTo>
                <a:lnTo>
                  <a:pt x="64020" y="8236"/>
                </a:lnTo>
                <a:lnTo>
                  <a:pt x="30700" y="30700"/>
                </a:lnTo>
                <a:lnTo>
                  <a:pt x="8236" y="64020"/>
                </a:lnTo>
                <a:lnTo>
                  <a:pt x="0" y="104825"/>
                </a:lnTo>
                <a:lnTo>
                  <a:pt x="8236" y="145625"/>
                </a:lnTo>
                <a:lnTo>
                  <a:pt x="30700" y="178946"/>
                </a:lnTo>
                <a:lnTo>
                  <a:pt x="64020" y="201412"/>
                </a:lnTo>
                <a:lnTo>
                  <a:pt x="104825" y="209651"/>
                </a:lnTo>
                <a:lnTo>
                  <a:pt x="1048880" y="209651"/>
                </a:lnTo>
                <a:lnTo>
                  <a:pt x="1089680" y="201412"/>
                </a:lnTo>
                <a:lnTo>
                  <a:pt x="1123000" y="178946"/>
                </a:lnTo>
                <a:lnTo>
                  <a:pt x="1145467" y="145625"/>
                </a:lnTo>
                <a:lnTo>
                  <a:pt x="1153706" y="104825"/>
                </a:lnTo>
                <a:lnTo>
                  <a:pt x="1145467" y="64020"/>
                </a:lnTo>
                <a:lnTo>
                  <a:pt x="1123000" y="30700"/>
                </a:lnTo>
                <a:lnTo>
                  <a:pt x="1089680" y="8236"/>
                </a:lnTo>
                <a:lnTo>
                  <a:pt x="1048880" y="0"/>
                </a:lnTo>
                <a:lnTo>
                  <a:pt x="104825" y="0"/>
                </a:lnTo>
                <a:close/>
              </a:path>
            </a:pathLst>
          </a:custGeom>
          <a:ln w="12699">
            <a:solidFill>
              <a:srgbClr val="61A489"/>
            </a:solidFill>
          </a:ln>
        </p:spPr>
        <p:txBody>
          <a:bodyPr wrap="square" lIns="0" tIns="0" rIns="0" bIns="0" rtlCol="0"/>
          <a:lstStyle/>
          <a:p>
            <a:endParaRPr/>
          </a:p>
        </p:txBody>
      </p:sp>
      <p:sp>
        <p:nvSpPr>
          <p:cNvPr id="50" name="object 50"/>
          <p:cNvSpPr/>
          <p:nvPr/>
        </p:nvSpPr>
        <p:spPr>
          <a:xfrm>
            <a:off x="2216997" y="6440718"/>
            <a:ext cx="41910" cy="41910"/>
          </a:xfrm>
          <a:custGeom>
            <a:avLst/>
            <a:gdLst/>
            <a:ahLst/>
            <a:cxnLst/>
            <a:rect l="l" t="t" r="r" b="b"/>
            <a:pathLst>
              <a:path w="41910" h="41910">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51" name="object 51"/>
          <p:cNvSpPr/>
          <p:nvPr/>
        </p:nvSpPr>
        <p:spPr>
          <a:xfrm>
            <a:off x="1420623" y="7044456"/>
            <a:ext cx="738505" cy="210185"/>
          </a:xfrm>
          <a:custGeom>
            <a:avLst/>
            <a:gdLst/>
            <a:ahLst/>
            <a:cxnLst/>
            <a:rect l="l" t="t" r="r" b="b"/>
            <a:pathLst>
              <a:path w="738505" h="210184">
                <a:moveTo>
                  <a:pt x="104825" y="0"/>
                </a:moveTo>
                <a:lnTo>
                  <a:pt x="64020" y="8236"/>
                </a:lnTo>
                <a:lnTo>
                  <a:pt x="30700" y="30700"/>
                </a:lnTo>
                <a:lnTo>
                  <a:pt x="8236" y="64020"/>
                </a:lnTo>
                <a:lnTo>
                  <a:pt x="0" y="104825"/>
                </a:lnTo>
                <a:lnTo>
                  <a:pt x="8236" y="145625"/>
                </a:lnTo>
                <a:lnTo>
                  <a:pt x="30700" y="178946"/>
                </a:lnTo>
                <a:lnTo>
                  <a:pt x="64020" y="201412"/>
                </a:lnTo>
                <a:lnTo>
                  <a:pt x="104825" y="209651"/>
                </a:lnTo>
                <a:lnTo>
                  <a:pt x="633603" y="209651"/>
                </a:lnTo>
                <a:lnTo>
                  <a:pt x="674402" y="201412"/>
                </a:lnTo>
                <a:lnTo>
                  <a:pt x="707723" y="178946"/>
                </a:lnTo>
                <a:lnTo>
                  <a:pt x="730190" y="145625"/>
                </a:lnTo>
                <a:lnTo>
                  <a:pt x="738428" y="104825"/>
                </a:lnTo>
                <a:lnTo>
                  <a:pt x="730190" y="64020"/>
                </a:lnTo>
                <a:lnTo>
                  <a:pt x="707723" y="30700"/>
                </a:lnTo>
                <a:lnTo>
                  <a:pt x="674402" y="8236"/>
                </a:lnTo>
                <a:lnTo>
                  <a:pt x="633603" y="0"/>
                </a:lnTo>
                <a:lnTo>
                  <a:pt x="104825" y="0"/>
                </a:lnTo>
                <a:close/>
              </a:path>
            </a:pathLst>
          </a:custGeom>
          <a:ln w="12700">
            <a:solidFill>
              <a:srgbClr val="61A489"/>
            </a:solidFill>
          </a:ln>
        </p:spPr>
        <p:txBody>
          <a:bodyPr wrap="square" lIns="0" tIns="0" rIns="0" bIns="0" rtlCol="0"/>
          <a:lstStyle/>
          <a:p>
            <a:endParaRPr/>
          </a:p>
        </p:txBody>
      </p:sp>
      <p:sp>
        <p:nvSpPr>
          <p:cNvPr id="52" name="object 52"/>
          <p:cNvSpPr/>
          <p:nvPr/>
        </p:nvSpPr>
        <p:spPr>
          <a:xfrm>
            <a:off x="2216997" y="7128450"/>
            <a:ext cx="41910" cy="41910"/>
          </a:xfrm>
          <a:custGeom>
            <a:avLst/>
            <a:gdLst/>
            <a:ahLst/>
            <a:cxnLst/>
            <a:rect l="l" t="t" r="r" b="b"/>
            <a:pathLst>
              <a:path w="41910" h="41909">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53" name="object 53"/>
          <p:cNvSpPr/>
          <p:nvPr/>
        </p:nvSpPr>
        <p:spPr>
          <a:xfrm>
            <a:off x="1420624" y="7732188"/>
            <a:ext cx="738505" cy="210185"/>
          </a:xfrm>
          <a:custGeom>
            <a:avLst/>
            <a:gdLst/>
            <a:ahLst/>
            <a:cxnLst/>
            <a:rect l="l" t="t" r="r" b="b"/>
            <a:pathLst>
              <a:path w="738505" h="210184">
                <a:moveTo>
                  <a:pt x="104825" y="0"/>
                </a:moveTo>
                <a:lnTo>
                  <a:pt x="64020" y="8236"/>
                </a:lnTo>
                <a:lnTo>
                  <a:pt x="30700" y="30700"/>
                </a:lnTo>
                <a:lnTo>
                  <a:pt x="8236" y="64020"/>
                </a:lnTo>
                <a:lnTo>
                  <a:pt x="0" y="104825"/>
                </a:lnTo>
                <a:lnTo>
                  <a:pt x="8236" y="145625"/>
                </a:lnTo>
                <a:lnTo>
                  <a:pt x="30700" y="178946"/>
                </a:lnTo>
                <a:lnTo>
                  <a:pt x="64020" y="201412"/>
                </a:lnTo>
                <a:lnTo>
                  <a:pt x="104825" y="209651"/>
                </a:lnTo>
                <a:lnTo>
                  <a:pt x="633603" y="209651"/>
                </a:lnTo>
                <a:lnTo>
                  <a:pt x="674402" y="201412"/>
                </a:lnTo>
                <a:lnTo>
                  <a:pt x="707723" y="178946"/>
                </a:lnTo>
                <a:lnTo>
                  <a:pt x="730190" y="145625"/>
                </a:lnTo>
                <a:lnTo>
                  <a:pt x="738428" y="104825"/>
                </a:lnTo>
                <a:lnTo>
                  <a:pt x="730190" y="64020"/>
                </a:lnTo>
                <a:lnTo>
                  <a:pt x="707723" y="30700"/>
                </a:lnTo>
                <a:lnTo>
                  <a:pt x="674402" y="8236"/>
                </a:lnTo>
                <a:lnTo>
                  <a:pt x="633603" y="0"/>
                </a:lnTo>
                <a:lnTo>
                  <a:pt x="104825" y="0"/>
                </a:lnTo>
                <a:close/>
              </a:path>
            </a:pathLst>
          </a:custGeom>
          <a:ln w="12700">
            <a:solidFill>
              <a:srgbClr val="61A489"/>
            </a:solidFill>
          </a:ln>
        </p:spPr>
        <p:txBody>
          <a:bodyPr wrap="square" lIns="0" tIns="0" rIns="0" bIns="0" rtlCol="0"/>
          <a:lstStyle/>
          <a:p>
            <a:endParaRPr/>
          </a:p>
        </p:txBody>
      </p:sp>
      <p:sp>
        <p:nvSpPr>
          <p:cNvPr id="54" name="object 54"/>
          <p:cNvSpPr/>
          <p:nvPr/>
        </p:nvSpPr>
        <p:spPr>
          <a:xfrm>
            <a:off x="2216997" y="7816181"/>
            <a:ext cx="41910" cy="41910"/>
          </a:xfrm>
          <a:custGeom>
            <a:avLst/>
            <a:gdLst/>
            <a:ahLst/>
            <a:cxnLst/>
            <a:rect l="l" t="t" r="r" b="b"/>
            <a:pathLst>
              <a:path w="41910" h="41909">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55" name="object 55"/>
          <p:cNvSpPr/>
          <p:nvPr/>
        </p:nvSpPr>
        <p:spPr>
          <a:xfrm>
            <a:off x="1138549" y="8419924"/>
            <a:ext cx="1021080" cy="210185"/>
          </a:xfrm>
          <a:custGeom>
            <a:avLst/>
            <a:gdLst/>
            <a:ahLst/>
            <a:cxnLst/>
            <a:rect l="l" t="t" r="r" b="b"/>
            <a:pathLst>
              <a:path w="1021080" h="210184">
                <a:moveTo>
                  <a:pt x="104825" y="0"/>
                </a:moveTo>
                <a:lnTo>
                  <a:pt x="64020" y="8236"/>
                </a:lnTo>
                <a:lnTo>
                  <a:pt x="30700" y="30700"/>
                </a:lnTo>
                <a:lnTo>
                  <a:pt x="8236" y="64020"/>
                </a:lnTo>
                <a:lnTo>
                  <a:pt x="0" y="104825"/>
                </a:lnTo>
                <a:lnTo>
                  <a:pt x="8236" y="145625"/>
                </a:lnTo>
                <a:lnTo>
                  <a:pt x="30700" y="178946"/>
                </a:lnTo>
                <a:lnTo>
                  <a:pt x="64020" y="201412"/>
                </a:lnTo>
                <a:lnTo>
                  <a:pt x="104825" y="209651"/>
                </a:lnTo>
                <a:lnTo>
                  <a:pt x="915669" y="209651"/>
                </a:lnTo>
                <a:lnTo>
                  <a:pt x="956475" y="201412"/>
                </a:lnTo>
                <a:lnTo>
                  <a:pt x="989795" y="178946"/>
                </a:lnTo>
                <a:lnTo>
                  <a:pt x="1012258" y="145625"/>
                </a:lnTo>
                <a:lnTo>
                  <a:pt x="1020495" y="104825"/>
                </a:lnTo>
                <a:lnTo>
                  <a:pt x="1012258" y="64020"/>
                </a:lnTo>
                <a:lnTo>
                  <a:pt x="989795" y="30700"/>
                </a:lnTo>
                <a:lnTo>
                  <a:pt x="956475" y="8236"/>
                </a:lnTo>
                <a:lnTo>
                  <a:pt x="915669" y="0"/>
                </a:lnTo>
                <a:lnTo>
                  <a:pt x="104825" y="0"/>
                </a:lnTo>
                <a:close/>
              </a:path>
            </a:pathLst>
          </a:custGeom>
          <a:ln w="12700">
            <a:solidFill>
              <a:srgbClr val="61A489"/>
            </a:solidFill>
          </a:ln>
        </p:spPr>
        <p:txBody>
          <a:bodyPr wrap="square" lIns="0" tIns="0" rIns="0" bIns="0" rtlCol="0"/>
          <a:lstStyle/>
          <a:p>
            <a:endParaRPr/>
          </a:p>
        </p:txBody>
      </p:sp>
      <p:sp>
        <p:nvSpPr>
          <p:cNvPr id="56" name="object 56"/>
          <p:cNvSpPr/>
          <p:nvPr/>
        </p:nvSpPr>
        <p:spPr>
          <a:xfrm>
            <a:off x="2216997" y="8503913"/>
            <a:ext cx="41910" cy="41910"/>
          </a:xfrm>
          <a:custGeom>
            <a:avLst/>
            <a:gdLst/>
            <a:ahLst/>
            <a:cxnLst/>
            <a:rect l="l" t="t" r="r" b="b"/>
            <a:pathLst>
              <a:path w="41910" h="41909">
                <a:moveTo>
                  <a:pt x="20827" y="0"/>
                </a:moveTo>
                <a:lnTo>
                  <a:pt x="12719" y="1638"/>
                </a:lnTo>
                <a:lnTo>
                  <a:pt x="6099" y="6103"/>
                </a:lnTo>
                <a:lnTo>
                  <a:pt x="1636" y="12724"/>
                </a:lnTo>
                <a:lnTo>
                  <a:pt x="0" y="20828"/>
                </a:lnTo>
                <a:lnTo>
                  <a:pt x="1636" y="28936"/>
                </a:lnTo>
                <a:lnTo>
                  <a:pt x="6099" y="35556"/>
                </a:lnTo>
                <a:lnTo>
                  <a:pt x="12719" y="40019"/>
                </a:lnTo>
                <a:lnTo>
                  <a:pt x="20827" y="41656"/>
                </a:lnTo>
                <a:lnTo>
                  <a:pt x="28936" y="40019"/>
                </a:lnTo>
                <a:lnTo>
                  <a:pt x="35556" y="35556"/>
                </a:lnTo>
                <a:lnTo>
                  <a:pt x="40019" y="28936"/>
                </a:lnTo>
                <a:lnTo>
                  <a:pt x="41655" y="20828"/>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57" name="object 57"/>
          <p:cNvSpPr txBox="1"/>
          <p:nvPr/>
        </p:nvSpPr>
        <p:spPr>
          <a:xfrm>
            <a:off x="1070072" y="4299101"/>
            <a:ext cx="1038225" cy="5007610"/>
          </a:xfrm>
          <a:prstGeom prst="rect">
            <a:avLst/>
          </a:prstGeom>
        </p:spPr>
        <p:txBody>
          <a:bodyPr vert="horz" wrap="square" lIns="0" tIns="12700" rIns="0" bIns="0" rtlCol="0">
            <a:spAutoFit/>
          </a:bodyPr>
          <a:lstStyle/>
          <a:p>
            <a:pPr marL="434975">
              <a:lnSpc>
                <a:spcPct val="100000"/>
              </a:lnSpc>
              <a:spcBef>
                <a:spcPts val="100"/>
              </a:spcBef>
            </a:pPr>
            <a:r>
              <a:rPr sz="1100" spc="25" dirty="0">
                <a:solidFill>
                  <a:srgbClr val="61A489"/>
                </a:solidFill>
                <a:latin typeface="SimSun"/>
                <a:cs typeface="SimSun"/>
              </a:rPr>
              <a:t>電力為主</a:t>
            </a:r>
            <a:endParaRPr sz="1100">
              <a:latin typeface="SimSun"/>
              <a:cs typeface="SimSun"/>
            </a:endParaRPr>
          </a:p>
          <a:p>
            <a:pPr marL="12700" marR="15240" indent="422275" algn="just">
              <a:lnSpc>
                <a:spcPct val="410200"/>
              </a:lnSpc>
            </a:pPr>
            <a:r>
              <a:rPr sz="1100" spc="25" dirty="0">
                <a:solidFill>
                  <a:srgbClr val="61A489"/>
                </a:solidFill>
                <a:latin typeface="SimSun"/>
                <a:cs typeface="SimSun"/>
              </a:rPr>
              <a:t>人力為主 微型電動二輪車 電動輔助自行車</a:t>
            </a:r>
            <a:endParaRPr sz="1100">
              <a:latin typeface="SimSun"/>
              <a:cs typeface="SimSun"/>
            </a:endParaRPr>
          </a:p>
          <a:p>
            <a:pPr>
              <a:lnSpc>
                <a:spcPct val="100000"/>
              </a:lnSpc>
              <a:spcBef>
                <a:spcPts val="10"/>
              </a:spcBef>
            </a:pPr>
            <a:endParaRPr sz="3550">
              <a:latin typeface="Times New Roman"/>
              <a:cs typeface="Times New Roman"/>
            </a:endParaRPr>
          </a:p>
          <a:p>
            <a:pPr marL="434975">
              <a:lnSpc>
                <a:spcPct val="100000"/>
              </a:lnSpc>
            </a:pPr>
            <a:r>
              <a:rPr sz="1100" spc="25" dirty="0">
                <a:solidFill>
                  <a:srgbClr val="61A489"/>
                </a:solidFill>
                <a:latin typeface="SimSun"/>
                <a:cs typeface="SimSun"/>
              </a:rPr>
              <a:t>有腳踏板</a:t>
            </a:r>
            <a:endParaRPr sz="1100">
              <a:latin typeface="SimSun"/>
              <a:cs typeface="SimSun"/>
            </a:endParaRPr>
          </a:p>
          <a:p>
            <a:pPr>
              <a:lnSpc>
                <a:spcPct val="100000"/>
              </a:lnSpc>
              <a:spcBef>
                <a:spcPts val="15"/>
              </a:spcBef>
            </a:pPr>
            <a:endParaRPr sz="3550">
              <a:latin typeface="Times New Roman"/>
              <a:cs typeface="Times New Roman"/>
            </a:endParaRPr>
          </a:p>
          <a:p>
            <a:pPr marL="434975">
              <a:lnSpc>
                <a:spcPct val="100000"/>
              </a:lnSpc>
            </a:pPr>
            <a:r>
              <a:rPr sz="1100" spc="25" dirty="0">
                <a:solidFill>
                  <a:srgbClr val="61A489"/>
                </a:solidFill>
                <a:latin typeface="SimSun"/>
                <a:cs typeface="SimSun"/>
              </a:rPr>
              <a:t>無腳踏板</a:t>
            </a:r>
            <a:endParaRPr sz="1100">
              <a:latin typeface="SimSun"/>
              <a:cs typeface="SimSun"/>
            </a:endParaRPr>
          </a:p>
          <a:p>
            <a:pPr>
              <a:lnSpc>
                <a:spcPct val="100000"/>
              </a:lnSpc>
              <a:spcBef>
                <a:spcPts val="10"/>
              </a:spcBef>
            </a:pPr>
            <a:endParaRPr sz="3550">
              <a:latin typeface="Times New Roman"/>
              <a:cs typeface="Times New Roman"/>
            </a:endParaRPr>
          </a:p>
          <a:p>
            <a:pPr marL="153035">
              <a:lnSpc>
                <a:spcPct val="100000"/>
              </a:lnSpc>
              <a:spcBef>
                <a:spcPts val="5"/>
              </a:spcBef>
            </a:pPr>
            <a:r>
              <a:rPr sz="1100" spc="25" dirty="0">
                <a:solidFill>
                  <a:srgbClr val="61A489"/>
                </a:solidFill>
                <a:latin typeface="SimSun"/>
                <a:cs typeface="SimSun"/>
              </a:rPr>
              <a:t>白底綠字車牌</a:t>
            </a:r>
            <a:endParaRPr sz="1100">
              <a:latin typeface="SimSun"/>
              <a:cs typeface="SimSun"/>
            </a:endParaRPr>
          </a:p>
          <a:p>
            <a:pPr>
              <a:lnSpc>
                <a:spcPct val="100000"/>
              </a:lnSpc>
              <a:spcBef>
                <a:spcPts val="10"/>
              </a:spcBef>
            </a:pPr>
            <a:endParaRPr sz="3550">
              <a:latin typeface="Times New Roman"/>
              <a:cs typeface="Times New Roman"/>
            </a:endParaRPr>
          </a:p>
          <a:p>
            <a:pPr marL="595630">
              <a:lnSpc>
                <a:spcPct val="100000"/>
              </a:lnSpc>
            </a:pPr>
            <a:r>
              <a:rPr sz="1100" spc="25" dirty="0">
                <a:solidFill>
                  <a:srgbClr val="61A489"/>
                </a:solidFill>
                <a:latin typeface="SimSun"/>
                <a:cs typeface="SimSun"/>
              </a:rPr>
              <a:t>無車牌</a:t>
            </a:r>
            <a:endParaRPr sz="1100">
              <a:latin typeface="SimSun"/>
              <a:cs typeface="SimSun"/>
            </a:endParaRPr>
          </a:p>
        </p:txBody>
      </p:sp>
      <p:sp>
        <p:nvSpPr>
          <p:cNvPr id="58" name="object 58"/>
          <p:cNvSpPr/>
          <p:nvPr/>
        </p:nvSpPr>
        <p:spPr>
          <a:xfrm>
            <a:off x="1581349" y="9107655"/>
            <a:ext cx="577850" cy="210185"/>
          </a:xfrm>
          <a:custGeom>
            <a:avLst/>
            <a:gdLst/>
            <a:ahLst/>
            <a:cxnLst/>
            <a:rect l="l" t="t" r="r" b="b"/>
            <a:pathLst>
              <a:path w="577850" h="210184">
                <a:moveTo>
                  <a:pt x="104825" y="0"/>
                </a:moveTo>
                <a:lnTo>
                  <a:pt x="64020" y="8236"/>
                </a:lnTo>
                <a:lnTo>
                  <a:pt x="30700" y="30700"/>
                </a:lnTo>
                <a:lnTo>
                  <a:pt x="8236" y="64020"/>
                </a:lnTo>
                <a:lnTo>
                  <a:pt x="0" y="104825"/>
                </a:lnTo>
                <a:lnTo>
                  <a:pt x="8236" y="145625"/>
                </a:lnTo>
                <a:lnTo>
                  <a:pt x="30700" y="178946"/>
                </a:lnTo>
                <a:lnTo>
                  <a:pt x="64020" y="201412"/>
                </a:lnTo>
                <a:lnTo>
                  <a:pt x="104825" y="209651"/>
                </a:lnTo>
                <a:lnTo>
                  <a:pt x="472871" y="209651"/>
                </a:lnTo>
                <a:lnTo>
                  <a:pt x="513677" y="201412"/>
                </a:lnTo>
                <a:lnTo>
                  <a:pt x="546996" y="178946"/>
                </a:lnTo>
                <a:lnTo>
                  <a:pt x="569460" y="145625"/>
                </a:lnTo>
                <a:lnTo>
                  <a:pt x="577697" y="104825"/>
                </a:lnTo>
                <a:lnTo>
                  <a:pt x="569460" y="64020"/>
                </a:lnTo>
                <a:lnTo>
                  <a:pt x="546996" y="30700"/>
                </a:lnTo>
                <a:lnTo>
                  <a:pt x="513677" y="8236"/>
                </a:lnTo>
                <a:lnTo>
                  <a:pt x="472871" y="0"/>
                </a:lnTo>
                <a:lnTo>
                  <a:pt x="104825" y="0"/>
                </a:lnTo>
                <a:close/>
              </a:path>
            </a:pathLst>
          </a:custGeom>
          <a:ln w="12700">
            <a:solidFill>
              <a:srgbClr val="61A489"/>
            </a:solidFill>
          </a:ln>
        </p:spPr>
        <p:txBody>
          <a:bodyPr wrap="square" lIns="0" tIns="0" rIns="0" bIns="0" rtlCol="0"/>
          <a:lstStyle/>
          <a:p>
            <a:endParaRPr/>
          </a:p>
        </p:txBody>
      </p:sp>
      <p:sp>
        <p:nvSpPr>
          <p:cNvPr id="59" name="object 59"/>
          <p:cNvSpPr/>
          <p:nvPr/>
        </p:nvSpPr>
        <p:spPr>
          <a:xfrm>
            <a:off x="2216997" y="9191645"/>
            <a:ext cx="41910" cy="41910"/>
          </a:xfrm>
          <a:custGeom>
            <a:avLst/>
            <a:gdLst/>
            <a:ahLst/>
            <a:cxnLst/>
            <a:rect l="l" t="t" r="r" b="b"/>
            <a:pathLst>
              <a:path w="41910" h="41909">
                <a:moveTo>
                  <a:pt x="20827" y="0"/>
                </a:moveTo>
                <a:lnTo>
                  <a:pt x="12719" y="1638"/>
                </a:lnTo>
                <a:lnTo>
                  <a:pt x="6099" y="6103"/>
                </a:lnTo>
                <a:lnTo>
                  <a:pt x="1636" y="12724"/>
                </a:lnTo>
                <a:lnTo>
                  <a:pt x="0" y="20828"/>
                </a:lnTo>
                <a:lnTo>
                  <a:pt x="1636" y="28936"/>
                </a:lnTo>
                <a:lnTo>
                  <a:pt x="6099" y="35556"/>
                </a:lnTo>
                <a:lnTo>
                  <a:pt x="12719" y="40019"/>
                </a:lnTo>
                <a:lnTo>
                  <a:pt x="20827" y="41656"/>
                </a:lnTo>
                <a:lnTo>
                  <a:pt x="28936" y="40019"/>
                </a:lnTo>
                <a:lnTo>
                  <a:pt x="35556" y="35556"/>
                </a:lnTo>
                <a:lnTo>
                  <a:pt x="40019" y="28936"/>
                </a:lnTo>
                <a:lnTo>
                  <a:pt x="41655" y="20828"/>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60" name="object 60"/>
          <p:cNvSpPr/>
          <p:nvPr/>
        </p:nvSpPr>
        <p:spPr>
          <a:xfrm>
            <a:off x="4809178" y="4287179"/>
            <a:ext cx="940435" cy="281940"/>
          </a:xfrm>
          <a:custGeom>
            <a:avLst/>
            <a:gdLst/>
            <a:ahLst/>
            <a:cxnLst/>
            <a:rect l="l" t="t" r="r" b="b"/>
            <a:pathLst>
              <a:path w="940435" h="281939">
                <a:moveTo>
                  <a:pt x="868019" y="0"/>
                </a:moveTo>
                <a:lnTo>
                  <a:pt x="71996" y="0"/>
                </a:lnTo>
                <a:lnTo>
                  <a:pt x="43971" y="5657"/>
                </a:lnTo>
                <a:lnTo>
                  <a:pt x="21086" y="21086"/>
                </a:lnTo>
                <a:lnTo>
                  <a:pt x="5657" y="43971"/>
                </a:lnTo>
                <a:lnTo>
                  <a:pt x="0" y="71996"/>
                </a:lnTo>
                <a:lnTo>
                  <a:pt x="0" y="209651"/>
                </a:lnTo>
                <a:lnTo>
                  <a:pt x="5657" y="237676"/>
                </a:lnTo>
                <a:lnTo>
                  <a:pt x="21086" y="260561"/>
                </a:lnTo>
                <a:lnTo>
                  <a:pt x="43971" y="275990"/>
                </a:lnTo>
                <a:lnTo>
                  <a:pt x="71996" y="281647"/>
                </a:lnTo>
                <a:lnTo>
                  <a:pt x="868019" y="281647"/>
                </a:lnTo>
                <a:lnTo>
                  <a:pt x="896044" y="275990"/>
                </a:lnTo>
                <a:lnTo>
                  <a:pt x="918929" y="260561"/>
                </a:lnTo>
                <a:lnTo>
                  <a:pt x="934358" y="237676"/>
                </a:lnTo>
                <a:lnTo>
                  <a:pt x="940015" y="209651"/>
                </a:lnTo>
                <a:lnTo>
                  <a:pt x="940015" y="71996"/>
                </a:lnTo>
                <a:lnTo>
                  <a:pt x="934358" y="43971"/>
                </a:lnTo>
                <a:lnTo>
                  <a:pt x="918929" y="21086"/>
                </a:lnTo>
                <a:lnTo>
                  <a:pt x="896044" y="5657"/>
                </a:lnTo>
                <a:lnTo>
                  <a:pt x="868019" y="0"/>
                </a:lnTo>
                <a:close/>
              </a:path>
            </a:pathLst>
          </a:custGeom>
          <a:solidFill>
            <a:srgbClr val="E9F0EC"/>
          </a:solidFill>
        </p:spPr>
        <p:txBody>
          <a:bodyPr wrap="square" lIns="0" tIns="0" rIns="0" bIns="0" rtlCol="0"/>
          <a:lstStyle/>
          <a:p>
            <a:endParaRPr/>
          </a:p>
        </p:txBody>
      </p:sp>
      <p:sp>
        <p:nvSpPr>
          <p:cNvPr id="61" name="object 61"/>
          <p:cNvSpPr txBox="1"/>
          <p:nvPr/>
        </p:nvSpPr>
        <p:spPr>
          <a:xfrm>
            <a:off x="4865300" y="4326539"/>
            <a:ext cx="826135"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61A489"/>
                </a:solidFill>
                <a:latin typeface="SimSun"/>
                <a:cs typeface="SimSun"/>
              </a:rPr>
              <a:t>低</a:t>
            </a:r>
            <a:r>
              <a:rPr sz="1100" dirty="0">
                <a:solidFill>
                  <a:srgbClr val="61A489"/>
                </a:solidFill>
                <a:latin typeface="SimSun"/>
                <a:cs typeface="SimSun"/>
              </a:rPr>
              <a:t>於</a:t>
            </a:r>
            <a:r>
              <a:rPr sz="1100" spc="-325" dirty="0">
                <a:solidFill>
                  <a:srgbClr val="61A489"/>
                </a:solidFill>
                <a:latin typeface="SimSun"/>
                <a:cs typeface="SimSun"/>
              </a:rPr>
              <a:t> </a:t>
            </a:r>
            <a:r>
              <a:rPr sz="1100" spc="25" dirty="0">
                <a:solidFill>
                  <a:srgbClr val="61A489"/>
                </a:solidFill>
                <a:latin typeface="Arial"/>
                <a:cs typeface="Arial"/>
              </a:rPr>
              <a:t>25km/h</a:t>
            </a:r>
            <a:endParaRPr sz="1100">
              <a:latin typeface="Arial"/>
              <a:cs typeface="Arial"/>
            </a:endParaRPr>
          </a:p>
        </p:txBody>
      </p:sp>
      <p:sp>
        <p:nvSpPr>
          <p:cNvPr id="62" name="object 62"/>
          <p:cNvSpPr/>
          <p:nvPr/>
        </p:nvSpPr>
        <p:spPr>
          <a:xfrm>
            <a:off x="4697996" y="4407172"/>
            <a:ext cx="41910" cy="41910"/>
          </a:xfrm>
          <a:custGeom>
            <a:avLst/>
            <a:gdLst/>
            <a:ahLst/>
            <a:cxnLst/>
            <a:rect l="l" t="t" r="r" b="b"/>
            <a:pathLst>
              <a:path w="41910" h="41910">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63" name="object 63"/>
          <p:cNvSpPr/>
          <p:nvPr/>
        </p:nvSpPr>
        <p:spPr>
          <a:xfrm>
            <a:off x="4809178" y="4848001"/>
            <a:ext cx="1537970" cy="1254125"/>
          </a:xfrm>
          <a:custGeom>
            <a:avLst/>
            <a:gdLst/>
            <a:ahLst/>
            <a:cxnLst/>
            <a:rect l="l" t="t" r="r" b="b"/>
            <a:pathLst>
              <a:path w="1537970" h="1254125">
                <a:moveTo>
                  <a:pt x="1465618" y="0"/>
                </a:moveTo>
                <a:lnTo>
                  <a:pt x="71996" y="0"/>
                </a:lnTo>
                <a:lnTo>
                  <a:pt x="43971" y="5657"/>
                </a:lnTo>
                <a:lnTo>
                  <a:pt x="21086" y="21086"/>
                </a:lnTo>
                <a:lnTo>
                  <a:pt x="5657" y="43971"/>
                </a:lnTo>
                <a:lnTo>
                  <a:pt x="0" y="71996"/>
                </a:lnTo>
                <a:lnTo>
                  <a:pt x="0" y="1181646"/>
                </a:lnTo>
                <a:lnTo>
                  <a:pt x="5657" y="1209672"/>
                </a:lnTo>
                <a:lnTo>
                  <a:pt x="21086" y="1232561"/>
                </a:lnTo>
                <a:lnTo>
                  <a:pt x="43971" y="1247995"/>
                </a:lnTo>
                <a:lnTo>
                  <a:pt x="71996" y="1253655"/>
                </a:lnTo>
                <a:lnTo>
                  <a:pt x="1465618" y="1253655"/>
                </a:lnTo>
                <a:lnTo>
                  <a:pt x="1493644" y="1247995"/>
                </a:lnTo>
                <a:lnTo>
                  <a:pt x="1516533" y="1232561"/>
                </a:lnTo>
                <a:lnTo>
                  <a:pt x="1531967" y="1209672"/>
                </a:lnTo>
                <a:lnTo>
                  <a:pt x="1537627" y="1181646"/>
                </a:lnTo>
                <a:lnTo>
                  <a:pt x="1537627" y="71996"/>
                </a:lnTo>
                <a:lnTo>
                  <a:pt x="1531967" y="43971"/>
                </a:lnTo>
                <a:lnTo>
                  <a:pt x="1516533" y="21086"/>
                </a:lnTo>
                <a:lnTo>
                  <a:pt x="1493644" y="5657"/>
                </a:lnTo>
                <a:lnTo>
                  <a:pt x="1465618" y="0"/>
                </a:lnTo>
                <a:close/>
              </a:path>
            </a:pathLst>
          </a:custGeom>
          <a:solidFill>
            <a:srgbClr val="E9F0EC"/>
          </a:solidFill>
        </p:spPr>
        <p:txBody>
          <a:bodyPr wrap="square" lIns="0" tIns="0" rIns="0" bIns="0" rtlCol="0"/>
          <a:lstStyle/>
          <a:p>
            <a:endParaRPr/>
          </a:p>
        </p:txBody>
      </p:sp>
      <p:sp>
        <p:nvSpPr>
          <p:cNvPr id="64" name="object 64"/>
          <p:cNvSpPr txBox="1"/>
          <p:nvPr/>
        </p:nvSpPr>
        <p:spPr>
          <a:xfrm>
            <a:off x="4865300" y="4882314"/>
            <a:ext cx="1427480" cy="193040"/>
          </a:xfrm>
          <a:prstGeom prst="rect">
            <a:avLst/>
          </a:prstGeom>
        </p:spPr>
        <p:txBody>
          <a:bodyPr vert="horz" wrap="square" lIns="0" tIns="12700" rIns="0" bIns="0" rtlCol="0">
            <a:spAutoFit/>
          </a:bodyPr>
          <a:lstStyle/>
          <a:p>
            <a:pPr marL="12700">
              <a:lnSpc>
                <a:spcPct val="100000"/>
              </a:lnSpc>
              <a:spcBef>
                <a:spcPts val="100"/>
              </a:spcBef>
            </a:pPr>
            <a:r>
              <a:rPr sz="1100" spc="125" dirty="0">
                <a:solidFill>
                  <a:srgbClr val="61A489"/>
                </a:solidFill>
                <a:latin typeface="SimSun"/>
                <a:cs typeface="SimSun"/>
              </a:rPr>
              <a:t>須遵守規定方可雙載</a:t>
            </a:r>
            <a:endParaRPr sz="1100">
              <a:latin typeface="SimSun"/>
              <a:cs typeface="SimSun"/>
            </a:endParaRPr>
          </a:p>
        </p:txBody>
      </p:sp>
      <p:sp>
        <p:nvSpPr>
          <p:cNvPr id="65" name="object 65"/>
          <p:cNvSpPr txBox="1"/>
          <p:nvPr/>
        </p:nvSpPr>
        <p:spPr>
          <a:xfrm>
            <a:off x="4865300" y="5110863"/>
            <a:ext cx="880744"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61A489"/>
                </a:solidFill>
                <a:latin typeface="SimSun"/>
                <a:cs typeface="SimSun"/>
              </a:rPr>
              <a:t>（</a:t>
            </a:r>
            <a:r>
              <a:rPr sz="1100" dirty="0">
                <a:solidFill>
                  <a:srgbClr val="61A489"/>
                </a:solidFill>
                <a:latin typeface="SimSun"/>
                <a:cs typeface="SimSun"/>
              </a:rPr>
              <a:t>限</a:t>
            </a:r>
            <a:r>
              <a:rPr sz="1100" spc="-290" dirty="0">
                <a:solidFill>
                  <a:srgbClr val="61A489"/>
                </a:solidFill>
                <a:latin typeface="SimSun"/>
                <a:cs typeface="SimSun"/>
              </a:rPr>
              <a:t> </a:t>
            </a:r>
            <a:r>
              <a:rPr sz="1100" spc="10" dirty="0">
                <a:solidFill>
                  <a:srgbClr val="61A489"/>
                </a:solidFill>
                <a:latin typeface="Arial"/>
                <a:cs typeface="Arial"/>
              </a:rPr>
              <a:t>1-6</a:t>
            </a:r>
            <a:r>
              <a:rPr sz="1100" spc="-45" dirty="0">
                <a:solidFill>
                  <a:srgbClr val="61A489"/>
                </a:solidFill>
                <a:latin typeface="Arial"/>
                <a:cs typeface="Arial"/>
              </a:rPr>
              <a:t> </a:t>
            </a:r>
            <a:r>
              <a:rPr sz="1100" spc="25" dirty="0">
                <a:solidFill>
                  <a:srgbClr val="61A489"/>
                </a:solidFill>
                <a:latin typeface="SimSun"/>
                <a:cs typeface="SimSun"/>
              </a:rPr>
              <a:t>歲）</a:t>
            </a:r>
            <a:endParaRPr sz="1100">
              <a:latin typeface="SimSun"/>
              <a:cs typeface="SimSun"/>
            </a:endParaRPr>
          </a:p>
        </p:txBody>
      </p:sp>
      <p:sp>
        <p:nvSpPr>
          <p:cNvPr id="66" name="object 66"/>
          <p:cNvSpPr txBox="1"/>
          <p:nvPr/>
        </p:nvSpPr>
        <p:spPr>
          <a:xfrm>
            <a:off x="4865300" y="5411497"/>
            <a:ext cx="1411605" cy="193040"/>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61A489"/>
                </a:solidFill>
                <a:latin typeface="SimSun"/>
                <a:cs typeface="SimSun"/>
              </a:rPr>
              <a:t>★</a:t>
            </a:r>
            <a:r>
              <a:rPr sz="1100" spc="-225" dirty="0">
                <a:solidFill>
                  <a:srgbClr val="61A489"/>
                </a:solidFill>
                <a:latin typeface="SimSun"/>
                <a:cs typeface="SimSun"/>
              </a:rPr>
              <a:t> </a:t>
            </a:r>
            <a:r>
              <a:rPr sz="1100" dirty="0">
                <a:solidFill>
                  <a:srgbClr val="61A489"/>
                </a:solidFill>
                <a:latin typeface="SimSun"/>
                <a:cs typeface="SimSun"/>
              </a:rPr>
              <a:t>駕駛人須年滿</a:t>
            </a:r>
            <a:r>
              <a:rPr sz="1100" spc="-310" dirty="0">
                <a:solidFill>
                  <a:srgbClr val="61A489"/>
                </a:solidFill>
                <a:latin typeface="SimSun"/>
                <a:cs typeface="SimSun"/>
              </a:rPr>
              <a:t> </a:t>
            </a:r>
            <a:r>
              <a:rPr sz="1100" spc="-5" dirty="0">
                <a:solidFill>
                  <a:srgbClr val="61A489"/>
                </a:solidFill>
                <a:latin typeface="Arial"/>
                <a:cs typeface="Arial"/>
              </a:rPr>
              <a:t>18</a:t>
            </a:r>
            <a:r>
              <a:rPr sz="1100" spc="-70" dirty="0">
                <a:solidFill>
                  <a:srgbClr val="61A489"/>
                </a:solidFill>
                <a:latin typeface="Arial"/>
                <a:cs typeface="Arial"/>
              </a:rPr>
              <a:t> </a:t>
            </a:r>
            <a:r>
              <a:rPr sz="1100" dirty="0">
                <a:solidFill>
                  <a:srgbClr val="61A489"/>
                </a:solidFill>
                <a:latin typeface="SimSun"/>
                <a:cs typeface="SimSun"/>
              </a:rPr>
              <a:t>歲</a:t>
            </a:r>
            <a:endParaRPr sz="1100">
              <a:latin typeface="SimSun"/>
              <a:cs typeface="SimSun"/>
            </a:endParaRPr>
          </a:p>
        </p:txBody>
      </p:sp>
      <p:sp>
        <p:nvSpPr>
          <p:cNvPr id="67" name="object 67"/>
          <p:cNvSpPr txBox="1"/>
          <p:nvPr/>
        </p:nvSpPr>
        <p:spPr>
          <a:xfrm>
            <a:off x="5050961" y="5640047"/>
            <a:ext cx="1238250" cy="193040"/>
          </a:xfrm>
          <a:prstGeom prst="rect">
            <a:avLst/>
          </a:prstGeom>
        </p:spPr>
        <p:txBody>
          <a:bodyPr vert="horz" wrap="square" lIns="0" tIns="12700" rIns="0" bIns="0" rtlCol="0">
            <a:spAutoFit/>
          </a:bodyPr>
          <a:lstStyle/>
          <a:p>
            <a:pPr marL="12700">
              <a:lnSpc>
                <a:spcPct val="100000"/>
              </a:lnSpc>
              <a:spcBef>
                <a:spcPts val="100"/>
              </a:spcBef>
            </a:pPr>
            <a:r>
              <a:rPr sz="1100" spc="80" dirty="0">
                <a:solidFill>
                  <a:srgbClr val="61A489"/>
                </a:solidFill>
                <a:latin typeface="SimSun"/>
                <a:cs typeface="SimSun"/>
              </a:rPr>
              <a:t>且兒童座椅須附有</a:t>
            </a:r>
            <a:endParaRPr sz="1100">
              <a:latin typeface="SimSun"/>
              <a:cs typeface="SimSun"/>
            </a:endParaRPr>
          </a:p>
        </p:txBody>
      </p:sp>
      <p:sp>
        <p:nvSpPr>
          <p:cNvPr id="68" name="object 68"/>
          <p:cNvSpPr/>
          <p:nvPr/>
        </p:nvSpPr>
        <p:spPr>
          <a:xfrm>
            <a:off x="4697996" y="5453997"/>
            <a:ext cx="41910" cy="41910"/>
          </a:xfrm>
          <a:custGeom>
            <a:avLst/>
            <a:gdLst/>
            <a:ahLst/>
            <a:cxnLst/>
            <a:rect l="l" t="t" r="r" b="b"/>
            <a:pathLst>
              <a:path w="41910" h="41910">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69" name="object 69"/>
          <p:cNvSpPr/>
          <p:nvPr/>
        </p:nvSpPr>
        <p:spPr>
          <a:xfrm>
            <a:off x="4809178" y="6378351"/>
            <a:ext cx="704850" cy="281940"/>
          </a:xfrm>
          <a:custGeom>
            <a:avLst/>
            <a:gdLst/>
            <a:ahLst/>
            <a:cxnLst/>
            <a:rect l="l" t="t" r="r" b="b"/>
            <a:pathLst>
              <a:path w="704850" h="281940">
                <a:moveTo>
                  <a:pt x="632815" y="0"/>
                </a:moveTo>
                <a:lnTo>
                  <a:pt x="71996" y="0"/>
                </a:lnTo>
                <a:lnTo>
                  <a:pt x="43971" y="5657"/>
                </a:lnTo>
                <a:lnTo>
                  <a:pt x="21086" y="21086"/>
                </a:lnTo>
                <a:lnTo>
                  <a:pt x="5657" y="43971"/>
                </a:lnTo>
                <a:lnTo>
                  <a:pt x="0" y="71996"/>
                </a:lnTo>
                <a:lnTo>
                  <a:pt x="0" y="209651"/>
                </a:lnTo>
                <a:lnTo>
                  <a:pt x="5657" y="237676"/>
                </a:lnTo>
                <a:lnTo>
                  <a:pt x="21086" y="260561"/>
                </a:lnTo>
                <a:lnTo>
                  <a:pt x="43971" y="275990"/>
                </a:lnTo>
                <a:lnTo>
                  <a:pt x="71996" y="281647"/>
                </a:lnTo>
                <a:lnTo>
                  <a:pt x="632815" y="281647"/>
                </a:lnTo>
                <a:lnTo>
                  <a:pt x="660842" y="275990"/>
                </a:lnTo>
                <a:lnTo>
                  <a:pt x="683731" y="260561"/>
                </a:lnTo>
                <a:lnTo>
                  <a:pt x="699164" y="237676"/>
                </a:lnTo>
                <a:lnTo>
                  <a:pt x="704824" y="209651"/>
                </a:lnTo>
                <a:lnTo>
                  <a:pt x="704824" y="71996"/>
                </a:lnTo>
                <a:lnTo>
                  <a:pt x="699164" y="43971"/>
                </a:lnTo>
                <a:lnTo>
                  <a:pt x="683731" y="21086"/>
                </a:lnTo>
                <a:lnTo>
                  <a:pt x="660842" y="5657"/>
                </a:lnTo>
                <a:lnTo>
                  <a:pt x="632815" y="0"/>
                </a:lnTo>
                <a:close/>
              </a:path>
            </a:pathLst>
          </a:custGeom>
          <a:solidFill>
            <a:srgbClr val="E9F0EC"/>
          </a:solidFill>
        </p:spPr>
        <p:txBody>
          <a:bodyPr wrap="square" lIns="0" tIns="0" rIns="0" bIns="0" rtlCol="0"/>
          <a:lstStyle/>
          <a:p>
            <a:endParaRPr/>
          </a:p>
        </p:txBody>
      </p:sp>
      <p:sp>
        <p:nvSpPr>
          <p:cNvPr id="70" name="object 70"/>
          <p:cNvSpPr/>
          <p:nvPr/>
        </p:nvSpPr>
        <p:spPr>
          <a:xfrm>
            <a:off x="4697996" y="6498346"/>
            <a:ext cx="41910" cy="41910"/>
          </a:xfrm>
          <a:custGeom>
            <a:avLst/>
            <a:gdLst/>
            <a:ahLst/>
            <a:cxnLst/>
            <a:rect l="l" t="t" r="r" b="b"/>
            <a:pathLst>
              <a:path w="41910" h="41909">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71" name="object 71"/>
          <p:cNvSpPr/>
          <p:nvPr/>
        </p:nvSpPr>
        <p:spPr>
          <a:xfrm>
            <a:off x="4809178" y="6911082"/>
            <a:ext cx="1130935" cy="281940"/>
          </a:xfrm>
          <a:custGeom>
            <a:avLst/>
            <a:gdLst/>
            <a:ahLst/>
            <a:cxnLst/>
            <a:rect l="l" t="t" r="r" b="b"/>
            <a:pathLst>
              <a:path w="1130935" h="281940">
                <a:moveTo>
                  <a:pt x="1058824" y="0"/>
                </a:moveTo>
                <a:lnTo>
                  <a:pt x="71996" y="0"/>
                </a:lnTo>
                <a:lnTo>
                  <a:pt x="43971" y="5657"/>
                </a:lnTo>
                <a:lnTo>
                  <a:pt x="21086" y="21086"/>
                </a:lnTo>
                <a:lnTo>
                  <a:pt x="5657" y="43971"/>
                </a:lnTo>
                <a:lnTo>
                  <a:pt x="0" y="71996"/>
                </a:lnTo>
                <a:lnTo>
                  <a:pt x="0" y="209651"/>
                </a:lnTo>
                <a:lnTo>
                  <a:pt x="5657" y="237676"/>
                </a:lnTo>
                <a:lnTo>
                  <a:pt x="21086" y="260561"/>
                </a:lnTo>
                <a:lnTo>
                  <a:pt x="43971" y="275990"/>
                </a:lnTo>
                <a:lnTo>
                  <a:pt x="71996" y="281647"/>
                </a:lnTo>
                <a:lnTo>
                  <a:pt x="1058824" y="281647"/>
                </a:lnTo>
                <a:lnTo>
                  <a:pt x="1086849" y="275990"/>
                </a:lnTo>
                <a:lnTo>
                  <a:pt x="1109733" y="260561"/>
                </a:lnTo>
                <a:lnTo>
                  <a:pt x="1125163" y="237676"/>
                </a:lnTo>
                <a:lnTo>
                  <a:pt x="1130820" y="209651"/>
                </a:lnTo>
                <a:lnTo>
                  <a:pt x="1130820" y="71996"/>
                </a:lnTo>
                <a:lnTo>
                  <a:pt x="1125163" y="43971"/>
                </a:lnTo>
                <a:lnTo>
                  <a:pt x="1109733" y="21086"/>
                </a:lnTo>
                <a:lnTo>
                  <a:pt x="1086849" y="5657"/>
                </a:lnTo>
                <a:lnTo>
                  <a:pt x="1058824" y="0"/>
                </a:lnTo>
                <a:close/>
              </a:path>
            </a:pathLst>
          </a:custGeom>
          <a:solidFill>
            <a:srgbClr val="E9F0EC"/>
          </a:solidFill>
        </p:spPr>
        <p:txBody>
          <a:bodyPr wrap="square" lIns="0" tIns="0" rIns="0" bIns="0" rtlCol="0"/>
          <a:lstStyle/>
          <a:p>
            <a:endParaRPr/>
          </a:p>
        </p:txBody>
      </p:sp>
      <p:sp>
        <p:nvSpPr>
          <p:cNvPr id="72" name="object 72"/>
          <p:cNvSpPr/>
          <p:nvPr/>
        </p:nvSpPr>
        <p:spPr>
          <a:xfrm>
            <a:off x="4697996" y="7031077"/>
            <a:ext cx="41910" cy="41910"/>
          </a:xfrm>
          <a:custGeom>
            <a:avLst/>
            <a:gdLst/>
            <a:ahLst/>
            <a:cxnLst/>
            <a:rect l="l" t="t" r="r" b="b"/>
            <a:pathLst>
              <a:path w="41910" h="41909">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73" name="object 73"/>
          <p:cNvSpPr/>
          <p:nvPr/>
        </p:nvSpPr>
        <p:spPr>
          <a:xfrm>
            <a:off x="4809178" y="7443811"/>
            <a:ext cx="1091565" cy="281940"/>
          </a:xfrm>
          <a:custGeom>
            <a:avLst/>
            <a:gdLst/>
            <a:ahLst/>
            <a:cxnLst/>
            <a:rect l="l" t="t" r="r" b="b"/>
            <a:pathLst>
              <a:path w="1091564" h="281940">
                <a:moveTo>
                  <a:pt x="1019225" y="0"/>
                </a:moveTo>
                <a:lnTo>
                  <a:pt x="71996" y="0"/>
                </a:lnTo>
                <a:lnTo>
                  <a:pt x="43971" y="5657"/>
                </a:lnTo>
                <a:lnTo>
                  <a:pt x="21086" y="21086"/>
                </a:lnTo>
                <a:lnTo>
                  <a:pt x="5657" y="43971"/>
                </a:lnTo>
                <a:lnTo>
                  <a:pt x="0" y="71996"/>
                </a:lnTo>
                <a:lnTo>
                  <a:pt x="0" y="209651"/>
                </a:lnTo>
                <a:lnTo>
                  <a:pt x="5657" y="237676"/>
                </a:lnTo>
                <a:lnTo>
                  <a:pt x="21086" y="260561"/>
                </a:lnTo>
                <a:lnTo>
                  <a:pt x="43971" y="275990"/>
                </a:lnTo>
                <a:lnTo>
                  <a:pt x="71996" y="281647"/>
                </a:lnTo>
                <a:lnTo>
                  <a:pt x="1019225" y="281647"/>
                </a:lnTo>
                <a:lnTo>
                  <a:pt x="1047250" y="275990"/>
                </a:lnTo>
                <a:lnTo>
                  <a:pt x="1070135" y="260561"/>
                </a:lnTo>
                <a:lnTo>
                  <a:pt x="1085564" y="237676"/>
                </a:lnTo>
                <a:lnTo>
                  <a:pt x="1091222" y="209651"/>
                </a:lnTo>
                <a:lnTo>
                  <a:pt x="1091222" y="71996"/>
                </a:lnTo>
                <a:lnTo>
                  <a:pt x="1085564" y="43971"/>
                </a:lnTo>
                <a:lnTo>
                  <a:pt x="1070135" y="21086"/>
                </a:lnTo>
                <a:lnTo>
                  <a:pt x="1047250" y="5657"/>
                </a:lnTo>
                <a:lnTo>
                  <a:pt x="1019225" y="0"/>
                </a:lnTo>
                <a:close/>
              </a:path>
            </a:pathLst>
          </a:custGeom>
          <a:solidFill>
            <a:srgbClr val="E9F0EC"/>
          </a:solidFill>
        </p:spPr>
        <p:txBody>
          <a:bodyPr wrap="square" lIns="0" tIns="0" rIns="0" bIns="0" rtlCol="0"/>
          <a:lstStyle/>
          <a:p>
            <a:endParaRPr/>
          </a:p>
        </p:txBody>
      </p:sp>
      <p:sp>
        <p:nvSpPr>
          <p:cNvPr id="74" name="object 74"/>
          <p:cNvSpPr/>
          <p:nvPr/>
        </p:nvSpPr>
        <p:spPr>
          <a:xfrm>
            <a:off x="4697996" y="7563806"/>
            <a:ext cx="41910" cy="41910"/>
          </a:xfrm>
          <a:custGeom>
            <a:avLst/>
            <a:gdLst/>
            <a:ahLst/>
            <a:cxnLst/>
            <a:rect l="l" t="t" r="r" b="b"/>
            <a:pathLst>
              <a:path w="41910" h="41909">
                <a:moveTo>
                  <a:pt x="20827" y="0"/>
                </a:moveTo>
                <a:lnTo>
                  <a:pt x="12719" y="1638"/>
                </a:lnTo>
                <a:lnTo>
                  <a:pt x="6099" y="6103"/>
                </a:lnTo>
                <a:lnTo>
                  <a:pt x="1636" y="12724"/>
                </a:lnTo>
                <a:lnTo>
                  <a:pt x="0" y="20828"/>
                </a:lnTo>
                <a:lnTo>
                  <a:pt x="1636" y="28936"/>
                </a:lnTo>
                <a:lnTo>
                  <a:pt x="6099" y="35556"/>
                </a:lnTo>
                <a:lnTo>
                  <a:pt x="12719" y="40019"/>
                </a:lnTo>
                <a:lnTo>
                  <a:pt x="20827" y="41656"/>
                </a:lnTo>
                <a:lnTo>
                  <a:pt x="28936" y="40019"/>
                </a:lnTo>
                <a:lnTo>
                  <a:pt x="35556" y="35556"/>
                </a:lnTo>
                <a:lnTo>
                  <a:pt x="40019" y="28936"/>
                </a:lnTo>
                <a:lnTo>
                  <a:pt x="41655" y="20828"/>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75" name="object 75"/>
          <p:cNvSpPr/>
          <p:nvPr/>
        </p:nvSpPr>
        <p:spPr>
          <a:xfrm>
            <a:off x="4809178" y="7976542"/>
            <a:ext cx="704850" cy="281940"/>
          </a:xfrm>
          <a:custGeom>
            <a:avLst/>
            <a:gdLst/>
            <a:ahLst/>
            <a:cxnLst/>
            <a:rect l="l" t="t" r="r" b="b"/>
            <a:pathLst>
              <a:path w="704850" h="281940">
                <a:moveTo>
                  <a:pt x="632815" y="0"/>
                </a:moveTo>
                <a:lnTo>
                  <a:pt x="71996" y="0"/>
                </a:lnTo>
                <a:lnTo>
                  <a:pt x="43971" y="5657"/>
                </a:lnTo>
                <a:lnTo>
                  <a:pt x="21086" y="21086"/>
                </a:lnTo>
                <a:lnTo>
                  <a:pt x="5657" y="43971"/>
                </a:lnTo>
                <a:lnTo>
                  <a:pt x="0" y="71996"/>
                </a:lnTo>
                <a:lnTo>
                  <a:pt x="0" y="209651"/>
                </a:lnTo>
                <a:lnTo>
                  <a:pt x="5657" y="237676"/>
                </a:lnTo>
                <a:lnTo>
                  <a:pt x="21086" y="260561"/>
                </a:lnTo>
                <a:lnTo>
                  <a:pt x="43971" y="275990"/>
                </a:lnTo>
                <a:lnTo>
                  <a:pt x="71996" y="281647"/>
                </a:lnTo>
                <a:lnTo>
                  <a:pt x="632815" y="281647"/>
                </a:lnTo>
                <a:lnTo>
                  <a:pt x="660842" y="275990"/>
                </a:lnTo>
                <a:lnTo>
                  <a:pt x="683731" y="260561"/>
                </a:lnTo>
                <a:lnTo>
                  <a:pt x="699164" y="237676"/>
                </a:lnTo>
                <a:lnTo>
                  <a:pt x="704824" y="209651"/>
                </a:lnTo>
                <a:lnTo>
                  <a:pt x="704824" y="71996"/>
                </a:lnTo>
                <a:lnTo>
                  <a:pt x="699164" y="43971"/>
                </a:lnTo>
                <a:lnTo>
                  <a:pt x="683731" y="21086"/>
                </a:lnTo>
                <a:lnTo>
                  <a:pt x="660842" y="5657"/>
                </a:lnTo>
                <a:lnTo>
                  <a:pt x="632815" y="0"/>
                </a:lnTo>
                <a:close/>
              </a:path>
            </a:pathLst>
          </a:custGeom>
          <a:solidFill>
            <a:srgbClr val="E9F0EC"/>
          </a:solidFill>
        </p:spPr>
        <p:txBody>
          <a:bodyPr wrap="square" lIns="0" tIns="0" rIns="0" bIns="0" rtlCol="0"/>
          <a:lstStyle/>
          <a:p>
            <a:endParaRPr/>
          </a:p>
        </p:txBody>
      </p:sp>
      <p:sp>
        <p:nvSpPr>
          <p:cNvPr id="76" name="object 76"/>
          <p:cNvSpPr/>
          <p:nvPr/>
        </p:nvSpPr>
        <p:spPr>
          <a:xfrm>
            <a:off x="4697996" y="8096537"/>
            <a:ext cx="41910" cy="41910"/>
          </a:xfrm>
          <a:custGeom>
            <a:avLst/>
            <a:gdLst/>
            <a:ahLst/>
            <a:cxnLst/>
            <a:rect l="l" t="t" r="r" b="b"/>
            <a:pathLst>
              <a:path w="41910" h="41909">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77" name="object 77"/>
          <p:cNvSpPr/>
          <p:nvPr/>
        </p:nvSpPr>
        <p:spPr>
          <a:xfrm>
            <a:off x="4809178" y="8509272"/>
            <a:ext cx="1278890" cy="281940"/>
          </a:xfrm>
          <a:custGeom>
            <a:avLst/>
            <a:gdLst/>
            <a:ahLst/>
            <a:cxnLst/>
            <a:rect l="l" t="t" r="r" b="b"/>
            <a:pathLst>
              <a:path w="1278889" h="281940">
                <a:moveTo>
                  <a:pt x="1206423" y="0"/>
                </a:moveTo>
                <a:lnTo>
                  <a:pt x="71996" y="0"/>
                </a:lnTo>
                <a:lnTo>
                  <a:pt x="43971" y="5657"/>
                </a:lnTo>
                <a:lnTo>
                  <a:pt x="21086" y="21086"/>
                </a:lnTo>
                <a:lnTo>
                  <a:pt x="5657" y="43971"/>
                </a:lnTo>
                <a:lnTo>
                  <a:pt x="0" y="71996"/>
                </a:lnTo>
                <a:lnTo>
                  <a:pt x="0" y="209651"/>
                </a:lnTo>
                <a:lnTo>
                  <a:pt x="5657" y="237676"/>
                </a:lnTo>
                <a:lnTo>
                  <a:pt x="21086" y="260561"/>
                </a:lnTo>
                <a:lnTo>
                  <a:pt x="43971" y="275990"/>
                </a:lnTo>
                <a:lnTo>
                  <a:pt x="71996" y="281647"/>
                </a:lnTo>
                <a:lnTo>
                  <a:pt x="1206423" y="281647"/>
                </a:lnTo>
                <a:lnTo>
                  <a:pt x="1234448" y="275990"/>
                </a:lnTo>
                <a:lnTo>
                  <a:pt x="1257333" y="260561"/>
                </a:lnTo>
                <a:lnTo>
                  <a:pt x="1272762" y="237676"/>
                </a:lnTo>
                <a:lnTo>
                  <a:pt x="1278420" y="209651"/>
                </a:lnTo>
                <a:lnTo>
                  <a:pt x="1278420" y="71996"/>
                </a:lnTo>
                <a:lnTo>
                  <a:pt x="1272762" y="43971"/>
                </a:lnTo>
                <a:lnTo>
                  <a:pt x="1257333" y="21086"/>
                </a:lnTo>
                <a:lnTo>
                  <a:pt x="1234448" y="5657"/>
                </a:lnTo>
                <a:lnTo>
                  <a:pt x="1206423" y="0"/>
                </a:lnTo>
                <a:close/>
              </a:path>
            </a:pathLst>
          </a:custGeom>
          <a:solidFill>
            <a:srgbClr val="E9F0EC"/>
          </a:solidFill>
        </p:spPr>
        <p:txBody>
          <a:bodyPr wrap="square" lIns="0" tIns="0" rIns="0" bIns="0" rtlCol="0"/>
          <a:lstStyle/>
          <a:p>
            <a:endParaRPr/>
          </a:p>
        </p:txBody>
      </p:sp>
      <p:sp>
        <p:nvSpPr>
          <p:cNvPr id="78" name="object 78"/>
          <p:cNvSpPr/>
          <p:nvPr/>
        </p:nvSpPr>
        <p:spPr>
          <a:xfrm>
            <a:off x="4697996" y="8629267"/>
            <a:ext cx="41910" cy="41910"/>
          </a:xfrm>
          <a:custGeom>
            <a:avLst/>
            <a:gdLst/>
            <a:ahLst/>
            <a:cxnLst/>
            <a:rect l="l" t="t" r="r" b="b"/>
            <a:pathLst>
              <a:path w="41910" h="41909">
                <a:moveTo>
                  <a:pt x="20827" y="0"/>
                </a:moveTo>
                <a:lnTo>
                  <a:pt x="12719" y="1638"/>
                </a:lnTo>
                <a:lnTo>
                  <a:pt x="6099" y="6103"/>
                </a:lnTo>
                <a:lnTo>
                  <a:pt x="1636" y="12724"/>
                </a:lnTo>
                <a:lnTo>
                  <a:pt x="0" y="20828"/>
                </a:lnTo>
                <a:lnTo>
                  <a:pt x="1636" y="28936"/>
                </a:lnTo>
                <a:lnTo>
                  <a:pt x="6099" y="35556"/>
                </a:lnTo>
                <a:lnTo>
                  <a:pt x="12719" y="40019"/>
                </a:lnTo>
                <a:lnTo>
                  <a:pt x="20827" y="41656"/>
                </a:lnTo>
                <a:lnTo>
                  <a:pt x="28936" y="40019"/>
                </a:lnTo>
                <a:lnTo>
                  <a:pt x="35556" y="35556"/>
                </a:lnTo>
                <a:lnTo>
                  <a:pt x="40019" y="28936"/>
                </a:lnTo>
                <a:lnTo>
                  <a:pt x="41655" y="20828"/>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79" name="object 79"/>
          <p:cNvSpPr/>
          <p:nvPr/>
        </p:nvSpPr>
        <p:spPr>
          <a:xfrm>
            <a:off x="4809178" y="9042002"/>
            <a:ext cx="1419225" cy="281940"/>
          </a:xfrm>
          <a:custGeom>
            <a:avLst/>
            <a:gdLst/>
            <a:ahLst/>
            <a:cxnLst/>
            <a:rect l="l" t="t" r="r" b="b"/>
            <a:pathLst>
              <a:path w="1419225" h="281940">
                <a:moveTo>
                  <a:pt x="1346822" y="0"/>
                </a:moveTo>
                <a:lnTo>
                  <a:pt x="71996" y="0"/>
                </a:lnTo>
                <a:lnTo>
                  <a:pt x="43971" y="5657"/>
                </a:lnTo>
                <a:lnTo>
                  <a:pt x="21086" y="21086"/>
                </a:lnTo>
                <a:lnTo>
                  <a:pt x="5657" y="43971"/>
                </a:lnTo>
                <a:lnTo>
                  <a:pt x="0" y="71996"/>
                </a:lnTo>
                <a:lnTo>
                  <a:pt x="0" y="209651"/>
                </a:lnTo>
                <a:lnTo>
                  <a:pt x="5657" y="237676"/>
                </a:lnTo>
                <a:lnTo>
                  <a:pt x="21086" y="260561"/>
                </a:lnTo>
                <a:lnTo>
                  <a:pt x="43971" y="275990"/>
                </a:lnTo>
                <a:lnTo>
                  <a:pt x="71996" y="281647"/>
                </a:lnTo>
                <a:lnTo>
                  <a:pt x="1346822" y="281647"/>
                </a:lnTo>
                <a:lnTo>
                  <a:pt x="1374847" y="275990"/>
                </a:lnTo>
                <a:lnTo>
                  <a:pt x="1397731" y="260561"/>
                </a:lnTo>
                <a:lnTo>
                  <a:pt x="1413160" y="237676"/>
                </a:lnTo>
                <a:lnTo>
                  <a:pt x="1418818" y="209651"/>
                </a:lnTo>
                <a:lnTo>
                  <a:pt x="1418818" y="71996"/>
                </a:lnTo>
                <a:lnTo>
                  <a:pt x="1413160" y="43971"/>
                </a:lnTo>
                <a:lnTo>
                  <a:pt x="1397731" y="21086"/>
                </a:lnTo>
                <a:lnTo>
                  <a:pt x="1374847" y="5657"/>
                </a:lnTo>
                <a:lnTo>
                  <a:pt x="1346822" y="0"/>
                </a:lnTo>
                <a:close/>
              </a:path>
            </a:pathLst>
          </a:custGeom>
          <a:solidFill>
            <a:srgbClr val="E9F0EC"/>
          </a:solidFill>
        </p:spPr>
        <p:txBody>
          <a:bodyPr wrap="square" lIns="0" tIns="0" rIns="0" bIns="0" rtlCol="0"/>
          <a:lstStyle/>
          <a:p>
            <a:endParaRPr/>
          </a:p>
        </p:txBody>
      </p:sp>
      <p:sp>
        <p:nvSpPr>
          <p:cNvPr id="80" name="object 80"/>
          <p:cNvSpPr txBox="1"/>
          <p:nvPr/>
        </p:nvSpPr>
        <p:spPr>
          <a:xfrm>
            <a:off x="4865300" y="5868596"/>
            <a:ext cx="1314450" cy="3408045"/>
          </a:xfrm>
          <a:prstGeom prst="rect">
            <a:avLst/>
          </a:prstGeom>
        </p:spPr>
        <p:txBody>
          <a:bodyPr vert="horz" wrap="square" lIns="0" tIns="12700" rIns="0" bIns="0" rtlCol="0">
            <a:spAutoFit/>
          </a:bodyPr>
          <a:lstStyle/>
          <a:p>
            <a:pPr marL="198120">
              <a:lnSpc>
                <a:spcPct val="100000"/>
              </a:lnSpc>
              <a:spcBef>
                <a:spcPts val="100"/>
              </a:spcBef>
            </a:pPr>
            <a:r>
              <a:rPr sz="1100" dirty="0">
                <a:solidFill>
                  <a:srgbClr val="61A489"/>
                </a:solidFill>
                <a:latin typeface="SimSun"/>
                <a:cs typeface="SimSun"/>
              </a:rPr>
              <a:t>合格標章。</a:t>
            </a:r>
            <a:endParaRPr sz="1100">
              <a:latin typeface="SimSun"/>
              <a:cs typeface="SimSun"/>
            </a:endParaRPr>
          </a:p>
          <a:p>
            <a:pPr>
              <a:lnSpc>
                <a:spcPct val="100000"/>
              </a:lnSpc>
              <a:spcBef>
                <a:spcPts val="30"/>
              </a:spcBef>
            </a:pPr>
            <a:endParaRPr sz="2600">
              <a:latin typeface="Times New Roman"/>
              <a:cs typeface="Times New Roman"/>
            </a:endParaRPr>
          </a:p>
          <a:p>
            <a:pPr marL="12700">
              <a:lnSpc>
                <a:spcPct val="100000"/>
              </a:lnSpc>
            </a:pPr>
            <a:r>
              <a:rPr sz="1100" spc="25" dirty="0">
                <a:solidFill>
                  <a:srgbClr val="61A489"/>
                </a:solidFill>
                <a:latin typeface="SimSun"/>
                <a:cs typeface="SimSun"/>
              </a:rPr>
              <a:t>禁止雙載</a:t>
            </a:r>
            <a:endParaRPr sz="1100">
              <a:latin typeface="SimSun"/>
              <a:cs typeface="SimSun"/>
            </a:endParaRPr>
          </a:p>
          <a:p>
            <a:pPr marL="12700" marR="291465">
              <a:lnSpc>
                <a:spcPts val="4190"/>
              </a:lnSpc>
              <a:spcBef>
                <a:spcPts val="600"/>
              </a:spcBef>
            </a:pPr>
            <a:r>
              <a:rPr sz="1100" spc="25" dirty="0">
                <a:solidFill>
                  <a:srgbClr val="61A489"/>
                </a:solidFill>
                <a:latin typeface="SimSun"/>
                <a:cs typeface="SimSun"/>
              </a:rPr>
              <a:t>必須掛牌、投保 必須年</a:t>
            </a:r>
            <a:r>
              <a:rPr sz="1100" dirty="0">
                <a:solidFill>
                  <a:srgbClr val="61A489"/>
                </a:solidFill>
                <a:latin typeface="SimSun"/>
                <a:cs typeface="SimSun"/>
              </a:rPr>
              <a:t>滿</a:t>
            </a:r>
            <a:r>
              <a:rPr sz="1100" spc="-280" dirty="0">
                <a:solidFill>
                  <a:srgbClr val="61A489"/>
                </a:solidFill>
                <a:latin typeface="SimSun"/>
                <a:cs typeface="SimSun"/>
              </a:rPr>
              <a:t> </a:t>
            </a:r>
            <a:r>
              <a:rPr sz="1100" spc="5" dirty="0">
                <a:solidFill>
                  <a:srgbClr val="61A489"/>
                </a:solidFill>
                <a:latin typeface="Arial"/>
                <a:cs typeface="Arial"/>
              </a:rPr>
              <a:t>14</a:t>
            </a:r>
            <a:r>
              <a:rPr sz="1100" spc="-35" dirty="0">
                <a:solidFill>
                  <a:srgbClr val="61A489"/>
                </a:solidFill>
                <a:latin typeface="Arial"/>
                <a:cs typeface="Arial"/>
              </a:rPr>
              <a:t> </a:t>
            </a:r>
            <a:r>
              <a:rPr sz="1100" dirty="0">
                <a:solidFill>
                  <a:srgbClr val="61A489"/>
                </a:solidFill>
                <a:latin typeface="SimSun"/>
                <a:cs typeface="SimSun"/>
              </a:rPr>
              <a:t>歲</a:t>
            </a:r>
            <a:endParaRPr sz="1100">
              <a:latin typeface="SimSun"/>
              <a:cs typeface="SimSun"/>
            </a:endParaRPr>
          </a:p>
          <a:p>
            <a:pPr marL="12700">
              <a:lnSpc>
                <a:spcPct val="100000"/>
              </a:lnSpc>
              <a:spcBef>
                <a:spcPts val="2285"/>
              </a:spcBef>
            </a:pPr>
            <a:r>
              <a:rPr sz="1100" spc="25" dirty="0">
                <a:solidFill>
                  <a:srgbClr val="61A489"/>
                </a:solidFill>
                <a:latin typeface="SimSun"/>
                <a:cs typeface="SimSun"/>
              </a:rPr>
              <a:t>不需駕照</a:t>
            </a:r>
            <a:endParaRPr sz="1100">
              <a:latin typeface="SimSun"/>
              <a:cs typeface="SimSun"/>
            </a:endParaRPr>
          </a:p>
          <a:p>
            <a:pPr marL="12700" marR="5080">
              <a:lnSpc>
                <a:spcPct val="317800"/>
              </a:lnSpc>
            </a:pPr>
            <a:r>
              <a:rPr sz="1100" spc="25" dirty="0">
                <a:solidFill>
                  <a:srgbClr val="61A489"/>
                </a:solidFill>
                <a:latin typeface="SimSun"/>
                <a:cs typeface="SimSun"/>
              </a:rPr>
              <a:t>必須戴合格安全帽 建議配戴合格安全帽</a:t>
            </a:r>
            <a:endParaRPr sz="1100">
              <a:latin typeface="SimSun"/>
              <a:cs typeface="SimSun"/>
            </a:endParaRPr>
          </a:p>
        </p:txBody>
      </p:sp>
      <p:sp>
        <p:nvSpPr>
          <p:cNvPr id="81" name="object 81"/>
          <p:cNvSpPr/>
          <p:nvPr/>
        </p:nvSpPr>
        <p:spPr>
          <a:xfrm>
            <a:off x="4697996" y="9161997"/>
            <a:ext cx="41910" cy="41910"/>
          </a:xfrm>
          <a:custGeom>
            <a:avLst/>
            <a:gdLst/>
            <a:ahLst/>
            <a:cxnLst/>
            <a:rect l="l" t="t" r="r" b="b"/>
            <a:pathLst>
              <a:path w="41910" h="41909">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82" name="object 82"/>
          <p:cNvSpPr/>
          <p:nvPr/>
        </p:nvSpPr>
        <p:spPr>
          <a:xfrm>
            <a:off x="2950115" y="5364003"/>
            <a:ext cx="1089164" cy="766820"/>
          </a:xfrm>
          <a:prstGeom prst="rect">
            <a:avLst/>
          </a:prstGeom>
          <a:blipFill>
            <a:blip r:embed="rId2" cstate="print"/>
            <a:stretch>
              <a:fillRect/>
            </a:stretch>
          </a:blipFill>
        </p:spPr>
        <p:txBody>
          <a:bodyPr wrap="square" lIns="0" tIns="0" rIns="0" bIns="0" rtlCol="0"/>
          <a:lstStyle/>
          <a:p>
            <a:endParaRPr/>
          </a:p>
        </p:txBody>
      </p:sp>
      <p:sp>
        <p:nvSpPr>
          <p:cNvPr id="83" name="object 83"/>
          <p:cNvSpPr/>
          <p:nvPr/>
        </p:nvSpPr>
        <p:spPr>
          <a:xfrm>
            <a:off x="4076995" y="5837995"/>
            <a:ext cx="41910" cy="41910"/>
          </a:xfrm>
          <a:custGeom>
            <a:avLst/>
            <a:gdLst/>
            <a:ahLst/>
            <a:cxnLst/>
            <a:rect l="l" t="t" r="r" b="b"/>
            <a:pathLst>
              <a:path w="41910" h="41910">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84" name="object 84"/>
          <p:cNvSpPr/>
          <p:nvPr/>
        </p:nvSpPr>
        <p:spPr>
          <a:xfrm>
            <a:off x="2852996" y="5837995"/>
            <a:ext cx="41910" cy="41910"/>
          </a:xfrm>
          <a:custGeom>
            <a:avLst/>
            <a:gdLst/>
            <a:ahLst/>
            <a:cxnLst/>
            <a:rect l="l" t="t" r="r" b="b"/>
            <a:pathLst>
              <a:path w="41910" h="41910">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85" name="object 85"/>
          <p:cNvSpPr/>
          <p:nvPr/>
        </p:nvSpPr>
        <p:spPr>
          <a:xfrm>
            <a:off x="2944226" y="6824929"/>
            <a:ext cx="1144284" cy="735072"/>
          </a:xfrm>
          <a:prstGeom prst="rect">
            <a:avLst/>
          </a:prstGeom>
          <a:blipFill>
            <a:blip r:embed="rId3" cstate="print"/>
            <a:stretch>
              <a:fillRect/>
            </a:stretch>
          </a:blipFill>
        </p:spPr>
        <p:txBody>
          <a:bodyPr wrap="square" lIns="0" tIns="0" rIns="0" bIns="0" rtlCol="0"/>
          <a:lstStyle/>
          <a:p>
            <a:endParaRPr/>
          </a:p>
        </p:txBody>
      </p:sp>
      <p:sp>
        <p:nvSpPr>
          <p:cNvPr id="86" name="object 86"/>
          <p:cNvSpPr/>
          <p:nvPr/>
        </p:nvSpPr>
        <p:spPr>
          <a:xfrm>
            <a:off x="4076995" y="7241997"/>
            <a:ext cx="41910" cy="41910"/>
          </a:xfrm>
          <a:custGeom>
            <a:avLst/>
            <a:gdLst/>
            <a:ahLst/>
            <a:cxnLst/>
            <a:rect l="l" t="t" r="r" b="b"/>
            <a:pathLst>
              <a:path w="41910" h="41909">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87" name="object 87"/>
          <p:cNvSpPr/>
          <p:nvPr/>
        </p:nvSpPr>
        <p:spPr>
          <a:xfrm>
            <a:off x="2852996" y="7241997"/>
            <a:ext cx="41910" cy="41910"/>
          </a:xfrm>
          <a:custGeom>
            <a:avLst/>
            <a:gdLst/>
            <a:ahLst/>
            <a:cxnLst/>
            <a:rect l="l" t="t" r="r" b="b"/>
            <a:pathLst>
              <a:path w="41910" h="41909">
                <a:moveTo>
                  <a:pt x="20827" y="0"/>
                </a:moveTo>
                <a:lnTo>
                  <a:pt x="12719" y="1638"/>
                </a:lnTo>
                <a:lnTo>
                  <a:pt x="6099" y="6103"/>
                </a:lnTo>
                <a:lnTo>
                  <a:pt x="1636" y="12724"/>
                </a:lnTo>
                <a:lnTo>
                  <a:pt x="0" y="20827"/>
                </a:lnTo>
                <a:lnTo>
                  <a:pt x="1636" y="28936"/>
                </a:lnTo>
                <a:lnTo>
                  <a:pt x="6099" y="35556"/>
                </a:lnTo>
                <a:lnTo>
                  <a:pt x="12719" y="40019"/>
                </a:lnTo>
                <a:lnTo>
                  <a:pt x="20827" y="41655"/>
                </a:lnTo>
                <a:lnTo>
                  <a:pt x="28936" y="40019"/>
                </a:lnTo>
                <a:lnTo>
                  <a:pt x="35556" y="35556"/>
                </a:lnTo>
                <a:lnTo>
                  <a:pt x="40019" y="28936"/>
                </a:lnTo>
                <a:lnTo>
                  <a:pt x="41655" y="20827"/>
                </a:lnTo>
                <a:lnTo>
                  <a:pt x="40019" y="12724"/>
                </a:lnTo>
                <a:lnTo>
                  <a:pt x="35556" y="6103"/>
                </a:lnTo>
                <a:lnTo>
                  <a:pt x="28936" y="1638"/>
                </a:lnTo>
                <a:lnTo>
                  <a:pt x="20827" y="0"/>
                </a:lnTo>
                <a:close/>
              </a:path>
            </a:pathLst>
          </a:custGeom>
          <a:solidFill>
            <a:srgbClr val="61A489"/>
          </a:solidFill>
        </p:spPr>
        <p:txBody>
          <a:bodyPr wrap="square" lIns="0" tIns="0" rIns="0" bIns="0" rtlCol="0"/>
          <a:lstStyle/>
          <a:p>
            <a:endParaRPr/>
          </a:p>
        </p:txBody>
      </p:sp>
      <p:sp>
        <p:nvSpPr>
          <p:cNvPr id="88" name="object 88"/>
          <p:cNvSpPr/>
          <p:nvPr/>
        </p:nvSpPr>
        <p:spPr>
          <a:xfrm>
            <a:off x="870343" y="1372768"/>
            <a:ext cx="5858510" cy="8370570"/>
          </a:xfrm>
          <a:custGeom>
            <a:avLst/>
            <a:gdLst/>
            <a:ahLst/>
            <a:cxnLst/>
            <a:rect l="l" t="t" r="r" b="b"/>
            <a:pathLst>
              <a:path w="5858509" h="8370570">
                <a:moveTo>
                  <a:pt x="0" y="8369998"/>
                </a:moveTo>
                <a:lnTo>
                  <a:pt x="5858471" y="8369998"/>
                </a:lnTo>
                <a:lnTo>
                  <a:pt x="5858471" y="0"/>
                </a:lnTo>
                <a:lnTo>
                  <a:pt x="0" y="0"/>
                </a:lnTo>
                <a:lnTo>
                  <a:pt x="0" y="8369998"/>
                </a:lnTo>
                <a:close/>
              </a:path>
            </a:pathLst>
          </a:custGeom>
          <a:ln w="6350">
            <a:solidFill>
              <a:srgbClr val="6D6E71"/>
            </a:solidFill>
          </a:ln>
        </p:spPr>
        <p:txBody>
          <a:bodyPr wrap="square" lIns="0" tIns="0" rIns="0" bIns="0" rtlCol="0"/>
          <a:lstStyle/>
          <a:p>
            <a:endParaRPr/>
          </a:p>
        </p:txBody>
      </p:sp>
      <p:sp>
        <p:nvSpPr>
          <p:cNvPr id="89" name="object 89"/>
          <p:cNvSpPr/>
          <p:nvPr/>
        </p:nvSpPr>
        <p:spPr>
          <a:xfrm>
            <a:off x="900002" y="853203"/>
            <a:ext cx="2174875" cy="227329"/>
          </a:xfrm>
          <a:custGeom>
            <a:avLst/>
            <a:gdLst/>
            <a:ahLst/>
            <a:cxnLst/>
            <a:rect l="l" t="t" r="r" b="b"/>
            <a:pathLst>
              <a:path w="2174875" h="227330">
                <a:moveTo>
                  <a:pt x="2060994" y="0"/>
                </a:moveTo>
                <a:lnTo>
                  <a:pt x="113398" y="0"/>
                </a:lnTo>
                <a:lnTo>
                  <a:pt x="69260" y="8912"/>
                </a:lnTo>
                <a:lnTo>
                  <a:pt x="33215" y="33215"/>
                </a:lnTo>
                <a:lnTo>
                  <a:pt x="8912" y="69260"/>
                </a:lnTo>
                <a:lnTo>
                  <a:pt x="0" y="113398"/>
                </a:lnTo>
                <a:lnTo>
                  <a:pt x="8912" y="157541"/>
                </a:lnTo>
                <a:lnTo>
                  <a:pt x="33215" y="193586"/>
                </a:lnTo>
                <a:lnTo>
                  <a:pt x="69260" y="217886"/>
                </a:lnTo>
                <a:lnTo>
                  <a:pt x="113398" y="226796"/>
                </a:lnTo>
                <a:lnTo>
                  <a:pt x="2060994" y="226796"/>
                </a:lnTo>
                <a:lnTo>
                  <a:pt x="2105137" y="217886"/>
                </a:lnTo>
                <a:lnTo>
                  <a:pt x="2141181" y="193586"/>
                </a:lnTo>
                <a:lnTo>
                  <a:pt x="2165482" y="157541"/>
                </a:lnTo>
                <a:lnTo>
                  <a:pt x="2174392" y="113398"/>
                </a:lnTo>
                <a:lnTo>
                  <a:pt x="2165482" y="69260"/>
                </a:lnTo>
                <a:lnTo>
                  <a:pt x="2141181" y="33215"/>
                </a:lnTo>
                <a:lnTo>
                  <a:pt x="2105137" y="8912"/>
                </a:lnTo>
                <a:lnTo>
                  <a:pt x="2060994" y="0"/>
                </a:lnTo>
                <a:close/>
              </a:path>
            </a:pathLst>
          </a:custGeom>
          <a:solidFill>
            <a:srgbClr val="AAC9BB"/>
          </a:solidFill>
        </p:spPr>
        <p:txBody>
          <a:bodyPr wrap="square" lIns="0" tIns="0" rIns="0" bIns="0" rtlCol="0"/>
          <a:lstStyle/>
          <a:p>
            <a:endParaRPr/>
          </a:p>
        </p:txBody>
      </p:sp>
      <p:sp>
        <p:nvSpPr>
          <p:cNvPr id="90" name="object 90"/>
          <p:cNvSpPr txBox="1"/>
          <p:nvPr/>
        </p:nvSpPr>
        <p:spPr>
          <a:xfrm>
            <a:off x="966332" y="875163"/>
            <a:ext cx="2040889" cy="177800"/>
          </a:xfrm>
          <a:prstGeom prst="rect">
            <a:avLst/>
          </a:prstGeom>
        </p:spPr>
        <p:txBody>
          <a:bodyPr vert="horz" wrap="square" lIns="0" tIns="12700" rIns="0" bIns="0" rtlCol="0">
            <a:spAutoFit/>
          </a:bodyPr>
          <a:lstStyle/>
          <a:p>
            <a:pPr marL="12700">
              <a:lnSpc>
                <a:spcPct val="100000"/>
              </a:lnSpc>
              <a:spcBef>
                <a:spcPts val="100"/>
              </a:spcBef>
            </a:pPr>
            <a:r>
              <a:rPr sz="1000" spc="25" dirty="0">
                <a:solidFill>
                  <a:srgbClr val="231F20"/>
                </a:solidFill>
                <a:latin typeface="SimSun"/>
                <a:cs typeface="SimSun"/>
              </a:rPr>
              <a:t>附</a:t>
            </a:r>
            <a:r>
              <a:rPr sz="1000" dirty="0">
                <a:solidFill>
                  <a:srgbClr val="231F20"/>
                </a:solidFill>
                <a:latin typeface="SimSun"/>
                <a:cs typeface="SimSun"/>
              </a:rPr>
              <a:t>件</a:t>
            </a:r>
            <a:r>
              <a:rPr sz="1000" spc="-245" dirty="0">
                <a:solidFill>
                  <a:srgbClr val="231F20"/>
                </a:solidFill>
                <a:latin typeface="SimSun"/>
                <a:cs typeface="SimSun"/>
              </a:rPr>
              <a:t> </a:t>
            </a:r>
            <a:r>
              <a:rPr sz="1000" b="1" dirty="0">
                <a:solidFill>
                  <a:srgbClr val="231F20"/>
                </a:solidFill>
                <a:latin typeface="Arial"/>
                <a:cs typeface="Arial"/>
              </a:rPr>
              <a:t>V-32</a:t>
            </a:r>
            <a:r>
              <a:rPr sz="1000" b="1" spc="15" dirty="0">
                <a:solidFill>
                  <a:srgbClr val="231F20"/>
                </a:solidFill>
                <a:latin typeface="Arial"/>
                <a:cs typeface="Arial"/>
              </a:rPr>
              <a:t> </a:t>
            </a:r>
            <a:r>
              <a:rPr sz="1000" spc="25" dirty="0">
                <a:solidFill>
                  <a:srgbClr val="231F20"/>
                </a:solidFill>
                <a:latin typeface="SimSun"/>
                <a:cs typeface="SimSun"/>
              </a:rPr>
              <a:t>學習</a:t>
            </a:r>
            <a:r>
              <a:rPr sz="1000" dirty="0">
                <a:solidFill>
                  <a:srgbClr val="231F20"/>
                </a:solidFill>
                <a:latin typeface="SimSun"/>
                <a:cs typeface="SimSun"/>
              </a:rPr>
              <a:t>單</a:t>
            </a:r>
            <a:r>
              <a:rPr sz="1000" spc="-245" dirty="0">
                <a:solidFill>
                  <a:srgbClr val="231F20"/>
                </a:solidFill>
                <a:latin typeface="SimSun"/>
                <a:cs typeface="SimSun"/>
              </a:rPr>
              <a:t> </a:t>
            </a:r>
            <a:r>
              <a:rPr sz="1000" b="1" dirty="0">
                <a:solidFill>
                  <a:srgbClr val="231F20"/>
                </a:solidFill>
                <a:latin typeface="Arial"/>
                <a:cs typeface="Arial"/>
              </a:rPr>
              <a:t>-</a:t>
            </a:r>
            <a:r>
              <a:rPr sz="1000" b="1" spc="-25" dirty="0">
                <a:solidFill>
                  <a:srgbClr val="231F20"/>
                </a:solidFill>
                <a:latin typeface="Arial"/>
                <a:cs typeface="Arial"/>
              </a:rPr>
              <a:t> </a:t>
            </a:r>
            <a:r>
              <a:rPr sz="1000" spc="25" dirty="0">
                <a:solidFill>
                  <a:srgbClr val="231F20"/>
                </a:solidFill>
                <a:latin typeface="SimSun"/>
                <a:cs typeface="SimSun"/>
              </a:rPr>
              <a:t>微小身影大魅力</a:t>
            </a:r>
            <a:endParaRPr sz="1000">
              <a:latin typeface="SimSun"/>
              <a:cs typeface="SimSu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9940" y="101176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164</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4" name="object 4"/>
          <p:cNvSpPr/>
          <p:nvPr/>
        </p:nvSpPr>
        <p:spPr>
          <a:xfrm>
            <a:off x="0" y="0"/>
            <a:ext cx="7560309" cy="252095"/>
          </a:xfrm>
          <a:custGeom>
            <a:avLst/>
            <a:gdLst/>
            <a:ahLst/>
            <a:cxnLst/>
            <a:rect l="l" t="t" r="r" b="b"/>
            <a:pathLst>
              <a:path w="7560309" h="252095">
                <a:moveTo>
                  <a:pt x="7560005" y="251993"/>
                </a:moveTo>
                <a:lnTo>
                  <a:pt x="7560005" y="0"/>
                </a:lnTo>
                <a:lnTo>
                  <a:pt x="0" y="0"/>
                </a:lnTo>
                <a:lnTo>
                  <a:pt x="0" y="251993"/>
                </a:lnTo>
                <a:lnTo>
                  <a:pt x="7560005" y="251993"/>
                </a:lnTo>
                <a:close/>
              </a:path>
            </a:pathLst>
          </a:custGeom>
          <a:solidFill>
            <a:srgbClr val="7EB19B"/>
          </a:solidFill>
        </p:spPr>
        <p:txBody>
          <a:bodyPr wrap="square" lIns="0" tIns="0" rIns="0" bIns="0" rtlCol="0"/>
          <a:lstStyle/>
          <a:p>
            <a:endParaRPr/>
          </a:p>
        </p:txBody>
      </p:sp>
      <p:sp>
        <p:nvSpPr>
          <p:cNvPr id="5" name="object 5"/>
          <p:cNvSpPr/>
          <p:nvPr/>
        </p:nvSpPr>
        <p:spPr>
          <a:xfrm>
            <a:off x="864001" y="853203"/>
            <a:ext cx="3096260" cy="227329"/>
          </a:xfrm>
          <a:custGeom>
            <a:avLst/>
            <a:gdLst/>
            <a:ahLst/>
            <a:cxnLst/>
            <a:rect l="l" t="t" r="r" b="b"/>
            <a:pathLst>
              <a:path w="3096260" h="227330">
                <a:moveTo>
                  <a:pt x="2982595" y="0"/>
                </a:moveTo>
                <a:lnTo>
                  <a:pt x="113398" y="0"/>
                </a:lnTo>
                <a:lnTo>
                  <a:pt x="69260" y="8912"/>
                </a:lnTo>
                <a:lnTo>
                  <a:pt x="33215" y="33215"/>
                </a:lnTo>
                <a:lnTo>
                  <a:pt x="8912" y="69260"/>
                </a:lnTo>
                <a:lnTo>
                  <a:pt x="0" y="113398"/>
                </a:lnTo>
                <a:lnTo>
                  <a:pt x="8912" y="157541"/>
                </a:lnTo>
                <a:lnTo>
                  <a:pt x="33215" y="193586"/>
                </a:lnTo>
                <a:lnTo>
                  <a:pt x="69260" y="217886"/>
                </a:lnTo>
                <a:lnTo>
                  <a:pt x="113398" y="226796"/>
                </a:lnTo>
                <a:lnTo>
                  <a:pt x="2982595" y="226796"/>
                </a:lnTo>
                <a:lnTo>
                  <a:pt x="3026738" y="217886"/>
                </a:lnTo>
                <a:lnTo>
                  <a:pt x="3062782" y="193586"/>
                </a:lnTo>
                <a:lnTo>
                  <a:pt x="3087083" y="157541"/>
                </a:lnTo>
                <a:lnTo>
                  <a:pt x="3095993" y="113398"/>
                </a:lnTo>
                <a:lnTo>
                  <a:pt x="3087083" y="69260"/>
                </a:lnTo>
                <a:lnTo>
                  <a:pt x="3062782" y="33215"/>
                </a:lnTo>
                <a:lnTo>
                  <a:pt x="3026738" y="8912"/>
                </a:lnTo>
                <a:lnTo>
                  <a:pt x="2982595" y="0"/>
                </a:lnTo>
                <a:close/>
              </a:path>
            </a:pathLst>
          </a:custGeom>
          <a:solidFill>
            <a:srgbClr val="AAC9BB"/>
          </a:solidFill>
        </p:spPr>
        <p:txBody>
          <a:bodyPr wrap="square" lIns="0" tIns="0" rIns="0" bIns="0" rtlCol="0"/>
          <a:lstStyle/>
          <a:p>
            <a:endParaRPr/>
          </a:p>
        </p:txBody>
      </p:sp>
      <p:sp>
        <p:nvSpPr>
          <p:cNvPr id="6" name="object 6"/>
          <p:cNvSpPr txBox="1"/>
          <p:nvPr/>
        </p:nvSpPr>
        <p:spPr>
          <a:xfrm>
            <a:off x="851237" y="875163"/>
            <a:ext cx="5827395" cy="2590165"/>
          </a:xfrm>
          <a:prstGeom prst="rect">
            <a:avLst/>
          </a:prstGeom>
        </p:spPr>
        <p:txBody>
          <a:bodyPr vert="horz" wrap="square" lIns="0" tIns="12700" rIns="0" bIns="0" rtlCol="0">
            <a:spAutoFit/>
          </a:bodyPr>
          <a:lstStyle/>
          <a:p>
            <a:pPr marL="91440">
              <a:lnSpc>
                <a:spcPct val="100000"/>
              </a:lnSpc>
              <a:spcBef>
                <a:spcPts val="100"/>
              </a:spcBef>
            </a:pPr>
            <a:r>
              <a:rPr sz="1000" spc="25" dirty="0">
                <a:solidFill>
                  <a:srgbClr val="231F20"/>
                </a:solidFill>
                <a:latin typeface="SimSun"/>
                <a:cs typeface="SimSun"/>
              </a:rPr>
              <a:t>附</a:t>
            </a:r>
            <a:r>
              <a:rPr sz="1000" dirty="0">
                <a:solidFill>
                  <a:srgbClr val="231F20"/>
                </a:solidFill>
                <a:latin typeface="SimSun"/>
                <a:cs typeface="SimSun"/>
              </a:rPr>
              <a:t>件</a:t>
            </a:r>
            <a:r>
              <a:rPr sz="1000" spc="-229" dirty="0">
                <a:solidFill>
                  <a:srgbClr val="231F20"/>
                </a:solidFill>
                <a:latin typeface="SimSun"/>
                <a:cs typeface="SimSun"/>
              </a:rPr>
              <a:t> </a:t>
            </a:r>
            <a:r>
              <a:rPr sz="1000" b="1" dirty="0">
                <a:solidFill>
                  <a:srgbClr val="231F20"/>
                </a:solidFill>
                <a:latin typeface="Arial"/>
                <a:cs typeface="Arial"/>
              </a:rPr>
              <a:t>V-33</a:t>
            </a:r>
            <a:r>
              <a:rPr sz="1000" b="1" spc="35" dirty="0">
                <a:solidFill>
                  <a:srgbClr val="231F20"/>
                </a:solidFill>
                <a:latin typeface="Arial"/>
                <a:cs typeface="Arial"/>
              </a:rPr>
              <a:t> </a:t>
            </a:r>
            <a:r>
              <a:rPr sz="1000" spc="25" dirty="0">
                <a:solidFill>
                  <a:srgbClr val="231F20"/>
                </a:solidFill>
                <a:latin typeface="SimSun"/>
                <a:cs typeface="SimSun"/>
              </a:rPr>
              <a:t>教材資</a:t>
            </a:r>
            <a:r>
              <a:rPr sz="1000" dirty="0">
                <a:solidFill>
                  <a:srgbClr val="231F20"/>
                </a:solidFill>
                <a:latin typeface="SimSun"/>
                <a:cs typeface="SimSun"/>
              </a:rPr>
              <a:t>料</a:t>
            </a:r>
            <a:r>
              <a:rPr sz="1000" spc="-229" dirty="0">
                <a:solidFill>
                  <a:srgbClr val="231F20"/>
                </a:solidFill>
                <a:latin typeface="SimSun"/>
                <a:cs typeface="SimSun"/>
              </a:rPr>
              <a:t> </a:t>
            </a:r>
            <a:r>
              <a:rPr sz="1000" b="1" dirty="0">
                <a:solidFill>
                  <a:srgbClr val="231F20"/>
                </a:solidFill>
                <a:latin typeface="Arial"/>
                <a:cs typeface="Arial"/>
              </a:rPr>
              <a:t>-</a:t>
            </a:r>
            <a:r>
              <a:rPr sz="1000" b="1" spc="-10" dirty="0">
                <a:solidFill>
                  <a:srgbClr val="231F20"/>
                </a:solidFill>
                <a:latin typeface="Arial"/>
                <a:cs typeface="Arial"/>
              </a:rPr>
              <a:t> </a:t>
            </a:r>
            <a:r>
              <a:rPr sz="1000" spc="25" dirty="0">
                <a:solidFill>
                  <a:srgbClr val="231F20"/>
                </a:solidFill>
                <a:latin typeface="SimSun"/>
                <a:cs typeface="SimSun"/>
              </a:rPr>
              <a:t>微型電動二輪車駕駛注意事項</a:t>
            </a:r>
            <a:endParaRPr sz="1000">
              <a:latin typeface="SimSun"/>
              <a:cs typeface="SimSun"/>
            </a:endParaRPr>
          </a:p>
          <a:p>
            <a:pPr>
              <a:lnSpc>
                <a:spcPct val="100000"/>
              </a:lnSpc>
              <a:spcBef>
                <a:spcPts val="20"/>
              </a:spcBef>
            </a:pPr>
            <a:endParaRPr sz="2200">
              <a:latin typeface="Times New Roman"/>
              <a:cs typeface="Times New Roman"/>
            </a:endParaRPr>
          </a:p>
          <a:p>
            <a:pPr marL="1426210">
              <a:lnSpc>
                <a:spcPct val="100000"/>
              </a:lnSpc>
            </a:pPr>
            <a:r>
              <a:rPr sz="1800" b="1" spc="35" dirty="0">
                <a:solidFill>
                  <a:srgbClr val="231F20"/>
                </a:solidFill>
                <a:latin typeface="微軟正黑體"/>
                <a:cs typeface="微軟正黑體"/>
              </a:rPr>
              <a:t>微型電動二輪車駕駛注意事項</a:t>
            </a:r>
            <a:endParaRPr sz="1800">
              <a:latin typeface="微軟正黑體"/>
              <a:cs typeface="微軟正黑體"/>
            </a:endParaRPr>
          </a:p>
          <a:p>
            <a:pPr marL="12700" marR="5080" indent="287655">
              <a:lnSpc>
                <a:spcPct val="136300"/>
              </a:lnSpc>
              <a:spcBef>
                <a:spcPts val="1215"/>
              </a:spcBef>
            </a:pPr>
            <a:r>
              <a:rPr sz="1100" spc="30" dirty="0">
                <a:solidFill>
                  <a:srgbClr val="231F20"/>
                </a:solidFill>
                <a:latin typeface="SimSun"/>
                <a:cs typeface="SimSun"/>
              </a:rPr>
              <a:t>駕駛微型電動二輪車</a:t>
            </a:r>
            <a:r>
              <a:rPr sz="1100" spc="25" dirty="0">
                <a:solidFill>
                  <a:srgbClr val="231F20"/>
                </a:solidFill>
                <a:latin typeface="SimSun"/>
                <a:cs typeface="SimSun"/>
              </a:rPr>
              <a:t>時</a:t>
            </a:r>
            <a:r>
              <a:rPr sz="1100" spc="30" dirty="0">
                <a:solidFill>
                  <a:srgbClr val="231F20"/>
                </a:solidFill>
                <a:latin typeface="SimSun"/>
                <a:cs typeface="SimSun"/>
              </a:rPr>
              <a:t>，應注意以下重要事項遵守這些事項將有助於確保自己和其他道 </a:t>
            </a:r>
            <a:r>
              <a:rPr sz="1100" spc="25" dirty="0">
                <a:solidFill>
                  <a:srgbClr val="231F20"/>
                </a:solidFill>
                <a:latin typeface="SimSun"/>
                <a:cs typeface="SimSun"/>
              </a:rPr>
              <a:t>路使用者的安全，並在合法範圍內行駛，成為安全、合法及負責任的駕駛人。</a:t>
            </a:r>
            <a:endParaRPr sz="1100">
              <a:latin typeface="SimSun"/>
              <a:cs typeface="SimSun"/>
            </a:endParaRPr>
          </a:p>
          <a:p>
            <a:pPr marL="12700">
              <a:lnSpc>
                <a:spcPct val="100000"/>
              </a:lnSpc>
              <a:spcBef>
                <a:spcPts val="1045"/>
              </a:spcBef>
            </a:pPr>
            <a:r>
              <a:rPr sz="1100" spc="25" dirty="0">
                <a:solidFill>
                  <a:srgbClr val="231F20"/>
                </a:solidFill>
                <a:latin typeface="SimSun"/>
                <a:cs typeface="SimSun"/>
              </a:rPr>
              <a:t>一、除起行、停車外，不得駛出路面邊線。</a:t>
            </a:r>
            <a:endParaRPr sz="1100">
              <a:latin typeface="SimSun"/>
              <a:cs typeface="SimSun"/>
            </a:endParaRPr>
          </a:p>
          <a:p>
            <a:pPr marL="12700" marR="2757170">
              <a:lnSpc>
                <a:spcPct val="179300"/>
              </a:lnSpc>
            </a:pPr>
            <a:r>
              <a:rPr sz="1100" spc="25" dirty="0">
                <a:solidFill>
                  <a:srgbClr val="231F20"/>
                </a:solidFill>
                <a:latin typeface="SimSun"/>
                <a:cs typeface="SimSun"/>
              </a:rPr>
              <a:t>二、不得駛入快車道、左轉專用道</a:t>
            </a:r>
            <a:r>
              <a:rPr sz="1100" dirty="0">
                <a:solidFill>
                  <a:srgbClr val="231F20"/>
                </a:solidFill>
                <a:latin typeface="SimSun"/>
                <a:cs typeface="SimSun"/>
              </a:rPr>
              <a:t>、</a:t>
            </a:r>
            <a:r>
              <a:rPr sz="1100" spc="-275" dirty="0">
                <a:solidFill>
                  <a:srgbClr val="231F20"/>
                </a:solidFill>
                <a:latin typeface="SimSun"/>
                <a:cs typeface="SimSun"/>
              </a:rPr>
              <a:t> </a:t>
            </a:r>
            <a:r>
              <a:rPr sz="1100" spc="25" dirty="0">
                <a:solidFill>
                  <a:srgbClr val="231F20"/>
                </a:solidFill>
                <a:latin typeface="SimSun"/>
                <a:cs typeface="SimSun"/>
              </a:rPr>
              <a:t>人行道等。 三、不得於慢車道直接左轉。</a:t>
            </a:r>
            <a:endParaRPr sz="1100">
              <a:latin typeface="SimSun"/>
              <a:cs typeface="SimSun"/>
            </a:endParaRPr>
          </a:p>
          <a:p>
            <a:pPr marL="12700">
              <a:lnSpc>
                <a:spcPct val="100000"/>
              </a:lnSpc>
              <a:spcBef>
                <a:spcPts val="1045"/>
              </a:spcBef>
            </a:pPr>
            <a:r>
              <a:rPr sz="1100" spc="25" dirty="0">
                <a:solidFill>
                  <a:srgbClr val="231F20"/>
                </a:solidFill>
                <a:latin typeface="SimSun"/>
                <a:cs typeface="SimSun"/>
              </a:rPr>
              <a:t>四、不得在禁止穿越路段穿越道路。</a:t>
            </a:r>
            <a:endParaRPr sz="1100">
              <a:latin typeface="SimSun"/>
              <a:cs typeface="SimSun"/>
            </a:endParaRPr>
          </a:p>
        </p:txBody>
      </p:sp>
      <p:sp>
        <p:nvSpPr>
          <p:cNvPr id="7" name="object 7"/>
          <p:cNvSpPr/>
          <p:nvPr/>
        </p:nvSpPr>
        <p:spPr>
          <a:xfrm>
            <a:off x="1666044" y="3621225"/>
            <a:ext cx="4227911" cy="5986328"/>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666049" y="3621214"/>
            <a:ext cx="4228465" cy="5986780"/>
          </a:xfrm>
          <a:custGeom>
            <a:avLst/>
            <a:gdLst/>
            <a:ahLst/>
            <a:cxnLst/>
            <a:rect l="l" t="t" r="r" b="b"/>
            <a:pathLst>
              <a:path w="4228465" h="5986780">
                <a:moveTo>
                  <a:pt x="0" y="5986335"/>
                </a:moveTo>
                <a:lnTo>
                  <a:pt x="4227906" y="5986335"/>
                </a:lnTo>
                <a:lnTo>
                  <a:pt x="4227906" y="0"/>
                </a:lnTo>
                <a:lnTo>
                  <a:pt x="0" y="0"/>
                </a:lnTo>
                <a:lnTo>
                  <a:pt x="0" y="5986335"/>
                </a:lnTo>
                <a:close/>
              </a:path>
            </a:pathLst>
          </a:custGeom>
          <a:ln w="6350">
            <a:solidFill>
              <a:srgbClr val="6D6E71"/>
            </a:solidFill>
          </a:ln>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34641" y="10142874"/>
            <a:ext cx="224790" cy="139700"/>
          </a:xfrm>
          <a:prstGeom prst="rect">
            <a:avLst/>
          </a:prstGeom>
        </p:spPr>
        <p:txBody>
          <a:bodyPr vert="horz" wrap="square" lIns="0" tIns="0" rIns="0" bIns="0" rtlCol="0">
            <a:spAutoFit/>
          </a:bodyPr>
          <a:lstStyle/>
          <a:p>
            <a:pPr marL="12700">
              <a:lnSpc>
                <a:spcPts val="975"/>
              </a:lnSpc>
            </a:pPr>
            <a:r>
              <a:rPr sz="900" b="1" spc="15" dirty="0">
                <a:solidFill>
                  <a:srgbClr val="6D6E71"/>
                </a:solidFill>
                <a:latin typeface="Arial"/>
                <a:cs typeface="Arial"/>
              </a:rPr>
              <a:t>165</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7560005" y="0"/>
                </a:moveTo>
                <a:lnTo>
                  <a:pt x="0" y="0"/>
                </a:lnTo>
                <a:lnTo>
                  <a:pt x="0" y="252006"/>
                </a:lnTo>
                <a:lnTo>
                  <a:pt x="7560005" y="252006"/>
                </a:lnTo>
                <a:lnTo>
                  <a:pt x="7560005" y="0"/>
                </a:lnTo>
                <a:close/>
              </a:path>
            </a:pathLst>
          </a:custGeom>
          <a:solidFill>
            <a:srgbClr val="AAC9BB"/>
          </a:solidFill>
        </p:spPr>
        <p:txBody>
          <a:bodyPr wrap="square" lIns="0" tIns="0" rIns="0" bIns="0" rtlCol="0"/>
          <a:lstStyle/>
          <a:p>
            <a:endParaRPr/>
          </a:p>
        </p:txBody>
      </p:sp>
      <p:sp>
        <p:nvSpPr>
          <p:cNvPr id="4" name="object 4"/>
          <p:cNvSpPr/>
          <p:nvPr/>
        </p:nvSpPr>
        <p:spPr>
          <a:xfrm>
            <a:off x="5651995" y="0"/>
            <a:ext cx="1908175" cy="252095"/>
          </a:xfrm>
          <a:custGeom>
            <a:avLst/>
            <a:gdLst/>
            <a:ahLst/>
            <a:cxnLst/>
            <a:rect l="l" t="t" r="r" b="b"/>
            <a:pathLst>
              <a:path w="1908175" h="252095">
                <a:moveTo>
                  <a:pt x="0" y="0"/>
                </a:moveTo>
                <a:lnTo>
                  <a:pt x="0" y="251993"/>
                </a:lnTo>
                <a:lnTo>
                  <a:pt x="1908009" y="251993"/>
                </a:lnTo>
                <a:lnTo>
                  <a:pt x="1908009" y="0"/>
                </a:lnTo>
                <a:lnTo>
                  <a:pt x="0" y="0"/>
                </a:lnTo>
                <a:close/>
              </a:path>
            </a:pathLst>
          </a:custGeom>
          <a:solidFill>
            <a:srgbClr val="AAC9BB"/>
          </a:solidFill>
        </p:spPr>
        <p:txBody>
          <a:bodyPr wrap="square" lIns="0" tIns="0" rIns="0" bIns="0" rtlCol="0"/>
          <a:lstStyle/>
          <a:p>
            <a:endParaRPr/>
          </a:p>
        </p:txBody>
      </p:sp>
      <p:sp>
        <p:nvSpPr>
          <p:cNvPr id="5" name="object 5"/>
          <p:cNvSpPr/>
          <p:nvPr/>
        </p:nvSpPr>
        <p:spPr>
          <a:xfrm>
            <a:off x="0" y="0"/>
            <a:ext cx="5652135" cy="252095"/>
          </a:xfrm>
          <a:custGeom>
            <a:avLst/>
            <a:gdLst/>
            <a:ahLst/>
            <a:cxnLst/>
            <a:rect l="l" t="t" r="r" b="b"/>
            <a:pathLst>
              <a:path w="5652135" h="252095">
                <a:moveTo>
                  <a:pt x="5651995" y="0"/>
                </a:moveTo>
                <a:lnTo>
                  <a:pt x="0" y="0"/>
                </a:lnTo>
                <a:lnTo>
                  <a:pt x="0" y="251993"/>
                </a:lnTo>
                <a:lnTo>
                  <a:pt x="5651995" y="251993"/>
                </a:lnTo>
                <a:lnTo>
                  <a:pt x="5651995" y="0"/>
                </a:lnTo>
                <a:close/>
              </a:path>
            </a:pathLst>
          </a:custGeom>
          <a:solidFill>
            <a:srgbClr val="7EB19B"/>
          </a:solidFill>
        </p:spPr>
        <p:txBody>
          <a:bodyPr wrap="square" lIns="0" tIns="0" rIns="0" bIns="0" rtlCol="0"/>
          <a:lstStyle/>
          <a:p>
            <a:endParaRPr/>
          </a:p>
        </p:txBody>
      </p:sp>
      <p:sp>
        <p:nvSpPr>
          <p:cNvPr id="6" name="object 6"/>
          <p:cNvSpPr/>
          <p:nvPr/>
        </p:nvSpPr>
        <p:spPr>
          <a:xfrm>
            <a:off x="6950554" y="7362003"/>
            <a:ext cx="190500" cy="1755139"/>
          </a:xfrm>
          <a:custGeom>
            <a:avLst/>
            <a:gdLst/>
            <a:ahLst/>
            <a:cxnLst/>
            <a:rect l="l" t="t" r="r" b="b"/>
            <a:pathLst>
              <a:path w="190500" h="1755140">
                <a:moveTo>
                  <a:pt x="94996" y="0"/>
                </a:moveTo>
                <a:lnTo>
                  <a:pt x="58019" y="7465"/>
                </a:lnTo>
                <a:lnTo>
                  <a:pt x="27824" y="27824"/>
                </a:lnTo>
                <a:lnTo>
                  <a:pt x="7465" y="58019"/>
                </a:lnTo>
                <a:lnTo>
                  <a:pt x="0" y="94996"/>
                </a:lnTo>
                <a:lnTo>
                  <a:pt x="0" y="1660004"/>
                </a:lnTo>
                <a:lnTo>
                  <a:pt x="7465" y="1696980"/>
                </a:lnTo>
                <a:lnTo>
                  <a:pt x="27824" y="1727176"/>
                </a:lnTo>
                <a:lnTo>
                  <a:pt x="58019" y="1747534"/>
                </a:lnTo>
                <a:lnTo>
                  <a:pt x="94996" y="1755000"/>
                </a:lnTo>
                <a:lnTo>
                  <a:pt x="131972" y="1747534"/>
                </a:lnTo>
                <a:lnTo>
                  <a:pt x="162167" y="1727176"/>
                </a:lnTo>
                <a:lnTo>
                  <a:pt x="182526" y="1696980"/>
                </a:lnTo>
                <a:lnTo>
                  <a:pt x="189992" y="1660004"/>
                </a:lnTo>
                <a:lnTo>
                  <a:pt x="189992" y="94996"/>
                </a:lnTo>
                <a:lnTo>
                  <a:pt x="182526" y="58019"/>
                </a:lnTo>
                <a:lnTo>
                  <a:pt x="162167" y="27824"/>
                </a:lnTo>
                <a:lnTo>
                  <a:pt x="131972" y="7465"/>
                </a:lnTo>
                <a:lnTo>
                  <a:pt x="94996" y="0"/>
                </a:lnTo>
                <a:close/>
              </a:path>
            </a:pathLst>
          </a:custGeom>
          <a:solidFill>
            <a:srgbClr val="E9F0EC"/>
          </a:solidFill>
        </p:spPr>
        <p:txBody>
          <a:bodyPr wrap="square" lIns="0" tIns="0" rIns="0" bIns="0" rtlCol="0"/>
          <a:lstStyle/>
          <a:p>
            <a:endParaRPr/>
          </a:p>
        </p:txBody>
      </p:sp>
      <p:sp>
        <p:nvSpPr>
          <p:cNvPr id="7" name="object 7"/>
          <p:cNvSpPr txBox="1"/>
          <p:nvPr/>
        </p:nvSpPr>
        <p:spPr>
          <a:xfrm>
            <a:off x="6975701" y="1481302"/>
            <a:ext cx="139700" cy="161798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壹</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那些年一起學的機車知</a:t>
            </a:r>
            <a:r>
              <a:rPr sz="900" b="1" dirty="0">
                <a:solidFill>
                  <a:srgbClr val="6D6E71"/>
                </a:solidFill>
                <a:latin typeface="微軟正黑體"/>
                <a:cs typeface="微軟正黑體"/>
              </a:rPr>
              <a:t>識</a:t>
            </a:r>
            <a:endParaRPr sz="900">
              <a:latin typeface="微軟正黑體"/>
              <a:cs typeface="微軟正黑體"/>
            </a:endParaRPr>
          </a:p>
        </p:txBody>
      </p:sp>
      <p:sp>
        <p:nvSpPr>
          <p:cNvPr id="8" name="object 8"/>
          <p:cNvSpPr txBox="1"/>
          <p:nvPr/>
        </p:nvSpPr>
        <p:spPr>
          <a:xfrm>
            <a:off x="6991896" y="3190339"/>
            <a:ext cx="57785" cy="157480"/>
          </a:xfrm>
          <a:prstGeom prst="rect">
            <a:avLst/>
          </a:prstGeom>
        </p:spPr>
        <p:txBody>
          <a:bodyPr vert="horz" wrap="square" lIns="0" tIns="0" rIns="0" bIns="0" rtlCol="0">
            <a:spAutoFit/>
          </a:bodyPr>
          <a:lstStyle/>
          <a:p>
            <a:pPr marL="12700">
              <a:lnSpc>
                <a:spcPts val="1100"/>
              </a:lnSpc>
            </a:pPr>
            <a:r>
              <a:rPr sz="1000" b="1" i="1" spc="-30" dirty="0">
                <a:solidFill>
                  <a:srgbClr val="6D6E71"/>
                </a:solidFill>
                <a:latin typeface="Arial"/>
                <a:cs typeface="Arial"/>
              </a:rPr>
              <a:t>/</a:t>
            </a:r>
            <a:endParaRPr sz="1000">
              <a:latin typeface="Arial"/>
              <a:cs typeface="Arial"/>
            </a:endParaRPr>
          </a:p>
        </p:txBody>
      </p:sp>
      <p:sp>
        <p:nvSpPr>
          <p:cNvPr id="9" name="object 9"/>
          <p:cNvSpPr txBox="1"/>
          <p:nvPr/>
        </p:nvSpPr>
        <p:spPr>
          <a:xfrm>
            <a:off x="6975701" y="3423810"/>
            <a:ext cx="139700" cy="1497965"/>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貳</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行車要檢查騎乘要安</a:t>
            </a:r>
            <a:r>
              <a:rPr sz="900" b="1" dirty="0">
                <a:solidFill>
                  <a:srgbClr val="6D6E71"/>
                </a:solidFill>
                <a:latin typeface="微軟正黑體"/>
                <a:cs typeface="微軟正黑體"/>
              </a:rPr>
              <a:t>全</a:t>
            </a:r>
            <a:endParaRPr sz="900">
              <a:latin typeface="微軟正黑體"/>
              <a:cs typeface="微軟正黑體"/>
            </a:endParaRPr>
          </a:p>
        </p:txBody>
      </p:sp>
      <p:sp>
        <p:nvSpPr>
          <p:cNvPr id="10" name="object 10"/>
          <p:cNvSpPr txBox="1"/>
          <p:nvPr/>
        </p:nvSpPr>
        <p:spPr>
          <a:xfrm>
            <a:off x="6991896" y="5012831"/>
            <a:ext cx="57785" cy="157480"/>
          </a:xfrm>
          <a:prstGeom prst="rect">
            <a:avLst/>
          </a:prstGeom>
        </p:spPr>
        <p:txBody>
          <a:bodyPr vert="horz" wrap="square" lIns="0" tIns="0" rIns="0" bIns="0" rtlCol="0">
            <a:spAutoFit/>
          </a:bodyPr>
          <a:lstStyle/>
          <a:p>
            <a:pPr marL="12700">
              <a:lnSpc>
                <a:spcPts val="1100"/>
              </a:lnSpc>
            </a:pPr>
            <a:r>
              <a:rPr sz="1000" b="1" i="1" spc="-30" dirty="0">
                <a:solidFill>
                  <a:srgbClr val="6D6E71"/>
                </a:solidFill>
                <a:latin typeface="Arial"/>
                <a:cs typeface="Arial"/>
              </a:rPr>
              <a:t>/</a:t>
            </a:r>
            <a:endParaRPr sz="1000">
              <a:latin typeface="Arial"/>
              <a:cs typeface="Arial"/>
            </a:endParaRPr>
          </a:p>
        </p:txBody>
      </p:sp>
      <p:sp>
        <p:nvSpPr>
          <p:cNvPr id="11" name="object 11"/>
          <p:cNvSpPr txBox="1"/>
          <p:nvPr/>
        </p:nvSpPr>
        <p:spPr>
          <a:xfrm>
            <a:off x="6975701" y="5246304"/>
            <a:ext cx="139700" cy="185801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參</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安全駕駛機車該懂的日常檢</a:t>
            </a:r>
            <a:r>
              <a:rPr sz="900" b="1" dirty="0">
                <a:solidFill>
                  <a:srgbClr val="6D6E71"/>
                </a:solidFill>
                <a:latin typeface="微軟正黑體"/>
                <a:cs typeface="微軟正黑體"/>
              </a:rPr>
              <a:t>查</a:t>
            </a:r>
            <a:endParaRPr sz="900">
              <a:latin typeface="微軟正黑體"/>
              <a:cs typeface="微軟正黑體"/>
            </a:endParaRPr>
          </a:p>
        </p:txBody>
      </p:sp>
      <p:sp>
        <p:nvSpPr>
          <p:cNvPr id="12" name="object 12"/>
          <p:cNvSpPr txBox="1"/>
          <p:nvPr/>
        </p:nvSpPr>
        <p:spPr>
          <a:xfrm>
            <a:off x="6991896" y="7195369"/>
            <a:ext cx="57785" cy="157480"/>
          </a:xfrm>
          <a:prstGeom prst="rect">
            <a:avLst/>
          </a:prstGeom>
        </p:spPr>
        <p:txBody>
          <a:bodyPr vert="horz" wrap="square" lIns="0" tIns="0" rIns="0" bIns="0" rtlCol="0">
            <a:spAutoFit/>
          </a:bodyPr>
          <a:lstStyle/>
          <a:p>
            <a:pPr marL="12700">
              <a:lnSpc>
                <a:spcPts val="1100"/>
              </a:lnSpc>
            </a:pPr>
            <a:r>
              <a:rPr sz="1000" b="1" i="1" spc="-30" dirty="0">
                <a:solidFill>
                  <a:srgbClr val="6D6E71"/>
                </a:solidFill>
                <a:latin typeface="Arial"/>
                <a:cs typeface="Arial"/>
              </a:rPr>
              <a:t>/</a:t>
            </a:r>
            <a:endParaRPr sz="1000">
              <a:latin typeface="Arial"/>
              <a:cs typeface="Arial"/>
            </a:endParaRPr>
          </a:p>
        </p:txBody>
      </p:sp>
      <p:sp>
        <p:nvSpPr>
          <p:cNvPr id="13" name="object 13"/>
          <p:cNvSpPr txBox="1"/>
          <p:nvPr/>
        </p:nvSpPr>
        <p:spPr>
          <a:xfrm>
            <a:off x="6975701" y="7428843"/>
            <a:ext cx="139700" cy="1617980"/>
          </a:xfrm>
          <a:prstGeom prst="rect">
            <a:avLst/>
          </a:prstGeom>
        </p:spPr>
        <p:txBody>
          <a:bodyPr vert="eaVert" wrap="square" lIns="0" tIns="0" rIns="0" bIns="0" rtlCol="0">
            <a:spAutoFit/>
          </a:bodyPr>
          <a:lstStyle/>
          <a:p>
            <a:pPr marL="12700">
              <a:lnSpc>
                <a:spcPct val="70000"/>
              </a:lnSpc>
            </a:pPr>
            <a:r>
              <a:rPr sz="900" b="1" spc="40" dirty="0">
                <a:solidFill>
                  <a:srgbClr val="8DB9A5"/>
                </a:solidFill>
                <a:latin typeface="微軟正黑體"/>
                <a:cs typeface="微軟正黑體"/>
              </a:rPr>
              <a:t>肆</a:t>
            </a:r>
            <a:r>
              <a:rPr sz="900" b="1" dirty="0">
                <a:solidFill>
                  <a:srgbClr val="8DB9A5"/>
                </a:solidFill>
                <a:latin typeface="微軟正黑體"/>
                <a:cs typeface="微軟正黑體"/>
              </a:rPr>
              <a:t>、 </a:t>
            </a:r>
            <a:r>
              <a:rPr sz="900" b="1" spc="-110" dirty="0">
                <a:solidFill>
                  <a:srgbClr val="8DB9A5"/>
                </a:solidFill>
                <a:latin typeface="微軟正黑體"/>
                <a:cs typeface="微軟正黑體"/>
              </a:rPr>
              <a:t> </a:t>
            </a:r>
            <a:r>
              <a:rPr sz="900" b="1" spc="40" dirty="0">
                <a:solidFill>
                  <a:srgbClr val="8DB9A5"/>
                </a:solidFill>
                <a:latin typeface="微軟正黑體"/>
                <a:cs typeface="微軟正黑體"/>
              </a:rPr>
              <a:t>微型電動二輪車安全駕</a:t>
            </a:r>
            <a:r>
              <a:rPr sz="900" b="1" dirty="0">
                <a:solidFill>
                  <a:srgbClr val="8DB9A5"/>
                </a:solidFill>
                <a:latin typeface="微軟正黑體"/>
                <a:cs typeface="微軟正黑體"/>
              </a:rPr>
              <a:t>駛</a:t>
            </a:r>
            <a:endParaRPr sz="900">
              <a:latin typeface="微軟正黑體"/>
              <a:cs typeface="微軟正黑體"/>
            </a:endParaRPr>
          </a:p>
        </p:txBody>
      </p:sp>
      <p:sp>
        <p:nvSpPr>
          <p:cNvPr id="14" name="object 14"/>
          <p:cNvSpPr txBox="1"/>
          <p:nvPr/>
        </p:nvSpPr>
        <p:spPr>
          <a:xfrm>
            <a:off x="887299" y="937523"/>
            <a:ext cx="5180330" cy="424815"/>
          </a:xfrm>
          <a:prstGeom prst="rect">
            <a:avLst/>
          </a:prstGeom>
        </p:spPr>
        <p:txBody>
          <a:bodyPr vert="horz" wrap="square" lIns="0" tIns="125730" rIns="0" bIns="0" rtlCol="0">
            <a:spAutoFit/>
          </a:bodyPr>
          <a:lstStyle/>
          <a:p>
            <a:pPr marL="12700">
              <a:lnSpc>
                <a:spcPct val="100000"/>
              </a:lnSpc>
              <a:spcBef>
                <a:spcPts val="990"/>
              </a:spcBef>
            </a:pPr>
            <a:r>
              <a:rPr sz="1100" spc="25" dirty="0">
                <a:solidFill>
                  <a:srgbClr val="231F20"/>
                </a:solidFill>
                <a:latin typeface="SimSun"/>
                <a:cs typeface="SimSun"/>
              </a:rPr>
              <a:t>五、行經設有機慢車兩段式左轉標誌及待轉區線之交岔路口時，應遵照標誌指示。</a:t>
            </a:r>
            <a:endParaRPr sz="1100">
              <a:latin typeface="SimSun"/>
              <a:cs typeface="SimSun"/>
            </a:endParaRPr>
          </a:p>
        </p:txBody>
      </p:sp>
      <p:sp>
        <p:nvSpPr>
          <p:cNvPr id="15" name="object 15"/>
          <p:cNvSpPr/>
          <p:nvPr/>
        </p:nvSpPr>
        <p:spPr>
          <a:xfrm>
            <a:off x="1224000" y="1872005"/>
            <a:ext cx="5196840" cy="4963795"/>
          </a:xfrm>
          <a:custGeom>
            <a:avLst/>
            <a:gdLst/>
            <a:ahLst/>
            <a:cxnLst/>
            <a:rect l="l" t="t" r="r" b="b"/>
            <a:pathLst>
              <a:path w="5196840" h="4963795">
                <a:moveTo>
                  <a:pt x="3990216" y="3683096"/>
                </a:moveTo>
                <a:lnTo>
                  <a:pt x="1203684" y="3683096"/>
                </a:lnTo>
                <a:lnTo>
                  <a:pt x="1248601" y="3688362"/>
                </a:lnTo>
                <a:lnTo>
                  <a:pt x="1289832" y="3703362"/>
                </a:lnTo>
                <a:lnTo>
                  <a:pt x="1326203" y="3726901"/>
                </a:lnTo>
                <a:lnTo>
                  <a:pt x="1356537" y="3757782"/>
                </a:lnTo>
                <a:lnTo>
                  <a:pt x="1379660" y="3794808"/>
                </a:lnTo>
                <a:lnTo>
                  <a:pt x="1394396" y="3836783"/>
                </a:lnTo>
                <a:lnTo>
                  <a:pt x="1399569" y="3882511"/>
                </a:lnTo>
                <a:lnTo>
                  <a:pt x="1399569" y="4963185"/>
                </a:lnTo>
                <a:lnTo>
                  <a:pt x="3794332" y="4963185"/>
                </a:lnTo>
                <a:lnTo>
                  <a:pt x="3794332" y="3882511"/>
                </a:lnTo>
                <a:lnTo>
                  <a:pt x="3799505" y="3836783"/>
                </a:lnTo>
                <a:lnTo>
                  <a:pt x="3814243" y="3794808"/>
                </a:lnTo>
                <a:lnTo>
                  <a:pt x="3837367" y="3757782"/>
                </a:lnTo>
                <a:lnTo>
                  <a:pt x="3867703" y="3726901"/>
                </a:lnTo>
                <a:lnTo>
                  <a:pt x="3904074" y="3703362"/>
                </a:lnTo>
                <a:lnTo>
                  <a:pt x="3945304" y="3688362"/>
                </a:lnTo>
                <a:lnTo>
                  <a:pt x="3990216" y="3683096"/>
                </a:lnTo>
                <a:close/>
              </a:path>
              <a:path w="5196840" h="4963795">
                <a:moveTo>
                  <a:pt x="5196742" y="1306062"/>
                </a:moveTo>
                <a:lnTo>
                  <a:pt x="0" y="1306062"/>
                </a:lnTo>
                <a:lnTo>
                  <a:pt x="0" y="3683096"/>
                </a:lnTo>
                <a:lnTo>
                  <a:pt x="5196742" y="3683096"/>
                </a:lnTo>
                <a:lnTo>
                  <a:pt x="5196742" y="1306062"/>
                </a:lnTo>
                <a:close/>
              </a:path>
              <a:path w="5196840" h="4963795">
                <a:moveTo>
                  <a:pt x="3849361" y="0"/>
                </a:moveTo>
                <a:lnTo>
                  <a:pt x="1344540" y="0"/>
                </a:lnTo>
                <a:lnTo>
                  <a:pt x="1344540" y="1106647"/>
                </a:lnTo>
                <a:lnTo>
                  <a:pt x="1339366" y="1152371"/>
                </a:lnTo>
                <a:lnTo>
                  <a:pt x="1324629" y="1194345"/>
                </a:lnTo>
                <a:lnTo>
                  <a:pt x="1301504" y="1231371"/>
                </a:lnTo>
                <a:lnTo>
                  <a:pt x="1271169" y="1262253"/>
                </a:lnTo>
                <a:lnTo>
                  <a:pt x="1234798" y="1285794"/>
                </a:lnTo>
                <a:lnTo>
                  <a:pt x="1193568" y="1300796"/>
                </a:lnTo>
                <a:lnTo>
                  <a:pt x="1148655" y="1306062"/>
                </a:lnTo>
                <a:lnTo>
                  <a:pt x="4045246" y="1306062"/>
                </a:lnTo>
                <a:lnTo>
                  <a:pt x="4000333" y="1300796"/>
                </a:lnTo>
                <a:lnTo>
                  <a:pt x="3959103" y="1285794"/>
                </a:lnTo>
                <a:lnTo>
                  <a:pt x="3922732" y="1262253"/>
                </a:lnTo>
                <a:lnTo>
                  <a:pt x="3892396" y="1231371"/>
                </a:lnTo>
                <a:lnTo>
                  <a:pt x="3869272" y="1194345"/>
                </a:lnTo>
                <a:lnTo>
                  <a:pt x="3854535" y="1152371"/>
                </a:lnTo>
                <a:lnTo>
                  <a:pt x="3849361" y="1106647"/>
                </a:lnTo>
                <a:lnTo>
                  <a:pt x="3849361" y="0"/>
                </a:lnTo>
                <a:close/>
              </a:path>
            </a:pathLst>
          </a:custGeom>
          <a:solidFill>
            <a:srgbClr val="BEC1C3"/>
          </a:solidFill>
        </p:spPr>
        <p:txBody>
          <a:bodyPr wrap="square" lIns="0" tIns="0" rIns="0" bIns="0" rtlCol="0"/>
          <a:lstStyle/>
          <a:p>
            <a:endParaRPr/>
          </a:p>
        </p:txBody>
      </p:sp>
      <p:sp>
        <p:nvSpPr>
          <p:cNvPr id="16" name="object 16"/>
          <p:cNvSpPr/>
          <p:nvPr/>
        </p:nvSpPr>
        <p:spPr>
          <a:xfrm>
            <a:off x="5073361" y="1872005"/>
            <a:ext cx="1347470" cy="1306195"/>
          </a:xfrm>
          <a:custGeom>
            <a:avLst/>
            <a:gdLst/>
            <a:ahLst/>
            <a:cxnLst/>
            <a:rect l="l" t="t" r="r" b="b"/>
            <a:pathLst>
              <a:path w="1347470" h="1306195">
                <a:moveTo>
                  <a:pt x="1347381" y="1306062"/>
                </a:moveTo>
                <a:lnTo>
                  <a:pt x="195884" y="1306062"/>
                </a:lnTo>
                <a:lnTo>
                  <a:pt x="150971" y="1300796"/>
                </a:lnTo>
                <a:lnTo>
                  <a:pt x="109742" y="1285794"/>
                </a:lnTo>
                <a:lnTo>
                  <a:pt x="73371" y="1262253"/>
                </a:lnTo>
                <a:lnTo>
                  <a:pt x="43035" y="1231371"/>
                </a:lnTo>
                <a:lnTo>
                  <a:pt x="19910" y="1194345"/>
                </a:lnTo>
                <a:lnTo>
                  <a:pt x="5173" y="1152371"/>
                </a:lnTo>
                <a:lnTo>
                  <a:pt x="0" y="1106647"/>
                </a:lnTo>
                <a:lnTo>
                  <a:pt x="0" y="0"/>
                </a:lnTo>
              </a:path>
            </a:pathLst>
          </a:custGeom>
          <a:ln w="8356">
            <a:solidFill>
              <a:srgbClr val="4160A6"/>
            </a:solidFill>
          </a:ln>
        </p:spPr>
        <p:txBody>
          <a:bodyPr wrap="square" lIns="0" tIns="0" rIns="0" bIns="0" rtlCol="0"/>
          <a:lstStyle/>
          <a:p>
            <a:endParaRPr/>
          </a:p>
        </p:txBody>
      </p:sp>
      <p:sp>
        <p:nvSpPr>
          <p:cNvPr id="17" name="object 17"/>
          <p:cNvSpPr/>
          <p:nvPr/>
        </p:nvSpPr>
        <p:spPr>
          <a:xfrm>
            <a:off x="1224000" y="1872005"/>
            <a:ext cx="1344930" cy="1306195"/>
          </a:xfrm>
          <a:custGeom>
            <a:avLst/>
            <a:gdLst/>
            <a:ahLst/>
            <a:cxnLst/>
            <a:rect l="l" t="t" r="r" b="b"/>
            <a:pathLst>
              <a:path w="1344930" h="1306195">
                <a:moveTo>
                  <a:pt x="1344540" y="0"/>
                </a:moveTo>
                <a:lnTo>
                  <a:pt x="1344540" y="1106647"/>
                </a:lnTo>
                <a:lnTo>
                  <a:pt x="1339366" y="1152371"/>
                </a:lnTo>
                <a:lnTo>
                  <a:pt x="1324629" y="1194345"/>
                </a:lnTo>
                <a:lnTo>
                  <a:pt x="1301504" y="1231371"/>
                </a:lnTo>
                <a:lnTo>
                  <a:pt x="1271169" y="1262253"/>
                </a:lnTo>
                <a:lnTo>
                  <a:pt x="1234798" y="1285794"/>
                </a:lnTo>
                <a:lnTo>
                  <a:pt x="1193568" y="1300796"/>
                </a:lnTo>
                <a:lnTo>
                  <a:pt x="1148655" y="1306062"/>
                </a:lnTo>
                <a:lnTo>
                  <a:pt x="0" y="1306062"/>
                </a:lnTo>
              </a:path>
            </a:pathLst>
          </a:custGeom>
          <a:ln w="8356">
            <a:solidFill>
              <a:srgbClr val="4160A6"/>
            </a:solidFill>
          </a:ln>
        </p:spPr>
        <p:txBody>
          <a:bodyPr wrap="square" lIns="0" tIns="0" rIns="0" bIns="0" rtlCol="0"/>
          <a:lstStyle/>
          <a:p>
            <a:endParaRPr/>
          </a:p>
        </p:txBody>
      </p:sp>
      <p:sp>
        <p:nvSpPr>
          <p:cNvPr id="18" name="object 18"/>
          <p:cNvSpPr/>
          <p:nvPr/>
        </p:nvSpPr>
        <p:spPr>
          <a:xfrm>
            <a:off x="1224000" y="5555102"/>
            <a:ext cx="1400175" cy="1280160"/>
          </a:xfrm>
          <a:custGeom>
            <a:avLst/>
            <a:gdLst/>
            <a:ahLst/>
            <a:cxnLst/>
            <a:rect l="l" t="t" r="r" b="b"/>
            <a:pathLst>
              <a:path w="1400175" h="1280159">
                <a:moveTo>
                  <a:pt x="0" y="0"/>
                </a:moveTo>
                <a:lnTo>
                  <a:pt x="1203684" y="0"/>
                </a:lnTo>
                <a:lnTo>
                  <a:pt x="1248601" y="5266"/>
                </a:lnTo>
                <a:lnTo>
                  <a:pt x="1289832" y="20266"/>
                </a:lnTo>
                <a:lnTo>
                  <a:pt x="1326203" y="43805"/>
                </a:lnTo>
                <a:lnTo>
                  <a:pt x="1356537" y="74685"/>
                </a:lnTo>
                <a:lnTo>
                  <a:pt x="1379660" y="111711"/>
                </a:lnTo>
                <a:lnTo>
                  <a:pt x="1394396" y="153687"/>
                </a:lnTo>
                <a:lnTo>
                  <a:pt x="1399569" y="199415"/>
                </a:lnTo>
                <a:lnTo>
                  <a:pt x="1399569" y="1280088"/>
                </a:lnTo>
              </a:path>
            </a:pathLst>
          </a:custGeom>
          <a:ln w="8356">
            <a:solidFill>
              <a:srgbClr val="4160A6"/>
            </a:solidFill>
          </a:ln>
        </p:spPr>
        <p:txBody>
          <a:bodyPr wrap="square" lIns="0" tIns="0" rIns="0" bIns="0" rtlCol="0"/>
          <a:lstStyle/>
          <a:p>
            <a:endParaRPr/>
          </a:p>
        </p:txBody>
      </p:sp>
      <p:sp>
        <p:nvSpPr>
          <p:cNvPr id="19" name="object 19"/>
          <p:cNvSpPr/>
          <p:nvPr/>
        </p:nvSpPr>
        <p:spPr>
          <a:xfrm>
            <a:off x="5018332" y="3178068"/>
            <a:ext cx="1402715" cy="3657600"/>
          </a:xfrm>
          <a:custGeom>
            <a:avLst/>
            <a:gdLst/>
            <a:ahLst/>
            <a:cxnLst/>
            <a:rect l="l" t="t" r="r" b="b"/>
            <a:pathLst>
              <a:path w="1402714" h="3657600">
                <a:moveTo>
                  <a:pt x="0" y="3657122"/>
                </a:moveTo>
                <a:lnTo>
                  <a:pt x="0" y="2576449"/>
                </a:lnTo>
                <a:lnTo>
                  <a:pt x="5173" y="2530720"/>
                </a:lnTo>
                <a:lnTo>
                  <a:pt x="19910" y="2488745"/>
                </a:lnTo>
                <a:lnTo>
                  <a:pt x="43035" y="2451719"/>
                </a:lnTo>
                <a:lnTo>
                  <a:pt x="73371" y="2420838"/>
                </a:lnTo>
                <a:lnTo>
                  <a:pt x="109742" y="2397300"/>
                </a:lnTo>
                <a:lnTo>
                  <a:pt x="150971" y="2382299"/>
                </a:lnTo>
                <a:lnTo>
                  <a:pt x="195884" y="2377033"/>
                </a:lnTo>
                <a:lnTo>
                  <a:pt x="1402410" y="2377033"/>
                </a:lnTo>
                <a:lnTo>
                  <a:pt x="1402410" y="0"/>
                </a:lnTo>
              </a:path>
            </a:pathLst>
          </a:custGeom>
          <a:ln w="8356">
            <a:solidFill>
              <a:srgbClr val="4160A6"/>
            </a:solidFill>
          </a:ln>
        </p:spPr>
        <p:txBody>
          <a:bodyPr wrap="square" lIns="0" tIns="0" rIns="0" bIns="0" rtlCol="0"/>
          <a:lstStyle/>
          <a:p>
            <a:endParaRPr/>
          </a:p>
        </p:txBody>
      </p:sp>
      <p:sp>
        <p:nvSpPr>
          <p:cNvPr id="20" name="object 20"/>
          <p:cNvSpPr/>
          <p:nvPr/>
        </p:nvSpPr>
        <p:spPr>
          <a:xfrm>
            <a:off x="2985209" y="1872005"/>
            <a:ext cx="92075" cy="313690"/>
          </a:xfrm>
          <a:custGeom>
            <a:avLst/>
            <a:gdLst/>
            <a:ahLst/>
            <a:cxnLst/>
            <a:rect l="l" t="t" r="r" b="b"/>
            <a:pathLst>
              <a:path w="92075" h="313689">
                <a:moveTo>
                  <a:pt x="91274" y="127001"/>
                </a:moveTo>
                <a:lnTo>
                  <a:pt x="368" y="127001"/>
                </a:lnTo>
                <a:lnTo>
                  <a:pt x="0" y="127750"/>
                </a:lnTo>
                <a:lnTo>
                  <a:pt x="45224" y="313589"/>
                </a:lnTo>
                <a:lnTo>
                  <a:pt x="46418" y="313589"/>
                </a:lnTo>
                <a:lnTo>
                  <a:pt x="91643" y="127750"/>
                </a:lnTo>
                <a:lnTo>
                  <a:pt x="91274" y="127001"/>
                </a:lnTo>
                <a:close/>
              </a:path>
              <a:path w="92075" h="313689">
                <a:moveTo>
                  <a:pt x="58115" y="0"/>
                </a:moveTo>
                <a:lnTo>
                  <a:pt x="33527" y="0"/>
                </a:lnTo>
                <a:lnTo>
                  <a:pt x="33527" y="127001"/>
                </a:lnTo>
                <a:lnTo>
                  <a:pt x="58115" y="127001"/>
                </a:lnTo>
                <a:lnTo>
                  <a:pt x="58115" y="0"/>
                </a:lnTo>
                <a:close/>
              </a:path>
            </a:pathLst>
          </a:custGeom>
          <a:solidFill>
            <a:srgbClr val="FFFFFF"/>
          </a:solidFill>
        </p:spPr>
        <p:txBody>
          <a:bodyPr wrap="square" lIns="0" tIns="0" rIns="0" bIns="0" rtlCol="0"/>
          <a:lstStyle/>
          <a:p>
            <a:endParaRPr/>
          </a:p>
        </p:txBody>
      </p:sp>
      <p:sp>
        <p:nvSpPr>
          <p:cNvPr id="21" name="object 21"/>
          <p:cNvSpPr/>
          <p:nvPr/>
        </p:nvSpPr>
        <p:spPr>
          <a:xfrm>
            <a:off x="3254843" y="1872005"/>
            <a:ext cx="92075" cy="313690"/>
          </a:xfrm>
          <a:custGeom>
            <a:avLst/>
            <a:gdLst/>
            <a:ahLst/>
            <a:cxnLst/>
            <a:rect l="l" t="t" r="r" b="b"/>
            <a:pathLst>
              <a:path w="92075" h="313689">
                <a:moveTo>
                  <a:pt x="91274" y="127001"/>
                </a:moveTo>
                <a:lnTo>
                  <a:pt x="368" y="127001"/>
                </a:lnTo>
                <a:lnTo>
                  <a:pt x="0" y="127750"/>
                </a:lnTo>
                <a:lnTo>
                  <a:pt x="45224" y="313589"/>
                </a:lnTo>
                <a:lnTo>
                  <a:pt x="46418" y="313589"/>
                </a:lnTo>
                <a:lnTo>
                  <a:pt x="91643" y="127750"/>
                </a:lnTo>
                <a:lnTo>
                  <a:pt x="91274" y="127001"/>
                </a:lnTo>
                <a:close/>
              </a:path>
              <a:path w="92075" h="313689">
                <a:moveTo>
                  <a:pt x="58115" y="0"/>
                </a:moveTo>
                <a:lnTo>
                  <a:pt x="33527" y="0"/>
                </a:lnTo>
                <a:lnTo>
                  <a:pt x="33527" y="127001"/>
                </a:lnTo>
                <a:lnTo>
                  <a:pt x="58115" y="127001"/>
                </a:lnTo>
                <a:lnTo>
                  <a:pt x="58115" y="0"/>
                </a:lnTo>
                <a:close/>
              </a:path>
            </a:pathLst>
          </a:custGeom>
          <a:solidFill>
            <a:srgbClr val="FFFFFF"/>
          </a:solidFill>
        </p:spPr>
        <p:txBody>
          <a:bodyPr wrap="square" lIns="0" tIns="0" rIns="0" bIns="0" rtlCol="0"/>
          <a:lstStyle/>
          <a:p>
            <a:endParaRPr/>
          </a:p>
        </p:txBody>
      </p:sp>
      <p:sp>
        <p:nvSpPr>
          <p:cNvPr id="22" name="object 22"/>
          <p:cNvSpPr/>
          <p:nvPr/>
        </p:nvSpPr>
        <p:spPr>
          <a:xfrm>
            <a:off x="3529769" y="1872005"/>
            <a:ext cx="125730" cy="271145"/>
          </a:xfrm>
          <a:custGeom>
            <a:avLst/>
            <a:gdLst/>
            <a:ahLst/>
            <a:cxnLst/>
            <a:rect l="l" t="t" r="r" b="b"/>
            <a:pathLst>
              <a:path w="125729" h="271144">
                <a:moveTo>
                  <a:pt x="23177" y="0"/>
                </a:moveTo>
                <a:lnTo>
                  <a:pt x="0" y="0"/>
                </a:lnTo>
                <a:lnTo>
                  <a:pt x="0" y="170115"/>
                </a:lnTo>
                <a:lnTo>
                  <a:pt x="12606" y="207269"/>
                </a:lnTo>
                <a:lnTo>
                  <a:pt x="48590" y="222934"/>
                </a:lnTo>
                <a:lnTo>
                  <a:pt x="42037" y="271105"/>
                </a:lnTo>
                <a:lnTo>
                  <a:pt x="125539" y="231811"/>
                </a:lnTo>
                <a:lnTo>
                  <a:pt x="95048" y="187399"/>
                </a:lnTo>
                <a:lnTo>
                  <a:pt x="51511" y="187399"/>
                </a:lnTo>
                <a:lnTo>
                  <a:pt x="40424" y="184402"/>
                </a:lnTo>
                <a:lnTo>
                  <a:pt x="26720" y="177405"/>
                </a:lnTo>
                <a:lnTo>
                  <a:pt x="23273" y="170115"/>
                </a:lnTo>
                <a:lnTo>
                  <a:pt x="23177" y="0"/>
                </a:lnTo>
                <a:close/>
              </a:path>
              <a:path w="125729" h="271144">
                <a:moveTo>
                  <a:pt x="59334" y="135380"/>
                </a:moveTo>
                <a:lnTo>
                  <a:pt x="52959" y="187260"/>
                </a:lnTo>
                <a:lnTo>
                  <a:pt x="51511" y="187399"/>
                </a:lnTo>
                <a:lnTo>
                  <a:pt x="95048" y="187399"/>
                </a:lnTo>
                <a:lnTo>
                  <a:pt x="59334" y="135380"/>
                </a:lnTo>
                <a:close/>
              </a:path>
            </a:pathLst>
          </a:custGeom>
          <a:solidFill>
            <a:srgbClr val="FFFFFF"/>
          </a:solidFill>
        </p:spPr>
        <p:txBody>
          <a:bodyPr wrap="square" lIns="0" tIns="0" rIns="0" bIns="0" rtlCol="0"/>
          <a:lstStyle/>
          <a:p>
            <a:endParaRPr/>
          </a:p>
        </p:txBody>
      </p:sp>
      <p:sp>
        <p:nvSpPr>
          <p:cNvPr id="23" name="object 23"/>
          <p:cNvSpPr/>
          <p:nvPr/>
        </p:nvSpPr>
        <p:spPr>
          <a:xfrm>
            <a:off x="2915119" y="1872005"/>
            <a:ext cx="0" cy="460375"/>
          </a:xfrm>
          <a:custGeom>
            <a:avLst/>
            <a:gdLst/>
            <a:ahLst/>
            <a:cxnLst/>
            <a:rect l="l" t="t" r="r" b="b"/>
            <a:pathLst>
              <a:path h="460375">
                <a:moveTo>
                  <a:pt x="0" y="0"/>
                </a:moveTo>
                <a:lnTo>
                  <a:pt x="0" y="460324"/>
                </a:lnTo>
              </a:path>
            </a:pathLst>
          </a:custGeom>
          <a:ln w="40106">
            <a:solidFill>
              <a:srgbClr val="FFFFFF"/>
            </a:solidFill>
          </a:ln>
        </p:spPr>
        <p:txBody>
          <a:bodyPr wrap="square" lIns="0" tIns="0" rIns="0" bIns="0" rtlCol="0"/>
          <a:lstStyle/>
          <a:p>
            <a:endParaRPr/>
          </a:p>
        </p:txBody>
      </p:sp>
      <p:sp>
        <p:nvSpPr>
          <p:cNvPr id="24" name="object 24"/>
          <p:cNvSpPr/>
          <p:nvPr/>
        </p:nvSpPr>
        <p:spPr>
          <a:xfrm>
            <a:off x="2564892" y="2366880"/>
            <a:ext cx="1124585" cy="0"/>
          </a:xfrm>
          <a:custGeom>
            <a:avLst/>
            <a:gdLst/>
            <a:ahLst/>
            <a:cxnLst/>
            <a:rect l="l" t="t" r="r" b="b"/>
            <a:pathLst>
              <a:path w="1124585">
                <a:moveTo>
                  <a:pt x="1123962" y="0"/>
                </a:moveTo>
                <a:lnTo>
                  <a:pt x="0" y="0"/>
                </a:lnTo>
              </a:path>
            </a:pathLst>
          </a:custGeom>
          <a:ln w="69100">
            <a:solidFill>
              <a:srgbClr val="FFFFFF"/>
            </a:solidFill>
          </a:ln>
        </p:spPr>
        <p:txBody>
          <a:bodyPr wrap="square" lIns="0" tIns="0" rIns="0" bIns="0" rtlCol="0"/>
          <a:lstStyle/>
          <a:p>
            <a:endParaRPr/>
          </a:p>
        </p:txBody>
      </p:sp>
      <p:sp>
        <p:nvSpPr>
          <p:cNvPr id="25" name="object 25"/>
          <p:cNvSpPr/>
          <p:nvPr/>
        </p:nvSpPr>
        <p:spPr>
          <a:xfrm>
            <a:off x="3141891" y="1872005"/>
            <a:ext cx="0" cy="506730"/>
          </a:xfrm>
          <a:custGeom>
            <a:avLst/>
            <a:gdLst/>
            <a:ahLst/>
            <a:cxnLst/>
            <a:rect l="l" t="t" r="r" b="b"/>
            <a:pathLst>
              <a:path h="506730">
                <a:moveTo>
                  <a:pt x="0" y="0"/>
                </a:moveTo>
                <a:lnTo>
                  <a:pt x="0" y="506602"/>
                </a:lnTo>
              </a:path>
            </a:pathLst>
          </a:custGeom>
          <a:ln w="40106">
            <a:solidFill>
              <a:srgbClr val="FFFFFF"/>
            </a:solidFill>
          </a:ln>
        </p:spPr>
        <p:txBody>
          <a:bodyPr wrap="square" lIns="0" tIns="0" rIns="0" bIns="0" rtlCol="0"/>
          <a:lstStyle/>
          <a:p>
            <a:endParaRPr/>
          </a:p>
        </p:txBody>
      </p:sp>
      <p:sp>
        <p:nvSpPr>
          <p:cNvPr id="26" name="object 26"/>
          <p:cNvSpPr/>
          <p:nvPr/>
        </p:nvSpPr>
        <p:spPr>
          <a:xfrm>
            <a:off x="3195015" y="1872005"/>
            <a:ext cx="0" cy="506730"/>
          </a:xfrm>
          <a:custGeom>
            <a:avLst/>
            <a:gdLst/>
            <a:ahLst/>
            <a:cxnLst/>
            <a:rect l="l" t="t" r="r" b="b"/>
            <a:pathLst>
              <a:path h="506730">
                <a:moveTo>
                  <a:pt x="0" y="0"/>
                </a:moveTo>
                <a:lnTo>
                  <a:pt x="0" y="506602"/>
                </a:lnTo>
              </a:path>
            </a:pathLst>
          </a:custGeom>
          <a:ln w="40106">
            <a:solidFill>
              <a:srgbClr val="FFFFFF"/>
            </a:solidFill>
          </a:ln>
        </p:spPr>
        <p:txBody>
          <a:bodyPr wrap="square" lIns="0" tIns="0" rIns="0" bIns="0" rtlCol="0"/>
          <a:lstStyle/>
          <a:p>
            <a:endParaRPr/>
          </a:p>
        </p:txBody>
      </p:sp>
      <p:sp>
        <p:nvSpPr>
          <p:cNvPr id="27" name="object 27"/>
          <p:cNvSpPr/>
          <p:nvPr/>
        </p:nvSpPr>
        <p:spPr>
          <a:xfrm>
            <a:off x="3407994" y="1872005"/>
            <a:ext cx="0" cy="506730"/>
          </a:xfrm>
          <a:custGeom>
            <a:avLst/>
            <a:gdLst/>
            <a:ahLst/>
            <a:cxnLst/>
            <a:rect l="l" t="t" r="r" b="b"/>
            <a:pathLst>
              <a:path h="506730">
                <a:moveTo>
                  <a:pt x="0" y="0"/>
                </a:moveTo>
                <a:lnTo>
                  <a:pt x="0" y="506602"/>
                </a:lnTo>
              </a:path>
            </a:pathLst>
          </a:custGeom>
          <a:ln w="40106">
            <a:solidFill>
              <a:srgbClr val="FFFFFF"/>
            </a:solidFill>
          </a:ln>
        </p:spPr>
        <p:txBody>
          <a:bodyPr wrap="square" lIns="0" tIns="0" rIns="0" bIns="0" rtlCol="0"/>
          <a:lstStyle/>
          <a:p>
            <a:endParaRPr/>
          </a:p>
        </p:txBody>
      </p:sp>
      <p:sp>
        <p:nvSpPr>
          <p:cNvPr id="28" name="object 28"/>
          <p:cNvSpPr/>
          <p:nvPr/>
        </p:nvSpPr>
        <p:spPr>
          <a:xfrm>
            <a:off x="3461130" y="1872005"/>
            <a:ext cx="0" cy="506730"/>
          </a:xfrm>
          <a:custGeom>
            <a:avLst/>
            <a:gdLst/>
            <a:ahLst/>
            <a:cxnLst/>
            <a:rect l="l" t="t" r="r" b="b"/>
            <a:pathLst>
              <a:path h="506730">
                <a:moveTo>
                  <a:pt x="0" y="0"/>
                </a:moveTo>
                <a:lnTo>
                  <a:pt x="0" y="506602"/>
                </a:lnTo>
              </a:path>
            </a:pathLst>
          </a:custGeom>
          <a:ln w="40106">
            <a:solidFill>
              <a:srgbClr val="FFFFFF"/>
            </a:solidFill>
          </a:ln>
        </p:spPr>
        <p:txBody>
          <a:bodyPr wrap="square" lIns="0" tIns="0" rIns="0" bIns="0" rtlCol="0"/>
          <a:lstStyle/>
          <a:p>
            <a:endParaRPr/>
          </a:p>
        </p:txBody>
      </p:sp>
      <p:sp>
        <p:nvSpPr>
          <p:cNvPr id="29" name="object 29"/>
          <p:cNvSpPr/>
          <p:nvPr/>
        </p:nvSpPr>
        <p:spPr>
          <a:xfrm>
            <a:off x="3675961" y="1872005"/>
            <a:ext cx="274955" cy="664210"/>
          </a:xfrm>
          <a:custGeom>
            <a:avLst/>
            <a:gdLst/>
            <a:ahLst/>
            <a:cxnLst/>
            <a:rect l="l" t="t" r="r" b="b"/>
            <a:pathLst>
              <a:path w="274954" h="664210">
                <a:moveTo>
                  <a:pt x="274485" y="0"/>
                </a:moveTo>
                <a:lnTo>
                  <a:pt x="0" y="0"/>
                </a:lnTo>
                <a:lnTo>
                  <a:pt x="0" y="527517"/>
                </a:lnTo>
                <a:lnTo>
                  <a:pt x="6954" y="570627"/>
                </a:lnTo>
                <a:lnTo>
                  <a:pt x="26319" y="608069"/>
                </a:lnTo>
                <a:lnTo>
                  <a:pt x="55848" y="637596"/>
                </a:lnTo>
                <a:lnTo>
                  <a:pt x="93294" y="656961"/>
                </a:lnTo>
                <a:lnTo>
                  <a:pt x="136410" y="663915"/>
                </a:lnTo>
                <a:lnTo>
                  <a:pt x="138087" y="663915"/>
                </a:lnTo>
                <a:lnTo>
                  <a:pt x="181201" y="656961"/>
                </a:lnTo>
                <a:lnTo>
                  <a:pt x="218644" y="637596"/>
                </a:lnTo>
                <a:lnTo>
                  <a:pt x="248169" y="608069"/>
                </a:lnTo>
                <a:lnTo>
                  <a:pt x="267532" y="570627"/>
                </a:lnTo>
                <a:lnTo>
                  <a:pt x="274485" y="527517"/>
                </a:lnTo>
                <a:lnTo>
                  <a:pt x="274485" y="0"/>
                </a:lnTo>
                <a:close/>
              </a:path>
            </a:pathLst>
          </a:custGeom>
          <a:solidFill>
            <a:srgbClr val="989B9E"/>
          </a:solidFill>
        </p:spPr>
        <p:txBody>
          <a:bodyPr wrap="square" lIns="0" tIns="0" rIns="0" bIns="0" rtlCol="0"/>
          <a:lstStyle/>
          <a:p>
            <a:endParaRPr/>
          </a:p>
        </p:txBody>
      </p:sp>
      <p:sp>
        <p:nvSpPr>
          <p:cNvPr id="30" name="object 30"/>
          <p:cNvSpPr/>
          <p:nvPr/>
        </p:nvSpPr>
        <p:spPr>
          <a:xfrm>
            <a:off x="4199832" y="1949920"/>
            <a:ext cx="0" cy="203835"/>
          </a:xfrm>
          <a:custGeom>
            <a:avLst/>
            <a:gdLst/>
            <a:ahLst/>
            <a:cxnLst/>
            <a:rect l="l" t="t" r="r" b="b"/>
            <a:pathLst>
              <a:path h="203835">
                <a:moveTo>
                  <a:pt x="0" y="0"/>
                </a:moveTo>
                <a:lnTo>
                  <a:pt x="0" y="203644"/>
                </a:lnTo>
              </a:path>
            </a:pathLst>
          </a:custGeom>
          <a:ln w="38366">
            <a:solidFill>
              <a:srgbClr val="FFFFFF"/>
            </a:solidFill>
          </a:ln>
        </p:spPr>
        <p:txBody>
          <a:bodyPr wrap="square" lIns="0" tIns="0" rIns="0" bIns="0" rtlCol="0"/>
          <a:lstStyle/>
          <a:p>
            <a:endParaRPr/>
          </a:p>
        </p:txBody>
      </p:sp>
      <p:sp>
        <p:nvSpPr>
          <p:cNvPr id="31" name="object 31"/>
          <p:cNvSpPr/>
          <p:nvPr/>
        </p:nvSpPr>
        <p:spPr>
          <a:xfrm>
            <a:off x="4199832" y="2247265"/>
            <a:ext cx="0" cy="203835"/>
          </a:xfrm>
          <a:custGeom>
            <a:avLst/>
            <a:gdLst/>
            <a:ahLst/>
            <a:cxnLst/>
            <a:rect l="l" t="t" r="r" b="b"/>
            <a:pathLst>
              <a:path h="203835">
                <a:moveTo>
                  <a:pt x="0" y="0"/>
                </a:moveTo>
                <a:lnTo>
                  <a:pt x="0" y="203644"/>
                </a:lnTo>
              </a:path>
            </a:pathLst>
          </a:custGeom>
          <a:ln w="38366">
            <a:solidFill>
              <a:srgbClr val="FFFFFF"/>
            </a:solidFill>
          </a:ln>
        </p:spPr>
        <p:txBody>
          <a:bodyPr wrap="square" lIns="0" tIns="0" rIns="0" bIns="0" rtlCol="0"/>
          <a:lstStyle/>
          <a:p>
            <a:endParaRPr/>
          </a:p>
        </p:txBody>
      </p:sp>
      <p:sp>
        <p:nvSpPr>
          <p:cNvPr id="32" name="object 32"/>
          <p:cNvSpPr/>
          <p:nvPr/>
        </p:nvSpPr>
        <p:spPr>
          <a:xfrm>
            <a:off x="4457338" y="1949920"/>
            <a:ext cx="0" cy="203835"/>
          </a:xfrm>
          <a:custGeom>
            <a:avLst/>
            <a:gdLst/>
            <a:ahLst/>
            <a:cxnLst/>
            <a:rect l="l" t="t" r="r" b="b"/>
            <a:pathLst>
              <a:path h="203835">
                <a:moveTo>
                  <a:pt x="0" y="0"/>
                </a:moveTo>
                <a:lnTo>
                  <a:pt x="0" y="203644"/>
                </a:lnTo>
              </a:path>
            </a:pathLst>
          </a:custGeom>
          <a:ln w="38366">
            <a:solidFill>
              <a:srgbClr val="FFFFFF"/>
            </a:solidFill>
          </a:ln>
        </p:spPr>
        <p:txBody>
          <a:bodyPr wrap="square" lIns="0" tIns="0" rIns="0" bIns="0" rtlCol="0"/>
          <a:lstStyle/>
          <a:p>
            <a:endParaRPr/>
          </a:p>
        </p:txBody>
      </p:sp>
      <p:sp>
        <p:nvSpPr>
          <p:cNvPr id="33" name="object 33"/>
          <p:cNvSpPr/>
          <p:nvPr/>
        </p:nvSpPr>
        <p:spPr>
          <a:xfrm>
            <a:off x="4457338" y="2247265"/>
            <a:ext cx="0" cy="203835"/>
          </a:xfrm>
          <a:custGeom>
            <a:avLst/>
            <a:gdLst/>
            <a:ahLst/>
            <a:cxnLst/>
            <a:rect l="l" t="t" r="r" b="b"/>
            <a:pathLst>
              <a:path h="203835">
                <a:moveTo>
                  <a:pt x="0" y="0"/>
                </a:moveTo>
                <a:lnTo>
                  <a:pt x="0" y="203644"/>
                </a:lnTo>
              </a:path>
            </a:pathLst>
          </a:custGeom>
          <a:ln w="38366">
            <a:solidFill>
              <a:srgbClr val="FFFFFF"/>
            </a:solidFill>
          </a:ln>
        </p:spPr>
        <p:txBody>
          <a:bodyPr wrap="square" lIns="0" tIns="0" rIns="0" bIns="0" rtlCol="0"/>
          <a:lstStyle/>
          <a:p>
            <a:endParaRPr/>
          </a:p>
        </p:txBody>
      </p:sp>
      <p:sp>
        <p:nvSpPr>
          <p:cNvPr id="34" name="object 34"/>
          <p:cNvSpPr/>
          <p:nvPr/>
        </p:nvSpPr>
        <p:spPr>
          <a:xfrm>
            <a:off x="4714856" y="1949920"/>
            <a:ext cx="0" cy="203835"/>
          </a:xfrm>
          <a:custGeom>
            <a:avLst/>
            <a:gdLst/>
            <a:ahLst/>
            <a:cxnLst/>
            <a:rect l="l" t="t" r="r" b="b"/>
            <a:pathLst>
              <a:path h="203835">
                <a:moveTo>
                  <a:pt x="0" y="0"/>
                </a:moveTo>
                <a:lnTo>
                  <a:pt x="0" y="203644"/>
                </a:lnTo>
              </a:path>
            </a:pathLst>
          </a:custGeom>
          <a:ln w="38366">
            <a:solidFill>
              <a:srgbClr val="FFFFFF"/>
            </a:solidFill>
          </a:ln>
        </p:spPr>
        <p:txBody>
          <a:bodyPr wrap="square" lIns="0" tIns="0" rIns="0" bIns="0" rtlCol="0"/>
          <a:lstStyle/>
          <a:p>
            <a:endParaRPr/>
          </a:p>
        </p:txBody>
      </p:sp>
      <p:sp>
        <p:nvSpPr>
          <p:cNvPr id="35" name="object 35"/>
          <p:cNvSpPr/>
          <p:nvPr/>
        </p:nvSpPr>
        <p:spPr>
          <a:xfrm>
            <a:off x="4714856" y="2247265"/>
            <a:ext cx="0" cy="203835"/>
          </a:xfrm>
          <a:custGeom>
            <a:avLst/>
            <a:gdLst/>
            <a:ahLst/>
            <a:cxnLst/>
            <a:rect l="l" t="t" r="r" b="b"/>
            <a:pathLst>
              <a:path h="203835">
                <a:moveTo>
                  <a:pt x="0" y="0"/>
                </a:moveTo>
                <a:lnTo>
                  <a:pt x="0" y="203644"/>
                </a:lnTo>
              </a:path>
            </a:pathLst>
          </a:custGeom>
          <a:ln w="38366">
            <a:solidFill>
              <a:srgbClr val="FFFFFF"/>
            </a:solidFill>
          </a:ln>
        </p:spPr>
        <p:txBody>
          <a:bodyPr wrap="square" lIns="0" tIns="0" rIns="0" bIns="0" rtlCol="0"/>
          <a:lstStyle/>
          <a:p>
            <a:endParaRPr/>
          </a:p>
        </p:txBody>
      </p:sp>
      <p:sp>
        <p:nvSpPr>
          <p:cNvPr id="36" name="object 36"/>
          <p:cNvSpPr/>
          <p:nvPr/>
        </p:nvSpPr>
        <p:spPr>
          <a:xfrm>
            <a:off x="2737434" y="2564549"/>
            <a:ext cx="108585" cy="239395"/>
          </a:xfrm>
          <a:custGeom>
            <a:avLst/>
            <a:gdLst/>
            <a:ahLst/>
            <a:cxnLst/>
            <a:rect l="l" t="t" r="r" b="b"/>
            <a:pathLst>
              <a:path w="108585" h="239394">
                <a:moveTo>
                  <a:pt x="108521" y="239052"/>
                </a:moveTo>
                <a:lnTo>
                  <a:pt x="0" y="239052"/>
                </a:lnTo>
                <a:lnTo>
                  <a:pt x="0" y="0"/>
                </a:lnTo>
                <a:lnTo>
                  <a:pt x="108521" y="0"/>
                </a:lnTo>
                <a:lnTo>
                  <a:pt x="108521" y="239052"/>
                </a:lnTo>
                <a:close/>
              </a:path>
            </a:pathLst>
          </a:custGeom>
          <a:solidFill>
            <a:srgbClr val="FFFFFF"/>
          </a:solidFill>
        </p:spPr>
        <p:txBody>
          <a:bodyPr wrap="square" lIns="0" tIns="0" rIns="0" bIns="0" rtlCol="0"/>
          <a:lstStyle/>
          <a:p>
            <a:endParaRPr/>
          </a:p>
        </p:txBody>
      </p:sp>
      <p:sp>
        <p:nvSpPr>
          <p:cNvPr id="37" name="object 37"/>
          <p:cNvSpPr/>
          <p:nvPr/>
        </p:nvSpPr>
        <p:spPr>
          <a:xfrm>
            <a:off x="2944393" y="2564549"/>
            <a:ext cx="108585" cy="239395"/>
          </a:xfrm>
          <a:custGeom>
            <a:avLst/>
            <a:gdLst/>
            <a:ahLst/>
            <a:cxnLst/>
            <a:rect l="l" t="t" r="r" b="b"/>
            <a:pathLst>
              <a:path w="108585" h="239394">
                <a:moveTo>
                  <a:pt x="108521" y="239052"/>
                </a:moveTo>
                <a:lnTo>
                  <a:pt x="0" y="239052"/>
                </a:lnTo>
                <a:lnTo>
                  <a:pt x="0" y="0"/>
                </a:lnTo>
                <a:lnTo>
                  <a:pt x="108521" y="0"/>
                </a:lnTo>
                <a:lnTo>
                  <a:pt x="108521" y="239052"/>
                </a:lnTo>
                <a:close/>
              </a:path>
            </a:pathLst>
          </a:custGeom>
          <a:solidFill>
            <a:srgbClr val="FFFFFF"/>
          </a:solidFill>
        </p:spPr>
        <p:txBody>
          <a:bodyPr wrap="square" lIns="0" tIns="0" rIns="0" bIns="0" rtlCol="0"/>
          <a:lstStyle/>
          <a:p>
            <a:endParaRPr/>
          </a:p>
        </p:txBody>
      </p:sp>
      <p:sp>
        <p:nvSpPr>
          <p:cNvPr id="38" name="object 38"/>
          <p:cNvSpPr/>
          <p:nvPr/>
        </p:nvSpPr>
        <p:spPr>
          <a:xfrm>
            <a:off x="3151352" y="2564549"/>
            <a:ext cx="108585" cy="239395"/>
          </a:xfrm>
          <a:custGeom>
            <a:avLst/>
            <a:gdLst/>
            <a:ahLst/>
            <a:cxnLst/>
            <a:rect l="l" t="t" r="r" b="b"/>
            <a:pathLst>
              <a:path w="108585" h="239394">
                <a:moveTo>
                  <a:pt x="108521" y="239052"/>
                </a:moveTo>
                <a:lnTo>
                  <a:pt x="0" y="239052"/>
                </a:lnTo>
                <a:lnTo>
                  <a:pt x="0" y="0"/>
                </a:lnTo>
                <a:lnTo>
                  <a:pt x="108521" y="0"/>
                </a:lnTo>
                <a:lnTo>
                  <a:pt x="108521" y="239052"/>
                </a:lnTo>
                <a:close/>
              </a:path>
            </a:pathLst>
          </a:custGeom>
          <a:solidFill>
            <a:srgbClr val="FFFFFF"/>
          </a:solidFill>
        </p:spPr>
        <p:txBody>
          <a:bodyPr wrap="square" lIns="0" tIns="0" rIns="0" bIns="0" rtlCol="0"/>
          <a:lstStyle/>
          <a:p>
            <a:endParaRPr/>
          </a:p>
        </p:txBody>
      </p:sp>
      <p:sp>
        <p:nvSpPr>
          <p:cNvPr id="39" name="object 39"/>
          <p:cNvSpPr/>
          <p:nvPr/>
        </p:nvSpPr>
        <p:spPr>
          <a:xfrm>
            <a:off x="3358311" y="2564549"/>
            <a:ext cx="108585" cy="239395"/>
          </a:xfrm>
          <a:custGeom>
            <a:avLst/>
            <a:gdLst/>
            <a:ahLst/>
            <a:cxnLst/>
            <a:rect l="l" t="t" r="r" b="b"/>
            <a:pathLst>
              <a:path w="108585" h="239394">
                <a:moveTo>
                  <a:pt x="108521" y="239052"/>
                </a:moveTo>
                <a:lnTo>
                  <a:pt x="0" y="239052"/>
                </a:lnTo>
                <a:lnTo>
                  <a:pt x="0" y="0"/>
                </a:lnTo>
                <a:lnTo>
                  <a:pt x="108521" y="0"/>
                </a:lnTo>
                <a:lnTo>
                  <a:pt x="108521" y="239052"/>
                </a:lnTo>
                <a:close/>
              </a:path>
            </a:pathLst>
          </a:custGeom>
          <a:solidFill>
            <a:srgbClr val="FFFFFF"/>
          </a:solidFill>
        </p:spPr>
        <p:txBody>
          <a:bodyPr wrap="square" lIns="0" tIns="0" rIns="0" bIns="0" rtlCol="0"/>
          <a:lstStyle/>
          <a:p>
            <a:endParaRPr/>
          </a:p>
        </p:txBody>
      </p:sp>
      <p:sp>
        <p:nvSpPr>
          <p:cNvPr id="40" name="object 40"/>
          <p:cNvSpPr/>
          <p:nvPr/>
        </p:nvSpPr>
        <p:spPr>
          <a:xfrm>
            <a:off x="3565271" y="2564549"/>
            <a:ext cx="108585" cy="239395"/>
          </a:xfrm>
          <a:custGeom>
            <a:avLst/>
            <a:gdLst/>
            <a:ahLst/>
            <a:cxnLst/>
            <a:rect l="l" t="t" r="r" b="b"/>
            <a:pathLst>
              <a:path w="108585" h="239394">
                <a:moveTo>
                  <a:pt x="108521" y="239052"/>
                </a:moveTo>
                <a:lnTo>
                  <a:pt x="0" y="239052"/>
                </a:lnTo>
                <a:lnTo>
                  <a:pt x="0" y="0"/>
                </a:lnTo>
                <a:lnTo>
                  <a:pt x="108521" y="0"/>
                </a:lnTo>
                <a:lnTo>
                  <a:pt x="108521" y="239052"/>
                </a:lnTo>
                <a:close/>
              </a:path>
            </a:pathLst>
          </a:custGeom>
          <a:solidFill>
            <a:srgbClr val="FFFFFF"/>
          </a:solidFill>
        </p:spPr>
        <p:txBody>
          <a:bodyPr wrap="square" lIns="0" tIns="0" rIns="0" bIns="0" rtlCol="0"/>
          <a:lstStyle/>
          <a:p>
            <a:endParaRPr/>
          </a:p>
        </p:txBody>
      </p:sp>
      <p:sp>
        <p:nvSpPr>
          <p:cNvPr id="41" name="object 41"/>
          <p:cNvSpPr/>
          <p:nvPr/>
        </p:nvSpPr>
        <p:spPr>
          <a:xfrm>
            <a:off x="3772230" y="2564549"/>
            <a:ext cx="108585" cy="239395"/>
          </a:xfrm>
          <a:custGeom>
            <a:avLst/>
            <a:gdLst/>
            <a:ahLst/>
            <a:cxnLst/>
            <a:rect l="l" t="t" r="r" b="b"/>
            <a:pathLst>
              <a:path w="108585" h="239394">
                <a:moveTo>
                  <a:pt x="108521" y="239052"/>
                </a:moveTo>
                <a:lnTo>
                  <a:pt x="0" y="239052"/>
                </a:lnTo>
                <a:lnTo>
                  <a:pt x="0" y="0"/>
                </a:lnTo>
                <a:lnTo>
                  <a:pt x="108521" y="0"/>
                </a:lnTo>
                <a:lnTo>
                  <a:pt x="108521" y="239052"/>
                </a:lnTo>
                <a:close/>
              </a:path>
            </a:pathLst>
          </a:custGeom>
          <a:solidFill>
            <a:srgbClr val="FFFFFF"/>
          </a:solidFill>
        </p:spPr>
        <p:txBody>
          <a:bodyPr wrap="square" lIns="0" tIns="0" rIns="0" bIns="0" rtlCol="0"/>
          <a:lstStyle/>
          <a:p>
            <a:endParaRPr/>
          </a:p>
        </p:txBody>
      </p:sp>
      <p:sp>
        <p:nvSpPr>
          <p:cNvPr id="42" name="object 42"/>
          <p:cNvSpPr/>
          <p:nvPr/>
        </p:nvSpPr>
        <p:spPr>
          <a:xfrm>
            <a:off x="3979189" y="2564549"/>
            <a:ext cx="108585" cy="239395"/>
          </a:xfrm>
          <a:custGeom>
            <a:avLst/>
            <a:gdLst/>
            <a:ahLst/>
            <a:cxnLst/>
            <a:rect l="l" t="t" r="r" b="b"/>
            <a:pathLst>
              <a:path w="108585" h="239394">
                <a:moveTo>
                  <a:pt x="108521" y="239052"/>
                </a:moveTo>
                <a:lnTo>
                  <a:pt x="0" y="239052"/>
                </a:lnTo>
                <a:lnTo>
                  <a:pt x="0" y="0"/>
                </a:lnTo>
                <a:lnTo>
                  <a:pt x="108521" y="0"/>
                </a:lnTo>
                <a:lnTo>
                  <a:pt x="108521" y="239052"/>
                </a:lnTo>
                <a:close/>
              </a:path>
            </a:pathLst>
          </a:custGeom>
          <a:solidFill>
            <a:srgbClr val="FFFFFF"/>
          </a:solidFill>
        </p:spPr>
        <p:txBody>
          <a:bodyPr wrap="square" lIns="0" tIns="0" rIns="0" bIns="0" rtlCol="0"/>
          <a:lstStyle/>
          <a:p>
            <a:endParaRPr/>
          </a:p>
        </p:txBody>
      </p:sp>
      <p:sp>
        <p:nvSpPr>
          <p:cNvPr id="43" name="object 43"/>
          <p:cNvSpPr/>
          <p:nvPr/>
        </p:nvSpPr>
        <p:spPr>
          <a:xfrm>
            <a:off x="4186135" y="2564549"/>
            <a:ext cx="108585" cy="239395"/>
          </a:xfrm>
          <a:custGeom>
            <a:avLst/>
            <a:gdLst/>
            <a:ahLst/>
            <a:cxnLst/>
            <a:rect l="l" t="t" r="r" b="b"/>
            <a:pathLst>
              <a:path w="108585" h="239394">
                <a:moveTo>
                  <a:pt x="108521" y="239052"/>
                </a:moveTo>
                <a:lnTo>
                  <a:pt x="0" y="239052"/>
                </a:lnTo>
                <a:lnTo>
                  <a:pt x="0" y="0"/>
                </a:lnTo>
                <a:lnTo>
                  <a:pt x="108521" y="0"/>
                </a:lnTo>
                <a:lnTo>
                  <a:pt x="108521" y="239052"/>
                </a:lnTo>
                <a:close/>
              </a:path>
            </a:pathLst>
          </a:custGeom>
          <a:solidFill>
            <a:srgbClr val="FFFFFF"/>
          </a:solidFill>
        </p:spPr>
        <p:txBody>
          <a:bodyPr wrap="square" lIns="0" tIns="0" rIns="0" bIns="0" rtlCol="0"/>
          <a:lstStyle/>
          <a:p>
            <a:endParaRPr/>
          </a:p>
        </p:txBody>
      </p:sp>
      <p:sp>
        <p:nvSpPr>
          <p:cNvPr id="44" name="object 44"/>
          <p:cNvSpPr/>
          <p:nvPr/>
        </p:nvSpPr>
        <p:spPr>
          <a:xfrm>
            <a:off x="4393107" y="2564549"/>
            <a:ext cx="108585" cy="239395"/>
          </a:xfrm>
          <a:custGeom>
            <a:avLst/>
            <a:gdLst/>
            <a:ahLst/>
            <a:cxnLst/>
            <a:rect l="l" t="t" r="r" b="b"/>
            <a:pathLst>
              <a:path w="108585" h="239394">
                <a:moveTo>
                  <a:pt x="108521" y="239052"/>
                </a:moveTo>
                <a:lnTo>
                  <a:pt x="0" y="239052"/>
                </a:lnTo>
                <a:lnTo>
                  <a:pt x="0" y="0"/>
                </a:lnTo>
                <a:lnTo>
                  <a:pt x="108521" y="0"/>
                </a:lnTo>
                <a:lnTo>
                  <a:pt x="108521" y="239052"/>
                </a:lnTo>
                <a:close/>
              </a:path>
            </a:pathLst>
          </a:custGeom>
          <a:solidFill>
            <a:srgbClr val="FFFFFF"/>
          </a:solidFill>
        </p:spPr>
        <p:txBody>
          <a:bodyPr wrap="square" lIns="0" tIns="0" rIns="0" bIns="0" rtlCol="0"/>
          <a:lstStyle/>
          <a:p>
            <a:endParaRPr/>
          </a:p>
        </p:txBody>
      </p:sp>
      <p:sp>
        <p:nvSpPr>
          <p:cNvPr id="45" name="object 45"/>
          <p:cNvSpPr/>
          <p:nvPr/>
        </p:nvSpPr>
        <p:spPr>
          <a:xfrm>
            <a:off x="4600066" y="2564549"/>
            <a:ext cx="108585" cy="239395"/>
          </a:xfrm>
          <a:custGeom>
            <a:avLst/>
            <a:gdLst/>
            <a:ahLst/>
            <a:cxnLst/>
            <a:rect l="l" t="t" r="r" b="b"/>
            <a:pathLst>
              <a:path w="108585" h="239394">
                <a:moveTo>
                  <a:pt x="108521" y="239052"/>
                </a:moveTo>
                <a:lnTo>
                  <a:pt x="0" y="239052"/>
                </a:lnTo>
                <a:lnTo>
                  <a:pt x="0" y="0"/>
                </a:lnTo>
                <a:lnTo>
                  <a:pt x="108521" y="0"/>
                </a:lnTo>
                <a:lnTo>
                  <a:pt x="108521" y="239052"/>
                </a:lnTo>
                <a:close/>
              </a:path>
            </a:pathLst>
          </a:custGeom>
          <a:solidFill>
            <a:srgbClr val="FFFFFF"/>
          </a:solidFill>
        </p:spPr>
        <p:txBody>
          <a:bodyPr wrap="square" lIns="0" tIns="0" rIns="0" bIns="0" rtlCol="0"/>
          <a:lstStyle/>
          <a:p>
            <a:endParaRPr/>
          </a:p>
        </p:txBody>
      </p:sp>
      <p:sp>
        <p:nvSpPr>
          <p:cNvPr id="46" name="object 46"/>
          <p:cNvSpPr/>
          <p:nvPr/>
        </p:nvSpPr>
        <p:spPr>
          <a:xfrm>
            <a:off x="4807026" y="2564549"/>
            <a:ext cx="108585" cy="239395"/>
          </a:xfrm>
          <a:custGeom>
            <a:avLst/>
            <a:gdLst/>
            <a:ahLst/>
            <a:cxnLst/>
            <a:rect l="l" t="t" r="r" b="b"/>
            <a:pathLst>
              <a:path w="108585" h="239394">
                <a:moveTo>
                  <a:pt x="108521" y="239052"/>
                </a:moveTo>
                <a:lnTo>
                  <a:pt x="0" y="239052"/>
                </a:lnTo>
                <a:lnTo>
                  <a:pt x="0" y="0"/>
                </a:lnTo>
                <a:lnTo>
                  <a:pt x="108521" y="0"/>
                </a:lnTo>
                <a:lnTo>
                  <a:pt x="108521" y="239052"/>
                </a:lnTo>
                <a:close/>
              </a:path>
            </a:pathLst>
          </a:custGeom>
          <a:solidFill>
            <a:srgbClr val="FFFFFF"/>
          </a:solidFill>
        </p:spPr>
        <p:txBody>
          <a:bodyPr wrap="square" lIns="0" tIns="0" rIns="0" bIns="0" rtlCol="0"/>
          <a:lstStyle/>
          <a:p>
            <a:endParaRPr/>
          </a:p>
        </p:txBody>
      </p:sp>
      <p:sp>
        <p:nvSpPr>
          <p:cNvPr id="47" name="object 47"/>
          <p:cNvSpPr/>
          <p:nvPr/>
        </p:nvSpPr>
        <p:spPr>
          <a:xfrm>
            <a:off x="2946979" y="2854637"/>
            <a:ext cx="455930" cy="202565"/>
          </a:xfrm>
          <a:custGeom>
            <a:avLst/>
            <a:gdLst/>
            <a:ahLst/>
            <a:cxnLst/>
            <a:rect l="l" t="t" r="r" b="b"/>
            <a:pathLst>
              <a:path w="455929" h="202564">
                <a:moveTo>
                  <a:pt x="455904" y="202158"/>
                </a:moveTo>
                <a:lnTo>
                  <a:pt x="0" y="202158"/>
                </a:lnTo>
                <a:lnTo>
                  <a:pt x="0" y="0"/>
                </a:lnTo>
                <a:lnTo>
                  <a:pt x="455904" y="0"/>
                </a:lnTo>
                <a:lnTo>
                  <a:pt x="455904" y="202158"/>
                </a:lnTo>
                <a:close/>
              </a:path>
            </a:pathLst>
          </a:custGeom>
          <a:ln w="31445">
            <a:solidFill>
              <a:srgbClr val="FFFFFF"/>
            </a:solidFill>
          </a:ln>
        </p:spPr>
        <p:txBody>
          <a:bodyPr wrap="square" lIns="0" tIns="0" rIns="0" bIns="0" rtlCol="0"/>
          <a:lstStyle/>
          <a:p>
            <a:endParaRPr/>
          </a:p>
        </p:txBody>
      </p:sp>
      <p:sp>
        <p:nvSpPr>
          <p:cNvPr id="48" name="object 48"/>
          <p:cNvSpPr/>
          <p:nvPr/>
        </p:nvSpPr>
        <p:spPr>
          <a:xfrm>
            <a:off x="4564428" y="6520550"/>
            <a:ext cx="92075" cy="314960"/>
          </a:xfrm>
          <a:custGeom>
            <a:avLst/>
            <a:gdLst/>
            <a:ahLst/>
            <a:cxnLst/>
            <a:rect l="l" t="t" r="r" b="b"/>
            <a:pathLst>
              <a:path w="92075" h="314959">
                <a:moveTo>
                  <a:pt x="58115" y="186588"/>
                </a:moveTo>
                <a:lnTo>
                  <a:pt x="33528" y="186588"/>
                </a:lnTo>
                <a:lnTo>
                  <a:pt x="33528" y="314641"/>
                </a:lnTo>
                <a:lnTo>
                  <a:pt x="58115" y="314641"/>
                </a:lnTo>
                <a:lnTo>
                  <a:pt x="58115" y="186588"/>
                </a:lnTo>
                <a:close/>
              </a:path>
              <a:path w="92075" h="314959">
                <a:moveTo>
                  <a:pt x="46418" y="0"/>
                </a:moveTo>
                <a:lnTo>
                  <a:pt x="45224" y="0"/>
                </a:lnTo>
                <a:lnTo>
                  <a:pt x="0" y="185839"/>
                </a:lnTo>
                <a:lnTo>
                  <a:pt x="368" y="186588"/>
                </a:lnTo>
                <a:lnTo>
                  <a:pt x="91274" y="186588"/>
                </a:lnTo>
                <a:lnTo>
                  <a:pt x="91643" y="185839"/>
                </a:lnTo>
                <a:lnTo>
                  <a:pt x="46418" y="0"/>
                </a:lnTo>
                <a:close/>
              </a:path>
            </a:pathLst>
          </a:custGeom>
          <a:solidFill>
            <a:srgbClr val="FFFFFF"/>
          </a:solidFill>
        </p:spPr>
        <p:txBody>
          <a:bodyPr wrap="square" lIns="0" tIns="0" rIns="0" bIns="0" rtlCol="0"/>
          <a:lstStyle/>
          <a:p>
            <a:endParaRPr/>
          </a:p>
        </p:txBody>
      </p:sp>
      <p:sp>
        <p:nvSpPr>
          <p:cNvPr id="49" name="object 49"/>
          <p:cNvSpPr/>
          <p:nvPr/>
        </p:nvSpPr>
        <p:spPr>
          <a:xfrm>
            <a:off x="4294793" y="6520550"/>
            <a:ext cx="92075" cy="314960"/>
          </a:xfrm>
          <a:custGeom>
            <a:avLst/>
            <a:gdLst/>
            <a:ahLst/>
            <a:cxnLst/>
            <a:rect l="l" t="t" r="r" b="b"/>
            <a:pathLst>
              <a:path w="92075" h="314959">
                <a:moveTo>
                  <a:pt x="58115" y="186588"/>
                </a:moveTo>
                <a:lnTo>
                  <a:pt x="33528" y="186588"/>
                </a:lnTo>
                <a:lnTo>
                  <a:pt x="33528" y="314641"/>
                </a:lnTo>
                <a:lnTo>
                  <a:pt x="58115" y="314641"/>
                </a:lnTo>
                <a:lnTo>
                  <a:pt x="58115" y="186588"/>
                </a:lnTo>
                <a:close/>
              </a:path>
              <a:path w="92075" h="314959">
                <a:moveTo>
                  <a:pt x="46418" y="0"/>
                </a:moveTo>
                <a:lnTo>
                  <a:pt x="45224" y="0"/>
                </a:lnTo>
                <a:lnTo>
                  <a:pt x="0" y="185839"/>
                </a:lnTo>
                <a:lnTo>
                  <a:pt x="368" y="186588"/>
                </a:lnTo>
                <a:lnTo>
                  <a:pt x="91274" y="186588"/>
                </a:lnTo>
                <a:lnTo>
                  <a:pt x="91643" y="185839"/>
                </a:lnTo>
                <a:lnTo>
                  <a:pt x="46418" y="0"/>
                </a:lnTo>
                <a:close/>
              </a:path>
            </a:pathLst>
          </a:custGeom>
          <a:solidFill>
            <a:srgbClr val="FFFFFF"/>
          </a:solidFill>
        </p:spPr>
        <p:txBody>
          <a:bodyPr wrap="square" lIns="0" tIns="0" rIns="0" bIns="0" rtlCol="0"/>
          <a:lstStyle/>
          <a:p>
            <a:endParaRPr/>
          </a:p>
        </p:txBody>
      </p:sp>
      <p:sp>
        <p:nvSpPr>
          <p:cNvPr id="50" name="object 50"/>
          <p:cNvSpPr/>
          <p:nvPr/>
        </p:nvSpPr>
        <p:spPr>
          <a:xfrm>
            <a:off x="3985972" y="6563033"/>
            <a:ext cx="125730" cy="272415"/>
          </a:xfrm>
          <a:custGeom>
            <a:avLst/>
            <a:gdLst/>
            <a:ahLst/>
            <a:cxnLst/>
            <a:rect l="l" t="t" r="r" b="b"/>
            <a:pathLst>
              <a:path w="125729" h="272415">
                <a:moveTo>
                  <a:pt x="122988" y="83705"/>
                </a:moveTo>
                <a:lnTo>
                  <a:pt x="74028" y="83705"/>
                </a:lnTo>
                <a:lnTo>
                  <a:pt x="85115" y="86702"/>
                </a:lnTo>
                <a:lnTo>
                  <a:pt x="98818" y="93700"/>
                </a:lnTo>
                <a:lnTo>
                  <a:pt x="102265" y="100990"/>
                </a:lnTo>
                <a:lnTo>
                  <a:pt x="102362" y="272157"/>
                </a:lnTo>
                <a:lnTo>
                  <a:pt x="125539" y="272157"/>
                </a:lnTo>
                <a:lnTo>
                  <a:pt x="125539" y="100990"/>
                </a:lnTo>
                <a:lnTo>
                  <a:pt x="124001" y="86660"/>
                </a:lnTo>
                <a:lnTo>
                  <a:pt x="122988" y="83705"/>
                </a:lnTo>
                <a:close/>
              </a:path>
              <a:path w="125729" h="272415">
                <a:moveTo>
                  <a:pt x="83502" y="0"/>
                </a:moveTo>
                <a:lnTo>
                  <a:pt x="0" y="39293"/>
                </a:lnTo>
                <a:lnTo>
                  <a:pt x="66205" y="135724"/>
                </a:lnTo>
                <a:lnTo>
                  <a:pt x="72580" y="83845"/>
                </a:lnTo>
                <a:lnTo>
                  <a:pt x="74028" y="83705"/>
                </a:lnTo>
                <a:lnTo>
                  <a:pt x="122988" y="83705"/>
                </a:lnTo>
                <a:lnTo>
                  <a:pt x="119660" y="73993"/>
                </a:lnTo>
                <a:lnTo>
                  <a:pt x="112932" y="63835"/>
                </a:lnTo>
                <a:lnTo>
                  <a:pt x="104228" y="57035"/>
                </a:lnTo>
                <a:lnTo>
                  <a:pt x="76949" y="48171"/>
                </a:lnTo>
                <a:lnTo>
                  <a:pt x="83502" y="0"/>
                </a:lnTo>
                <a:close/>
              </a:path>
            </a:pathLst>
          </a:custGeom>
          <a:solidFill>
            <a:srgbClr val="FFFFFF"/>
          </a:solidFill>
        </p:spPr>
        <p:txBody>
          <a:bodyPr wrap="square" lIns="0" tIns="0" rIns="0" bIns="0" rtlCol="0"/>
          <a:lstStyle/>
          <a:p>
            <a:endParaRPr/>
          </a:p>
        </p:txBody>
      </p:sp>
      <p:sp>
        <p:nvSpPr>
          <p:cNvPr id="51" name="object 51"/>
          <p:cNvSpPr/>
          <p:nvPr/>
        </p:nvSpPr>
        <p:spPr>
          <a:xfrm>
            <a:off x="4726152" y="6376022"/>
            <a:ext cx="0" cy="459740"/>
          </a:xfrm>
          <a:custGeom>
            <a:avLst/>
            <a:gdLst/>
            <a:ahLst/>
            <a:cxnLst/>
            <a:rect l="l" t="t" r="r" b="b"/>
            <a:pathLst>
              <a:path h="459740">
                <a:moveTo>
                  <a:pt x="0" y="0"/>
                </a:moveTo>
                <a:lnTo>
                  <a:pt x="0" y="459168"/>
                </a:lnTo>
              </a:path>
            </a:pathLst>
          </a:custGeom>
          <a:ln w="40106">
            <a:solidFill>
              <a:srgbClr val="FFFFFF"/>
            </a:solidFill>
          </a:ln>
        </p:spPr>
        <p:txBody>
          <a:bodyPr wrap="square" lIns="0" tIns="0" rIns="0" bIns="0" rtlCol="0"/>
          <a:lstStyle/>
          <a:p>
            <a:endParaRPr/>
          </a:p>
        </p:txBody>
      </p:sp>
      <p:sp>
        <p:nvSpPr>
          <p:cNvPr id="52" name="object 52"/>
          <p:cNvSpPr/>
          <p:nvPr/>
        </p:nvSpPr>
        <p:spPr>
          <a:xfrm>
            <a:off x="3897083" y="6341472"/>
            <a:ext cx="1124585" cy="0"/>
          </a:xfrm>
          <a:custGeom>
            <a:avLst/>
            <a:gdLst/>
            <a:ahLst/>
            <a:cxnLst/>
            <a:rect l="l" t="t" r="r" b="b"/>
            <a:pathLst>
              <a:path w="1124585">
                <a:moveTo>
                  <a:pt x="1123962" y="0"/>
                </a:moveTo>
                <a:lnTo>
                  <a:pt x="0" y="0"/>
                </a:lnTo>
              </a:path>
            </a:pathLst>
          </a:custGeom>
          <a:ln w="69100">
            <a:solidFill>
              <a:srgbClr val="FFFFFF"/>
            </a:solidFill>
          </a:ln>
        </p:spPr>
        <p:txBody>
          <a:bodyPr wrap="square" lIns="0" tIns="0" rIns="0" bIns="0" rtlCol="0"/>
          <a:lstStyle/>
          <a:p>
            <a:endParaRPr/>
          </a:p>
        </p:txBody>
      </p:sp>
      <p:sp>
        <p:nvSpPr>
          <p:cNvPr id="53" name="object 53"/>
          <p:cNvSpPr/>
          <p:nvPr/>
        </p:nvSpPr>
        <p:spPr>
          <a:xfrm>
            <a:off x="4499381" y="6327533"/>
            <a:ext cx="0" cy="508000"/>
          </a:xfrm>
          <a:custGeom>
            <a:avLst/>
            <a:gdLst/>
            <a:ahLst/>
            <a:cxnLst/>
            <a:rect l="l" t="t" r="r" b="b"/>
            <a:pathLst>
              <a:path h="508000">
                <a:moveTo>
                  <a:pt x="0" y="0"/>
                </a:moveTo>
                <a:lnTo>
                  <a:pt x="0" y="507657"/>
                </a:lnTo>
              </a:path>
            </a:pathLst>
          </a:custGeom>
          <a:ln w="40106">
            <a:solidFill>
              <a:srgbClr val="FFFFFF"/>
            </a:solidFill>
          </a:ln>
        </p:spPr>
        <p:txBody>
          <a:bodyPr wrap="square" lIns="0" tIns="0" rIns="0" bIns="0" rtlCol="0"/>
          <a:lstStyle/>
          <a:p>
            <a:endParaRPr/>
          </a:p>
        </p:txBody>
      </p:sp>
      <p:sp>
        <p:nvSpPr>
          <p:cNvPr id="54" name="object 54"/>
          <p:cNvSpPr/>
          <p:nvPr/>
        </p:nvSpPr>
        <p:spPr>
          <a:xfrm>
            <a:off x="4446270" y="6327533"/>
            <a:ext cx="0" cy="508000"/>
          </a:xfrm>
          <a:custGeom>
            <a:avLst/>
            <a:gdLst/>
            <a:ahLst/>
            <a:cxnLst/>
            <a:rect l="l" t="t" r="r" b="b"/>
            <a:pathLst>
              <a:path h="508000">
                <a:moveTo>
                  <a:pt x="0" y="0"/>
                </a:moveTo>
                <a:lnTo>
                  <a:pt x="0" y="507657"/>
                </a:lnTo>
              </a:path>
            </a:pathLst>
          </a:custGeom>
          <a:ln w="40106">
            <a:solidFill>
              <a:srgbClr val="FFFFFF"/>
            </a:solidFill>
          </a:ln>
        </p:spPr>
        <p:txBody>
          <a:bodyPr wrap="square" lIns="0" tIns="0" rIns="0" bIns="0" rtlCol="0"/>
          <a:lstStyle/>
          <a:p>
            <a:endParaRPr/>
          </a:p>
        </p:txBody>
      </p:sp>
      <p:sp>
        <p:nvSpPr>
          <p:cNvPr id="55" name="object 55"/>
          <p:cNvSpPr/>
          <p:nvPr/>
        </p:nvSpPr>
        <p:spPr>
          <a:xfrm>
            <a:off x="4233278" y="6327533"/>
            <a:ext cx="0" cy="508000"/>
          </a:xfrm>
          <a:custGeom>
            <a:avLst/>
            <a:gdLst/>
            <a:ahLst/>
            <a:cxnLst/>
            <a:rect l="l" t="t" r="r" b="b"/>
            <a:pathLst>
              <a:path h="508000">
                <a:moveTo>
                  <a:pt x="0" y="0"/>
                </a:moveTo>
                <a:lnTo>
                  <a:pt x="0" y="507657"/>
                </a:lnTo>
              </a:path>
            </a:pathLst>
          </a:custGeom>
          <a:ln w="40106">
            <a:solidFill>
              <a:srgbClr val="FFFFFF"/>
            </a:solidFill>
          </a:ln>
        </p:spPr>
        <p:txBody>
          <a:bodyPr wrap="square" lIns="0" tIns="0" rIns="0" bIns="0" rtlCol="0"/>
          <a:lstStyle/>
          <a:p>
            <a:endParaRPr/>
          </a:p>
        </p:txBody>
      </p:sp>
      <p:sp>
        <p:nvSpPr>
          <p:cNvPr id="56" name="object 56"/>
          <p:cNvSpPr/>
          <p:nvPr/>
        </p:nvSpPr>
        <p:spPr>
          <a:xfrm>
            <a:off x="4180154" y="6327533"/>
            <a:ext cx="0" cy="508000"/>
          </a:xfrm>
          <a:custGeom>
            <a:avLst/>
            <a:gdLst/>
            <a:ahLst/>
            <a:cxnLst/>
            <a:rect l="l" t="t" r="r" b="b"/>
            <a:pathLst>
              <a:path h="508000">
                <a:moveTo>
                  <a:pt x="0" y="0"/>
                </a:moveTo>
                <a:lnTo>
                  <a:pt x="0" y="507657"/>
                </a:lnTo>
              </a:path>
            </a:pathLst>
          </a:custGeom>
          <a:ln w="40106">
            <a:solidFill>
              <a:srgbClr val="FFFFFF"/>
            </a:solidFill>
          </a:ln>
        </p:spPr>
        <p:txBody>
          <a:bodyPr wrap="square" lIns="0" tIns="0" rIns="0" bIns="0" rtlCol="0"/>
          <a:lstStyle/>
          <a:p>
            <a:endParaRPr/>
          </a:p>
        </p:txBody>
      </p:sp>
      <p:sp>
        <p:nvSpPr>
          <p:cNvPr id="57" name="object 57"/>
          <p:cNvSpPr/>
          <p:nvPr/>
        </p:nvSpPr>
        <p:spPr>
          <a:xfrm>
            <a:off x="3690834" y="6170222"/>
            <a:ext cx="274955" cy="665480"/>
          </a:xfrm>
          <a:custGeom>
            <a:avLst/>
            <a:gdLst/>
            <a:ahLst/>
            <a:cxnLst/>
            <a:rect l="l" t="t" r="r" b="b"/>
            <a:pathLst>
              <a:path w="274954" h="665479">
                <a:moveTo>
                  <a:pt x="138074" y="0"/>
                </a:moveTo>
                <a:lnTo>
                  <a:pt x="93283" y="6954"/>
                </a:lnTo>
                <a:lnTo>
                  <a:pt x="55840" y="26318"/>
                </a:lnTo>
                <a:lnTo>
                  <a:pt x="26315" y="55846"/>
                </a:lnTo>
                <a:lnTo>
                  <a:pt x="6953" y="93288"/>
                </a:lnTo>
                <a:lnTo>
                  <a:pt x="0" y="136398"/>
                </a:lnTo>
                <a:lnTo>
                  <a:pt x="0" y="664967"/>
                </a:lnTo>
                <a:lnTo>
                  <a:pt x="274485" y="664967"/>
                </a:lnTo>
                <a:lnTo>
                  <a:pt x="274485" y="136397"/>
                </a:lnTo>
                <a:lnTo>
                  <a:pt x="267530" y="93288"/>
                </a:lnTo>
                <a:lnTo>
                  <a:pt x="248165" y="55846"/>
                </a:lnTo>
                <a:lnTo>
                  <a:pt x="218636" y="26318"/>
                </a:lnTo>
                <a:lnTo>
                  <a:pt x="181190" y="6954"/>
                </a:lnTo>
                <a:lnTo>
                  <a:pt x="138074" y="0"/>
                </a:lnTo>
                <a:close/>
              </a:path>
            </a:pathLst>
          </a:custGeom>
          <a:solidFill>
            <a:srgbClr val="989B9E"/>
          </a:solidFill>
        </p:spPr>
        <p:txBody>
          <a:bodyPr wrap="square" lIns="0" tIns="0" rIns="0" bIns="0" rtlCol="0"/>
          <a:lstStyle/>
          <a:p>
            <a:endParaRPr/>
          </a:p>
        </p:txBody>
      </p:sp>
      <p:sp>
        <p:nvSpPr>
          <p:cNvPr id="58" name="object 58"/>
          <p:cNvSpPr/>
          <p:nvPr/>
        </p:nvSpPr>
        <p:spPr>
          <a:xfrm>
            <a:off x="3441452" y="6552577"/>
            <a:ext cx="0" cy="203835"/>
          </a:xfrm>
          <a:custGeom>
            <a:avLst/>
            <a:gdLst/>
            <a:ahLst/>
            <a:cxnLst/>
            <a:rect l="l" t="t" r="r" b="b"/>
            <a:pathLst>
              <a:path h="203834">
                <a:moveTo>
                  <a:pt x="0" y="0"/>
                </a:moveTo>
                <a:lnTo>
                  <a:pt x="0" y="203644"/>
                </a:lnTo>
              </a:path>
            </a:pathLst>
          </a:custGeom>
          <a:ln w="38366">
            <a:solidFill>
              <a:srgbClr val="FFFFFF"/>
            </a:solidFill>
          </a:ln>
        </p:spPr>
        <p:txBody>
          <a:bodyPr wrap="square" lIns="0" tIns="0" rIns="0" bIns="0" rtlCol="0"/>
          <a:lstStyle/>
          <a:p>
            <a:endParaRPr/>
          </a:p>
        </p:txBody>
      </p:sp>
      <p:sp>
        <p:nvSpPr>
          <p:cNvPr id="59" name="object 59"/>
          <p:cNvSpPr/>
          <p:nvPr/>
        </p:nvSpPr>
        <p:spPr>
          <a:xfrm>
            <a:off x="3441452" y="6255232"/>
            <a:ext cx="0" cy="203835"/>
          </a:xfrm>
          <a:custGeom>
            <a:avLst/>
            <a:gdLst/>
            <a:ahLst/>
            <a:cxnLst/>
            <a:rect l="l" t="t" r="r" b="b"/>
            <a:pathLst>
              <a:path h="203835">
                <a:moveTo>
                  <a:pt x="0" y="0"/>
                </a:moveTo>
                <a:lnTo>
                  <a:pt x="0" y="203644"/>
                </a:lnTo>
              </a:path>
            </a:pathLst>
          </a:custGeom>
          <a:ln w="38366">
            <a:solidFill>
              <a:srgbClr val="FFFFFF"/>
            </a:solidFill>
          </a:ln>
        </p:spPr>
        <p:txBody>
          <a:bodyPr wrap="square" lIns="0" tIns="0" rIns="0" bIns="0" rtlCol="0"/>
          <a:lstStyle/>
          <a:p>
            <a:endParaRPr/>
          </a:p>
        </p:txBody>
      </p:sp>
      <p:sp>
        <p:nvSpPr>
          <p:cNvPr id="60" name="object 60"/>
          <p:cNvSpPr/>
          <p:nvPr/>
        </p:nvSpPr>
        <p:spPr>
          <a:xfrm>
            <a:off x="3183934" y="6552577"/>
            <a:ext cx="0" cy="203835"/>
          </a:xfrm>
          <a:custGeom>
            <a:avLst/>
            <a:gdLst/>
            <a:ahLst/>
            <a:cxnLst/>
            <a:rect l="l" t="t" r="r" b="b"/>
            <a:pathLst>
              <a:path h="203834">
                <a:moveTo>
                  <a:pt x="0" y="0"/>
                </a:moveTo>
                <a:lnTo>
                  <a:pt x="0" y="203644"/>
                </a:lnTo>
              </a:path>
            </a:pathLst>
          </a:custGeom>
          <a:ln w="38366">
            <a:solidFill>
              <a:srgbClr val="FFFFFF"/>
            </a:solidFill>
          </a:ln>
        </p:spPr>
        <p:txBody>
          <a:bodyPr wrap="square" lIns="0" tIns="0" rIns="0" bIns="0" rtlCol="0"/>
          <a:lstStyle/>
          <a:p>
            <a:endParaRPr/>
          </a:p>
        </p:txBody>
      </p:sp>
      <p:sp>
        <p:nvSpPr>
          <p:cNvPr id="61" name="object 61"/>
          <p:cNvSpPr/>
          <p:nvPr/>
        </p:nvSpPr>
        <p:spPr>
          <a:xfrm>
            <a:off x="3183934" y="6255232"/>
            <a:ext cx="0" cy="203835"/>
          </a:xfrm>
          <a:custGeom>
            <a:avLst/>
            <a:gdLst/>
            <a:ahLst/>
            <a:cxnLst/>
            <a:rect l="l" t="t" r="r" b="b"/>
            <a:pathLst>
              <a:path h="203835">
                <a:moveTo>
                  <a:pt x="0" y="0"/>
                </a:moveTo>
                <a:lnTo>
                  <a:pt x="0" y="203644"/>
                </a:lnTo>
              </a:path>
            </a:pathLst>
          </a:custGeom>
          <a:ln w="38366">
            <a:solidFill>
              <a:srgbClr val="FFFFFF"/>
            </a:solidFill>
          </a:ln>
        </p:spPr>
        <p:txBody>
          <a:bodyPr wrap="square" lIns="0" tIns="0" rIns="0" bIns="0" rtlCol="0"/>
          <a:lstStyle/>
          <a:p>
            <a:endParaRPr/>
          </a:p>
        </p:txBody>
      </p:sp>
      <p:sp>
        <p:nvSpPr>
          <p:cNvPr id="62" name="object 62"/>
          <p:cNvSpPr/>
          <p:nvPr/>
        </p:nvSpPr>
        <p:spPr>
          <a:xfrm>
            <a:off x="2926429" y="6552577"/>
            <a:ext cx="0" cy="203835"/>
          </a:xfrm>
          <a:custGeom>
            <a:avLst/>
            <a:gdLst/>
            <a:ahLst/>
            <a:cxnLst/>
            <a:rect l="l" t="t" r="r" b="b"/>
            <a:pathLst>
              <a:path h="203834">
                <a:moveTo>
                  <a:pt x="0" y="0"/>
                </a:moveTo>
                <a:lnTo>
                  <a:pt x="0" y="203644"/>
                </a:lnTo>
              </a:path>
            </a:pathLst>
          </a:custGeom>
          <a:ln w="38366">
            <a:solidFill>
              <a:srgbClr val="FFFFFF"/>
            </a:solidFill>
          </a:ln>
        </p:spPr>
        <p:txBody>
          <a:bodyPr wrap="square" lIns="0" tIns="0" rIns="0" bIns="0" rtlCol="0"/>
          <a:lstStyle/>
          <a:p>
            <a:endParaRPr/>
          </a:p>
        </p:txBody>
      </p:sp>
      <p:sp>
        <p:nvSpPr>
          <p:cNvPr id="63" name="object 63"/>
          <p:cNvSpPr/>
          <p:nvPr/>
        </p:nvSpPr>
        <p:spPr>
          <a:xfrm>
            <a:off x="2926429" y="6255232"/>
            <a:ext cx="0" cy="203835"/>
          </a:xfrm>
          <a:custGeom>
            <a:avLst/>
            <a:gdLst/>
            <a:ahLst/>
            <a:cxnLst/>
            <a:rect l="l" t="t" r="r" b="b"/>
            <a:pathLst>
              <a:path h="203835">
                <a:moveTo>
                  <a:pt x="0" y="0"/>
                </a:moveTo>
                <a:lnTo>
                  <a:pt x="0" y="203644"/>
                </a:lnTo>
              </a:path>
            </a:pathLst>
          </a:custGeom>
          <a:ln w="38366">
            <a:solidFill>
              <a:srgbClr val="FFFFFF"/>
            </a:solidFill>
          </a:ln>
        </p:spPr>
        <p:txBody>
          <a:bodyPr wrap="square" lIns="0" tIns="0" rIns="0" bIns="0" rtlCol="0"/>
          <a:lstStyle/>
          <a:p>
            <a:endParaRPr/>
          </a:p>
        </p:txBody>
      </p:sp>
      <p:sp>
        <p:nvSpPr>
          <p:cNvPr id="64" name="object 64"/>
          <p:cNvSpPr/>
          <p:nvPr/>
        </p:nvSpPr>
        <p:spPr>
          <a:xfrm>
            <a:off x="4803051" y="5902541"/>
            <a:ext cx="108585" cy="239395"/>
          </a:xfrm>
          <a:custGeom>
            <a:avLst/>
            <a:gdLst/>
            <a:ahLst/>
            <a:cxnLst/>
            <a:rect l="l" t="t" r="r" b="b"/>
            <a:pathLst>
              <a:path w="108585" h="239395">
                <a:moveTo>
                  <a:pt x="0" y="0"/>
                </a:moveTo>
                <a:lnTo>
                  <a:pt x="108064" y="0"/>
                </a:lnTo>
                <a:lnTo>
                  <a:pt x="108064" y="239052"/>
                </a:lnTo>
                <a:lnTo>
                  <a:pt x="0" y="239052"/>
                </a:lnTo>
                <a:lnTo>
                  <a:pt x="0" y="0"/>
                </a:lnTo>
                <a:close/>
              </a:path>
            </a:pathLst>
          </a:custGeom>
          <a:solidFill>
            <a:srgbClr val="FFFFFF"/>
          </a:solidFill>
        </p:spPr>
        <p:txBody>
          <a:bodyPr wrap="square" lIns="0" tIns="0" rIns="0" bIns="0" rtlCol="0"/>
          <a:lstStyle/>
          <a:p>
            <a:endParaRPr/>
          </a:p>
        </p:txBody>
      </p:sp>
      <p:sp>
        <p:nvSpPr>
          <p:cNvPr id="65" name="object 65"/>
          <p:cNvSpPr/>
          <p:nvPr/>
        </p:nvSpPr>
        <p:spPr>
          <a:xfrm>
            <a:off x="4596968" y="5902541"/>
            <a:ext cx="108585" cy="239395"/>
          </a:xfrm>
          <a:custGeom>
            <a:avLst/>
            <a:gdLst/>
            <a:ahLst/>
            <a:cxnLst/>
            <a:rect l="l" t="t" r="r" b="b"/>
            <a:pathLst>
              <a:path w="108585" h="239395">
                <a:moveTo>
                  <a:pt x="0" y="0"/>
                </a:moveTo>
                <a:lnTo>
                  <a:pt x="108064" y="0"/>
                </a:lnTo>
                <a:lnTo>
                  <a:pt x="108064" y="239052"/>
                </a:lnTo>
                <a:lnTo>
                  <a:pt x="0" y="239052"/>
                </a:lnTo>
                <a:lnTo>
                  <a:pt x="0" y="0"/>
                </a:lnTo>
                <a:close/>
              </a:path>
            </a:pathLst>
          </a:custGeom>
          <a:solidFill>
            <a:srgbClr val="FFFFFF"/>
          </a:solidFill>
        </p:spPr>
        <p:txBody>
          <a:bodyPr wrap="square" lIns="0" tIns="0" rIns="0" bIns="0" rtlCol="0"/>
          <a:lstStyle/>
          <a:p>
            <a:endParaRPr/>
          </a:p>
        </p:txBody>
      </p:sp>
      <p:sp>
        <p:nvSpPr>
          <p:cNvPr id="66" name="object 66"/>
          <p:cNvSpPr/>
          <p:nvPr/>
        </p:nvSpPr>
        <p:spPr>
          <a:xfrm>
            <a:off x="4390885" y="5902541"/>
            <a:ext cx="108585" cy="239395"/>
          </a:xfrm>
          <a:custGeom>
            <a:avLst/>
            <a:gdLst/>
            <a:ahLst/>
            <a:cxnLst/>
            <a:rect l="l" t="t" r="r" b="b"/>
            <a:pathLst>
              <a:path w="108585" h="239395">
                <a:moveTo>
                  <a:pt x="0" y="0"/>
                </a:moveTo>
                <a:lnTo>
                  <a:pt x="108064" y="0"/>
                </a:lnTo>
                <a:lnTo>
                  <a:pt x="108064" y="239052"/>
                </a:lnTo>
                <a:lnTo>
                  <a:pt x="0" y="239052"/>
                </a:lnTo>
                <a:lnTo>
                  <a:pt x="0" y="0"/>
                </a:lnTo>
                <a:close/>
              </a:path>
            </a:pathLst>
          </a:custGeom>
          <a:solidFill>
            <a:srgbClr val="FFFFFF"/>
          </a:solidFill>
        </p:spPr>
        <p:txBody>
          <a:bodyPr wrap="square" lIns="0" tIns="0" rIns="0" bIns="0" rtlCol="0"/>
          <a:lstStyle/>
          <a:p>
            <a:endParaRPr/>
          </a:p>
        </p:txBody>
      </p:sp>
      <p:sp>
        <p:nvSpPr>
          <p:cNvPr id="67" name="object 67"/>
          <p:cNvSpPr/>
          <p:nvPr/>
        </p:nvSpPr>
        <p:spPr>
          <a:xfrm>
            <a:off x="4184815" y="5902541"/>
            <a:ext cx="108585" cy="239395"/>
          </a:xfrm>
          <a:custGeom>
            <a:avLst/>
            <a:gdLst/>
            <a:ahLst/>
            <a:cxnLst/>
            <a:rect l="l" t="t" r="r" b="b"/>
            <a:pathLst>
              <a:path w="108585" h="239395">
                <a:moveTo>
                  <a:pt x="0" y="0"/>
                </a:moveTo>
                <a:lnTo>
                  <a:pt x="108064" y="0"/>
                </a:lnTo>
                <a:lnTo>
                  <a:pt x="108064" y="239052"/>
                </a:lnTo>
                <a:lnTo>
                  <a:pt x="0" y="239052"/>
                </a:lnTo>
                <a:lnTo>
                  <a:pt x="0" y="0"/>
                </a:lnTo>
                <a:close/>
              </a:path>
            </a:pathLst>
          </a:custGeom>
          <a:solidFill>
            <a:srgbClr val="FFFFFF"/>
          </a:solidFill>
        </p:spPr>
        <p:txBody>
          <a:bodyPr wrap="square" lIns="0" tIns="0" rIns="0" bIns="0" rtlCol="0"/>
          <a:lstStyle/>
          <a:p>
            <a:endParaRPr/>
          </a:p>
        </p:txBody>
      </p:sp>
      <p:sp>
        <p:nvSpPr>
          <p:cNvPr id="68" name="object 68"/>
          <p:cNvSpPr/>
          <p:nvPr/>
        </p:nvSpPr>
        <p:spPr>
          <a:xfrm>
            <a:off x="3978732" y="5902541"/>
            <a:ext cx="108585" cy="239395"/>
          </a:xfrm>
          <a:custGeom>
            <a:avLst/>
            <a:gdLst/>
            <a:ahLst/>
            <a:cxnLst/>
            <a:rect l="l" t="t" r="r" b="b"/>
            <a:pathLst>
              <a:path w="108585" h="239395">
                <a:moveTo>
                  <a:pt x="0" y="0"/>
                </a:moveTo>
                <a:lnTo>
                  <a:pt x="108064" y="0"/>
                </a:lnTo>
                <a:lnTo>
                  <a:pt x="108064" y="239052"/>
                </a:lnTo>
                <a:lnTo>
                  <a:pt x="0" y="239052"/>
                </a:lnTo>
                <a:lnTo>
                  <a:pt x="0" y="0"/>
                </a:lnTo>
                <a:close/>
              </a:path>
            </a:pathLst>
          </a:custGeom>
          <a:solidFill>
            <a:srgbClr val="FFFFFF"/>
          </a:solidFill>
        </p:spPr>
        <p:txBody>
          <a:bodyPr wrap="square" lIns="0" tIns="0" rIns="0" bIns="0" rtlCol="0"/>
          <a:lstStyle/>
          <a:p>
            <a:endParaRPr/>
          </a:p>
        </p:txBody>
      </p:sp>
      <p:sp>
        <p:nvSpPr>
          <p:cNvPr id="69" name="object 69"/>
          <p:cNvSpPr/>
          <p:nvPr/>
        </p:nvSpPr>
        <p:spPr>
          <a:xfrm>
            <a:off x="3772649" y="5902541"/>
            <a:ext cx="108585" cy="239395"/>
          </a:xfrm>
          <a:custGeom>
            <a:avLst/>
            <a:gdLst/>
            <a:ahLst/>
            <a:cxnLst/>
            <a:rect l="l" t="t" r="r" b="b"/>
            <a:pathLst>
              <a:path w="108585" h="239395">
                <a:moveTo>
                  <a:pt x="0" y="0"/>
                </a:moveTo>
                <a:lnTo>
                  <a:pt x="108064" y="0"/>
                </a:lnTo>
                <a:lnTo>
                  <a:pt x="108064" y="239052"/>
                </a:lnTo>
                <a:lnTo>
                  <a:pt x="0" y="239052"/>
                </a:lnTo>
                <a:lnTo>
                  <a:pt x="0" y="0"/>
                </a:lnTo>
                <a:close/>
              </a:path>
            </a:pathLst>
          </a:custGeom>
          <a:solidFill>
            <a:srgbClr val="FFFFFF"/>
          </a:solidFill>
        </p:spPr>
        <p:txBody>
          <a:bodyPr wrap="square" lIns="0" tIns="0" rIns="0" bIns="0" rtlCol="0"/>
          <a:lstStyle/>
          <a:p>
            <a:endParaRPr/>
          </a:p>
        </p:txBody>
      </p:sp>
      <p:sp>
        <p:nvSpPr>
          <p:cNvPr id="70" name="object 70"/>
          <p:cNvSpPr/>
          <p:nvPr/>
        </p:nvSpPr>
        <p:spPr>
          <a:xfrm>
            <a:off x="3566566" y="5902541"/>
            <a:ext cx="108585" cy="239395"/>
          </a:xfrm>
          <a:custGeom>
            <a:avLst/>
            <a:gdLst/>
            <a:ahLst/>
            <a:cxnLst/>
            <a:rect l="l" t="t" r="r" b="b"/>
            <a:pathLst>
              <a:path w="108585" h="239395">
                <a:moveTo>
                  <a:pt x="0" y="0"/>
                </a:moveTo>
                <a:lnTo>
                  <a:pt x="108064" y="0"/>
                </a:lnTo>
                <a:lnTo>
                  <a:pt x="108064" y="239052"/>
                </a:lnTo>
                <a:lnTo>
                  <a:pt x="0" y="239052"/>
                </a:lnTo>
                <a:lnTo>
                  <a:pt x="0" y="0"/>
                </a:lnTo>
                <a:close/>
              </a:path>
            </a:pathLst>
          </a:custGeom>
          <a:solidFill>
            <a:srgbClr val="FFFFFF"/>
          </a:solidFill>
        </p:spPr>
        <p:txBody>
          <a:bodyPr wrap="square" lIns="0" tIns="0" rIns="0" bIns="0" rtlCol="0"/>
          <a:lstStyle/>
          <a:p>
            <a:endParaRPr/>
          </a:p>
        </p:txBody>
      </p:sp>
      <p:sp>
        <p:nvSpPr>
          <p:cNvPr id="71" name="object 71"/>
          <p:cNvSpPr/>
          <p:nvPr/>
        </p:nvSpPr>
        <p:spPr>
          <a:xfrm>
            <a:off x="3360483" y="5902541"/>
            <a:ext cx="108585" cy="239395"/>
          </a:xfrm>
          <a:custGeom>
            <a:avLst/>
            <a:gdLst/>
            <a:ahLst/>
            <a:cxnLst/>
            <a:rect l="l" t="t" r="r" b="b"/>
            <a:pathLst>
              <a:path w="108585" h="239395">
                <a:moveTo>
                  <a:pt x="0" y="0"/>
                </a:moveTo>
                <a:lnTo>
                  <a:pt x="108064" y="0"/>
                </a:lnTo>
                <a:lnTo>
                  <a:pt x="108064" y="239052"/>
                </a:lnTo>
                <a:lnTo>
                  <a:pt x="0" y="239052"/>
                </a:lnTo>
                <a:lnTo>
                  <a:pt x="0" y="0"/>
                </a:lnTo>
                <a:close/>
              </a:path>
            </a:pathLst>
          </a:custGeom>
          <a:solidFill>
            <a:srgbClr val="FFFFFF"/>
          </a:solidFill>
        </p:spPr>
        <p:txBody>
          <a:bodyPr wrap="square" lIns="0" tIns="0" rIns="0" bIns="0" rtlCol="0"/>
          <a:lstStyle/>
          <a:p>
            <a:endParaRPr/>
          </a:p>
        </p:txBody>
      </p:sp>
      <p:sp>
        <p:nvSpPr>
          <p:cNvPr id="72" name="object 72"/>
          <p:cNvSpPr/>
          <p:nvPr/>
        </p:nvSpPr>
        <p:spPr>
          <a:xfrm>
            <a:off x="3154413" y="5902541"/>
            <a:ext cx="108585" cy="239395"/>
          </a:xfrm>
          <a:custGeom>
            <a:avLst/>
            <a:gdLst/>
            <a:ahLst/>
            <a:cxnLst/>
            <a:rect l="l" t="t" r="r" b="b"/>
            <a:pathLst>
              <a:path w="108585" h="239395">
                <a:moveTo>
                  <a:pt x="0" y="0"/>
                </a:moveTo>
                <a:lnTo>
                  <a:pt x="108064" y="0"/>
                </a:lnTo>
                <a:lnTo>
                  <a:pt x="108064" y="239052"/>
                </a:lnTo>
                <a:lnTo>
                  <a:pt x="0" y="239052"/>
                </a:lnTo>
                <a:lnTo>
                  <a:pt x="0" y="0"/>
                </a:lnTo>
                <a:close/>
              </a:path>
            </a:pathLst>
          </a:custGeom>
          <a:solidFill>
            <a:srgbClr val="FFFFFF"/>
          </a:solidFill>
        </p:spPr>
        <p:txBody>
          <a:bodyPr wrap="square" lIns="0" tIns="0" rIns="0" bIns="0" rtlCol="0"/>
          <a:lstStyle/>
          <a:p>
            <a:endParaRPr/>
          </a:p>
        </p:txBody>
      </p:sp>
      <p:sp>
        <p:nvSpPr>
          <p:cNvPr id="73" name="object 73"/>
          <p:cNvSpPr/>
          <p:nvPr/>
        </p:nvSpPr>
        <p:spPr>
          <a:xfrm>
            <a:off x="2948330" y="5902541"/>
            <a:ext cx="108585" cy="239395"/>
          </a:xfrm>
          <a:custGeom>
            <a:avLst/>
            <a:gdLst/>
            <a:ahLst/>
            <a:cxnLst/>
            <a:rect l="l" t="t" r="r" b="b"/>
            <a:pathLst>
              <a:path w="108585" h="239395">
                <a:moveTo>
                  <a:pt x="0" y="0"/>
                </a:moveTo>
                <a:lnTo>
                  <a:pt x="108064" y="0"/>
                </a:lnTo>
                <a:lnTo>
                  <a:pt x="108064" y="239052"/>
                </a:lnTo>
                <a:lnTo>
                  <a:pt x="0" y="239052"/>
                </a:lnTo>
                <a:lnTo>
                  <a:pt x="0" y="0"/>
                </a:lnTo>
                <a:close/>
              </a:path>
            </a:pathLst>
          </a:custGeom>
          <a:solidFill>
            <a:srgbClr val="FFFFFF"/>
          </a:solidFill>
        </p:spPr>
        <p:txBody>
          <a:bodyPr wrap="square" lIns="0" tIns="0" rIns="0" bIns="0" rtlCol="0"/>
          <a:lstStyle/>
          <a:p>
            <a:endParaRPr/>
          </a:p>
        </p:txBody>
      </p:sp>
      <p:sp>
        <p:nvSpPr>
          <p:cNvPr id="74" name="object 74"/>
          <p:cNvSpPr/>
          <p:nvPr/>
        </p:nvSpPr>
        <p:spPr>
          <a:xfrm>
            <a:off x="2742247" y="5902541"/>
            <a:ext cx="108585" cy="239395"/>
          </a:xfrm>
          <a:custGeom>
            <a:avLst/>
            <a:gdLst/>
            <a:ahLst/>
            <a:cxnLst/>
            <a:rect l="l" t="t" r="r" b="b"/>
            <a:pathLst>
              <a:path w="108585" h="239395">
                <a:moveTo>
                  <a:pt x="0" y="0"/>
                </a:moveTo>
                <a:lnTo>
                  <a:pt x="108064" y="0"/>
                </a:lnTo>
                <a:lnTo>
                  <a:pt x="108064" y="239052"/>
                </a:lnTo>
                <a:lnTo>
                  <a:pt x="0" y="239052"/>
                </a:lnTo>
                <a:lnTo>
                  <a:pt x="0" y="0"/>
                </a:lnTo>
                <a:close/>
              </a:path>
            </a:pathLst>
          </a:custGeom>
          <a:solidFill>
            <a:srgbClr val="FFFFFF"/>
          </a:solidFill>
        </p:spPr>
        <p:txBody>
          <a:bodyPr wrap="square" lIns="0" tIns="0" rIns="0" bIns="0" rtlCol="0"/>
          <a:lstStyle/>
          <a:p>
            <a:endParaRPr/>
          </a:p>
        </p:txBody>
      </p:sp>
      <p:sp>
        <p:nvSpPr>
          <p:cNvPr id="75" name="object 75"/>
          <p:cNvSpPr/>
          <p:nvPr/>
        </p:nvSpPr>
        <p:spPr>
          <a:xfrm>
            <a:off x="4238397" y="5649343"/>
            <a:ext cx="455930" cy="202565"/>
          </a:xfrm>
          <a:custGeom>
            <a:avLst/>
            <a:gdLst/>
            <a:ahLst/>
            <a:cxnLst/>
            <a:rect l="l" t="t" r="r" b="b"/>
            <a:pathLst>
              <a:path w="455929" h="202564">
                <a:moveTo>
                  <a:pt x="0" y="0"/>
                </a:moveTo>
                <a:lnTo>
                  <a:pt x="455904" y="0"/>
                </a:lnTo>
                <a:lnTo>
                  <a:pt x="455904" y="202158"/>
                </a:lnTo>
                <a:lnTo>
                  <a:pt x="0" y="202158"/>
                </a:lnTo>
                <a:lnTo>
                  <a:pt x="0" y="0"/>
                </a:lnTo>
                <a:close/>
              </a:path>
            </a:pathLst>
          </a:custGeom>
          <a:ln w="31445">
            <a:solidFill>
              <a:srgbClr val="FFFFFF"/>
            </a:solidFill>
          </a:ln>
        </p:spPr>
        <p:txBody>
          <a:bodyPr wrap="square" lIns="0" tIns="0" rIns="0" bIns="0" rtlCol="0"/>
          <a:lstStyle/>
          <a:p>
            <a:endParaRPr/>
          </a:p>
        </p:txBody>
      </p:sp>
      <p:sp>
        <p:nvSpPr>
          <p:cNvPr id="76" name="object 76"/>
          <p:cNvSpPr/>
          <p:nvPr/>
        </p:nvSpPr>
        <p:spPr>
          <a:xfrm>
            <a:off x="6034234" y="3573107"/>
            <a:ext cx="360680" cy="92075"/>
          </a:xfrm>
          <a:custGeom>
            <a:avLst/>
            <a:gdLst/>
            <a:ahLst/>
            <a:cxnLst/>
            <a:rect l="l" t="t" r="r" b="b"/>
            <a:pathLst>
              <a:path w="360679" h="92075">
                <a:moveTo>
                  <a:pt x="185839" y="0"/>
                </a:moveTo>
                <a:lnTo>
                  <a:pt x="0" y="45224"/>
                </a:lnTo>
                <a:lnTo>
                  <a:pt x="0" y="46418"/>
                </a:lnTo>
                <a:lnTo>
                  <a:pt x="185839" y="91643"/>
                </a:lnTo>
                <a:lnTo>
                  <a:pt x="186588" y="91274"/>
                </a:lnTo>
                <a:lnTo>
                  <a:pt x="186588" y="58115"/>
                </a:lnTo>
                <a:lnTo>
                  <a:pt x="360108" y="58115"/>
                </a:lnTo>
                <a:lnTo>
                  <a:pt x="360603" y="57784"/>
                </a:lnTo>
                <a:lnTo>
                  <a:pt x="360603" y="33858"/>
                </a:lnTo>
                <a:lnTo>
                  <a:pt x="360108" y="33527"/>
                </a:lnTo>
                <a:lnTo>
                  <a:pt x="186588" y="33527"/>
                </a:lnTo>
                <a:lnTo>
                  <a:pt x="186588" y="368"/>
                </a:lnTo>
                <a:lnTo>
                  <a:pt x="185839" y="0"/>
                </a:lnTo>
                <a:close/>
              </a:path>
            </a:pathLst>
          </a:custGeom>
          <a:solidFill>
            <a:srgbClr val="FFFFFF"/>
          </a:solidFill>
        </p:spPr>
        <p:txBody>
          <a:bodyPr wrap="square" lIns="0" tIns="0" rIns="0" bIns="0" rtlCol="0"/>
          <a:lstStyle/>
          <a:p>
            <a:endParaRPr/>
          </a:p>
        </p:txBody>
      </p:sp>
      <p:sp>
        <p:nvSpPr>
          <p:cNvPr id="77" name="object 77"/>
          <p:cNvSpPr/>
          <p:nvPr/>
        </p:nvSpPr>
        <p:spPr>
          <a:xfrm>
            <a:off x="6034234" y="3859390"/>
            <a:ext cx="360680" cy="92075"/>
          </a:xfrm>
          <a:custGeom>
            <a:avLst/>
            <a:gdLst/>
            <a:ahLst/>
            <a:cxnLst/>
            <a:rect l="l" t="t" r="r" b="b"/>
            <a:pathLst>
              <a:path w="360679" h="92075">
                <a:moveTo>
                  <a:pt x="185839" y="0"/>
                </a:moveTo>
                <a:lnTo>
                  <a:pt x="0" y="45224"/>
                </a:lnTo>
                <a:lnTo>
                  <a:pt x="0" y="46418"/>
                </a:lnTo>
                <a:lnTo>
                  <a:pt x="185839" y="91643"/>
                </a:lnTo>
                <a:lnTo>
                  <a:pt x="186588" y="91274"/>
                </a:lnTo>
                <a:lnTo>
                  <a:pt x="186588" y="58115"/>
                </a:lnTo>
                <a:lnTo>
                  <a:pt x="360108" y="58115"/>
                </a:lnTo>
                <a:lnTo>
                  <a:pt x="360603" y="57784"/>
                </a:lnTo>
                <a:lnTo>
                  <a:pt x="360603" y="33858"/>
                </a:lnTo>
                <a:lnTo>
                  <a:pt x="360108" y="33527"/>
                </a:lnTo>
                <a:lnTo>
                  <a:pt x="186588" y="33527"/>
                </a:lnTo>
                <a:lnTo>
                  <a:pt x="186588" y="368"/>
                </a:lnTo>
                <a:lnTo>
                  <a:pt x="185839" y="0"/>
                </a:lnTo>
                <a:close/>
              </a:path>
            </a:pathLst>
          </a:custGeom>
          <a:solidFill>
            <a:srgbClr val="FFFFFF"/>
          </a:solidFill>
        </p:spPr>
        <p:txBody>
          <a:bodyPr wrap="square" lIns="0" tIns="0" rIns="0" bIns="0" rtlCol="0"/>
          <a:lstStyle/>
          <a:p>
            <a:endParaRPr/>
          </a:p>
        </p:txBody>
      </p:sp>
      <p:sp>
        <p:nvSpPr>
          <p:cNvPr id="78" name="object 78"/>
          <p:cNvSpPr/>
          <p:nvPr/>
        </p:nvSpPr>
        <p:spPr>
          <a:xfrm>
            <a:off x="6076719" y="4125043"/>
            <a:ext cx="318770" cy="125730"/>
          </a:xfrm>
          <a:custGeom>
            <a:avLst/>
            <a:gdLst/>
            <a:ahLst/>
            <a:cxnLst/>
            <a:rect l="l" t="t" r="r" b="b"/>
            <a:pathLst>
              <a:path w="318770" h="125729">
                <a:moveTo>
                  <a:pt x="0" y="42037"/>
                </a:moveTo>
                <a:lnTo>
                  <a:pt x="39293" y="125539"/>
                </a:lnTo>
                <a:lnTo>
                  <a:pt x="135712" y="59334"/>
                </a:lnTo>
                <a:lnTo>
                  <a:pt x="83845" y="52959"/>
                </a:lnTo>
                <a:lnTo>
                  <a:pt x="83705" y="51511"/>
                </a:lnTo>
                <a:lnTo>
                  <a:pt x="84495" y="48590"/>
                </a:lnTo>
                <a:lnTo>
                  <a:pt x="48171" y="48590"/>
                </a:lnTo>
                <a:lnTo>
                  <a:pt x="0" y="42037"/>
                </a:lnTo>
                <a:close/>
              </a:path>
              <a:path w="318770" h="125729">
                <a:moveTo>
                  <a:pt x="318223" y="0"/>
                </a:moveTo>
                <a:lnTo>
                  <a:pt x="100990" y="0"/>
                </a:lnTo>
                <a:lnTo>
                  <a:pt x="63835" y="12606"/>
                </a:lnTo>
                <a:lnTo>
                  <a:pt x="48171" y="48590"/>
                </a:lnTo>
                <a:lnTo>
                  <a:pt x="84495" y="48590"/>
                </a:lnTo>
                <a:lnTo>
                  <a:pt x="86702" y="40424"/>
                </a:lnTo>
                <a:lnTo>
                  <a:pt x="93700" y="26720"/>
                </a:lnTo>
                <a:lnTo>
                  <a:pt x="101193" y="23177"/>
                </a:lnTo>
                <a:lnTo>
                  <a:pt x="318223" y="23177"/>
                </a:lnTo>
                <a:lnTo>
                  <a:pt x="318223" y="0"/>
                </a:lnTo>
                <a:close/>
              </a:path>
            </a:pathLst>
          </a:custGeom>
          <a:solidFill>
            <a:srgbClr val="FFFFFF"/>
          </a:solidFill>
        </p:spPr>
        <p:txBody>
          <a:bodyPr wrap="square" lIns="0" tIns="0" rIns="0" bIns="0" rtlCol="0"/>
          <a:lstStyle/>
          <a:p>
            <a:endParaRPr/>
          </a:p>
        </p:txBody>
      </p:sp>
      <p:sp>
        <p:nvSpPr>
          <p:cNvPr id="79" name="object 79"/>
          <p:cNvSpPr/>
          <p:nvPr/>
        </p:nvSpPr>
        <p:spPr>
          <a:xfrm>
            <a:off x="5887491" y="3503015"/>
            <a:ext cx="539115" cy="0"/>
          </a:xfrm>
          <a:custGeom>
            <a:avLst/>
            <a:gdLst/>
            <a:ahLst/>
            <a:cxnLst/>
            <a:rect l="l" t="t" r="r" b="b"/>
            <a:pathLst>
              <a:path w="539114">
                <a:moveTo>
                  <a:pt x="538505" y="0"/>
                </a:moveTo>
                <a:lnTo>
                  <a:pt x="0" y="0"/>
                </a:lnTo>
              </a:path>
            </a:pathLst>
          </a:custGeom>
          <a:ln w="40106">
            <a:solidFill>
              <a:srgbClr val="FFFFFF"/>
            </a:solidFill>
          </a:ln>
        </p:spPr>
        <p:txBody>
          <a:bodyPr wrap="square" lIns="0" tIns="0" rIns="0" bIns="0" rtlCol="0"/>
          <a:lstStyle/>
          <a:p>
            <a:endParaRPr/>
          </a:p>
        </p:txBody>
      </p:sp>
      <p:sp>
        <p:nvSpPr>
          <p:cNvPr id="80" name="object 80"/>
          <p:cNvSpPr/>
          <p:nvPr/>
        </p:nvSpPr>
        <p:spPr>
          <a:xfrm>
            <a:off x="5852941" y="3152787"/>
            <a:ext cx="0" cy="1124585"/>
          </a:xfrm>
          <a:custGeom>
            <a:avLst/>
            <a:gdLst/>
            <a:ahLst/>
            <a:cxnLst/>
            <a:rect l="l" t="t" r="r" b="b"/>
            <a:pathLst>
              <a:path h="1124585">
                <a:moveTo>
                  <a:pt x="0" y="0"/>
                </a:moveTo>
                <a:lnTo>
                  <a:pt x="0" y="1123962"/>
                </a:lnTo>
              </a:path>
            </a:pathLst>
          </a:custGeom>
          <a:ln w="69100">
            <a:solidFill>
              <a:srgbClr val="FFFFFF"/>
            </a:solidFill>
          </a:ln>
        </p:spPr>
        <p:txBody>
          <a:bodyPr wrap="square" lIns="0" tIns="0" rIns="0" bIns="0" rtlCol="0"/>
          <a:lstStyle/>
          <a:p>
            <a:endParaRPr/>
          </a:p>
        </p:txBody>
      </p:sp>
      <p:sp>
        <p:nvSpPr>
          <p:cNvPr id="81" name="object 81"/>
          <p:cNvSpPr/>
          <p:nvPr/>
        </p:nvSpPr>
        <p:spPr>
          <a:xfrm>
            <a:off x="5850153" y="3742080"/>
            <a:ext cx="575945" cy="0"/>
          </a:xfrm>
          <a:custGeom>
            <a:avLst/>
            <a:gdLst/>
            <a:ahLst/>
            <a:cxnLst/>
            <a:rect l="l" t="t" r="r" b="b"/>
            <a:pathLst>
              <a:path w="575945">
                <a:moveTo>
                  <a:pt x="575843" y="0"/>
                </a:moveTo>
                <a:lnTo>
                  <a:pt x="0" y="0"/>
                </a:lnTo>
              </a:path>
            </a:pathLst>
          </a:custGeom>
          <a:ln w="40106">
            <a:solidFill>
              <a:srgbClr val="FFFFFF"/>
            </a:solidFill>
          </a:ln>
        </p:spPr>
        <p:txBody>
          <a:bodyPr wrap="square" lIns="0" tIns="0" rIns="0" bIns="0" rtlCol="0"/>
          <a:lstStyle/>
          <a:p>
            <a:endParaRPr/>
          </a:p>
        </p:txBody>
      </p:sp>
      <p:sp>
        <p:nvSpPr>
          <p:cNvPr id="82" name="object 82"/>
          <p:cNvSpPr/>
          <p:nvPr/>
        </p:nvSpPr>
        <p:spPr>
          <a:xfrm>
            <a:off x="5850153" y="3795204"/>
            <a:ext cx="575945" cy="0"/>
          </a:xfrm>
          <a:custGeom>
            <a:avLst/>
            <a:gdLst/>
            <a:ahLst/>
            <a:cxnLst/>
            <a:rect l="l" t="t" r="r" b="b"/>
            <a:pathLst>
              <a:path w="575945">
                <a:moveTo>
                  <a:pt x="575843" y="0"/>
                </a:moveTo>
                <a:lnTo>
                  <a:pt x="0" y="0"/>
                </a:lnTo>
              </a:path>
            </a:pathLst>
          </a:custGeom>
          <a:ln w="40106">
            <a:solidFill>
              <a:srgbClr val="FFFFFF"/>
            </a:solidFill>
          </a:ln>
        </p:spPr>
        <p:txBody>
          <a:bodyPr wrap="square" lIns="0" tIns="0" rIns="0" bIns="0" rtlCol="0"/>
          <a:lstStyle/>
          <a:p>
            <a:endParaRPr/>
          </a:p>
        </p:txBody>
      </p:sp>
      <p:sp>
        <p:nvSpPr>
          <p:cNvPr id="83" name="object 83"/>
          <p:cNvSpPr/>
          <p:nvPr/>
        </p:nvSpPr>
        <p:spPr>
          <a:xfrm>
            <a:off x="5850153" y="3995890"/>
            <a:ext cx="575945" cy="0"/>
          </a:xfrm>
          <a:custGeom>
            <a:avLst/>
            <a:gdLst/>
            <a:ahLst/>
            <a:cxnLst/>
            <a:rect l="l" t="t" r="r" b="b"/>
            <a:pathLst>
              <a:path w="575945">
                <a:moveTo>
                  <a:pt x="575843" y="0"/>
                </a:moveTo>
                <a:lnTo>
                  <a:pt x="0" y="0"/>
                </a:lnTo>
              </a:path>
            </a:pathLst>
          </a:custGeom>
          <a:ln w="40106">
            <a:solidFill>
              <a:srgbClr val="FFFFFF"/>
            </a:solidFill>
          </a:ln>
        </p:spPr>
        <p:txBody>
          <a:bodyPr wrap="square" lIns="0" tIns="0" rIns="0" bIns="0" rtlCol="0"/>
          <a:lstStyle/>
          <a:p>
            <a:endParaRPr/>
          </a:p>
        </p:txBody>
      </p:sp>
      <p:sp>
        <p:nvSpPr>
          <p:cNvPr id="84" name="object 84"/>
          <p:cNvSpPr/>
          <p:nvPr/>
        </p:nvSpPr>
        <p:spPr>
          <a:xfrm>
            <a:off x="5850153" y="4049026"/>
            <a:ext cx="575945" cy="0"/>
          </a:xfrm>
          <a:custGeom>
            <a:avLst/>
            <a:gdLst/>
            <a:ahLst/>
            <a:cxnLst/>
            <a:rect l="l" t="t" r="r" b="b"/>
            <a:pathLst>
              <a:path w="575945">
                <a:moveTo>
                  <a:pt x="575843" y="0"/>
                </a:moveTo>
                <a:lnTo>
                  <a:pt x="0" y="0"/>
                </a:lnTo>
              </a:path>
            </a:pathLst>
          </a:custGeom>
          <a:ln w="40106">
            <a:solidFill>
              <a:srgbClr val="FFFFFF"/>
            </a:solidFill>
          </a:ln>
        </p:spPr>
        <p:txBody>
          <a:bodyPr wrap="square" lIns="0" tIns="0" rIns="0" bIns="0" rtlCol="0"/>
          <a:lstStyle/>
          <a:p>
            <a:endParaRPr/>
          </a:p>
        </p:txBody>
      </p:sp>
      <p:sp>
        <p:nvSpPr>
          <p:cNvPr id="85" name="object 85"/>
          <p:cNvSpPr/>
          <p:nvPr/>
        </p:nvSpPr>
        <p:spPr>
          <a:xfrm>
            <a:off x="5722811" y="4263856"/>
            <a:ext cx="703580" cy="274955"/>
          </a:xfrm>
          <a:custGeom>
            <a:avLst/>
            <a:gdLst/>
            <a:ahLst/>
            <a:cxnLst/>
            <a:rect l="l" t="t" r="r" b="b"/>
            <a:pathLst>
              <a:path w="703579" h="274954">
                <a:moveTo>
                  <a:pt x="703184" y="0"/>
                </a:moveTo>
                <a:lnTo>
                  <a:pt x="136334" y="0"/>
                </a:lnTo>
                <a:lnTo>
                  <a:pt x="93241" y="6951"/>
                </a:lnTo>
                <a:lnTo>
                  <a:pt x="55815" y="26308"/>
                </a:lnTo>
                <a:lnTo>
                  <a:pt x="26303" y="55824"/>
                </a:lnTo>
                <a:lnTo>
                  <a:pt x="6950" y="93252"/>
                </a:lnTo>
                <a:lnTo>
                  <a:pt x="0" y="136347"/>
                </a:lnTo>
                <a:lnTo>
                  <a:pt x="0" y="138150"/>
                </a:lnTo>
                <a:lnTo>
                  <a:pt x="6950" y="181243"/>
                </a:lnTo>
                <a:lnTo>
                  <a:pt x="26303" y="218669"/>
                </a:lnTo>
                <a:lnTo>
                  <a:pt x="55815" y="248181"/>
                </a:lnTo>
                <a:lnTo>
                  <a:pt x="93241" y="267534"/>
                </a:lnTo>
                <a:lnTo>
                  <a:pt x="136334" y="274485"/>
                </a:lnTo>
                <a:lnTo>
                  <a:pt x="703184" y="274485"/>
                </a:lnTo>
                <a:lnTo>
                  <a:pt x="703184" y="0"/>
                </a:lnTo>
                <a:close/>
              </a:path>
            </a:pathLst>
          </a:custGeom>
          <a:solidFill>
            <a:srgbClr val="989B9E"/>
          </a:solidFill>
        </p:spPr>
        <p:txBody>
          <a:bodyPr wrap="square" lIns="0" tIns="0" rIns="0" bIns="0" rtlCol="0"/>
          <a:lstStyle/>
          <a:p>
            <a:endParaRPr/>
          </a:p>
        </p:txBody>
      </p:sp>
      <p:sp>
        <p:nvSpPr>
          <p:cNvPr id="86" name="object 86"/>
          <p:cNvSpPr/>
          <p:nvPr/>
        </p:nvSpPr>
        <p:spPr>
          <a:xfrm>
            <a:off x="6404940" y="4753788"/>
            <a:ext cx="21590" cy="38735"/>
          </a:xfrm>
          <a:custGeom>
            <a:avLst/>
            <a:gdLst/>
            <a:ahLst/>
            <a:cxnLst/>
            <a:rect l="l" t="t" r="r" b="b"/>
            <a:pathLst>
              <a:path w="21589" h="38735">
                <a:moveTo>
                  <a:pt x="0" y="0"/>
                </a:moveTo>
                <a:lnTo>
                  <a:pt x="21056" y="0"/>
                </a:lnTo>
                <a:lnTo>
                  <a:pt x="21056" y="38366"/>
                </a:lnTo>
                <a:lnTo>
                  <a:pt x="0" y="38366"/>
                </a:lnTo>
                <a:lnTo>
                  <a:pt x="0" y="0"/>
                </a:lnTo>
                <a:close/>
              </a:path>
            </a:pathLst>
          </a:custGeom>
          <a:solidFill>
            <a:srgbClr val="FFFFFF"/>
          </a:solidFill>
        </p:spPr>
        <p:txBody>
          <a:bodyPr wrap="square" lIns="0" tIns="0" rIns="0" bIns="0" rtlCol="0"/>
          <a:lstStyle/>
          <a:p>
            <a:endParaRPr/>
          </a:p>
        </p:txBody>
      </p:sp>
      <p:sp>
        <p:nvSpPr>
          <p:cNvPr id="87" name="object 87"/>
          <p:cNvSpPr/>
          <p:nvPr/>
        </p:nvSpPr>
        <p:spPr>
          <a:xfrm>
            <a:off x="6107582" y="4772971"/>
            <a:ext cx="203835" cy="0"/>
          </a:xfrm>
          <a:custGeom>
            <a:avLst/>
            <a:gdLst/>
            <a:ahLst/>
            <a:cxnLst/>
            <a:rect l="l" t="t" r="r" b="b"/>
            <a:pathLst>
              <a:path w="203835">
                <a:moveTo>
                  <a:pt x="203644" y="0"/>
                </a:moveTo>
                <a:lnTo>
                  <a:pt x="0" y="0"/>
                </a:lnTo>
              </a:path>
            </a:pathLst>
          </a:custGeom>
          <a:ln w="38366">
            <a:solidFill>
              <a:srgbClr val="FFFFFF"/>
            </a:solidFill>
          </a:ln>
        </p:spPr>
        <p:txBody>
          <a:bodyPr wrap="square" lIns="0" tIns="0" rIns="0" bIns="0" rtlCol="0"/>
          <a:lstStyle/>
          <a:p>
            <a:endParaRPr/>
          </a:p>
        </p:txBody>
      </p:sp>
      <p:sp>
        <p:nvSpPr>
          <p:cNvPr id="88" name="object 88"/>
          <p:cNvSpPr/>
          <p:nvPr/>
        </p:nvSpPr>
        <p:spPr>
          <a:xfrm>
            <a:off x="5810237" y="4772971"/>
            <a:ext cx="203835" cy="0"/>
          </a:xfrm>
          <a:custGeom>
            <a:avLst/>
            <a:gdLst/>
            <a:ahLst/>
            <a:cxnLst/>
            <a:rect l="l" t="t" r="r" b="b"/>
            <a:pathLst>
              <a:path w="203835">
                <a:moveTo>
                  <a:pt x="203644" y="0"/>
                </a:moveTo>
                <a:lnTo>
                  <a:pt x="0" y="0"/>
                </a:lnTo>
              </a:path>
            </a:pathLst>
          </a:custGeom>
          <a:ln w="38366">
            <a:solidFill>
              <a:srgbClr val="FFFFFF"/>
            </a:solidFill>
          </a:ln>
        </p:spPr>
        <p:txBody>
          <a:bodyPr wrap="square" lIns="0" tIns="0" rIns="0" bIns="0" rtlCol="0"/>
          <a:lstStyle/>
          <a:p>
            <a:endParaRPr/>
          </a:p>
        </p:txBody>
      </p:sp>
      <p:sp>
        <p:nvSpPr>
          <p:cNvPr id="89" name="object 89"/>
          <p:cNvSpPr/>
          <p:nvPr/>
        </p:nvSpPr>
        <p:spPr>
          <a:xfrm>
            <a:off x="6404940" y="5011305"/>
            <a:ext cx="21590" cy="38735"/>
          </a:xfrm>
          <a:custGeom>
            <a:avLst/>
            <a:gdLst/>
            <a:ahLst/>
            <a:cxnLst/>
            <a:rect l="l" t="t" r="r" b="b"/>
            <a:pathLst>
              <a:path w="21589" h="38735">
                <a:moveTo>
                  <a:pt x="0" y="0"/>
                </a:moveTo>
                <a:lnTo>
                  <a:pt x="21056" y="0"/>
                </a:lnTo>
                <a:lnTo>
                  <a:pt x="21056" y="38366"/>
                </a:lnTo>
                <a:lnTo>
                  <a:pt x="0" y="38366"/>
                </a:lnTo>
                <a:lnTo>
                  <a:pt x="0" y="0"/>
                </a:lnTo>
                <a:close/>
              </a:path>
            </a:pathLst>
          </a:custGeom>
          <a:solidFill>
            <a:srgbClr val="FFFFFF"/>
          </a:solidFill>
        </p:spPr>
        <p:txBody>
          <a:bodyPr wrap="square" lIns="0" tIns="0" rIns="0" bIns="0" rtlCol="0"/>
          <a:lstStyle/>
          <a:p>
            <a:endParaRPr/>
          </a:p>
        </p:txBody>
      </p:sp>
      <p:sp>
        <p:nvSpPr>
          <p:cNvPr id="90" name="object 90"/>
          <p:cNvSpPr/>
          <p:nvPr/>
        </p:nvSpPr>
        <p:spPr>
          <a:xfrm>
            <a:off x="6107582" y="5030489"/>
            <a:ext cx="203835" cy="0"/>
          </a:xfrm>
          <a:custGeom>
            <a:avLst/>
            <a:gdLst/>
            <a:ahLst/>
            <a:cxnLst/>
            <a:rect l="l" t="t" r="r" b="b"/>
            <a:pathLst>
              <a:path w="203835">
                <a:moveTo>
                  <a:pt x="203644" y="0"/>
                </a:moveTo>
                <a:lnTo>
                  <a:pt x="0" y="0"/>
                </a:lnTo>
              </a:path>
            </a:pathLst>
          </a:custGeom>
          <a:ln w="38366">
            <a:solidFill>
              <a:srgbClr val="FFFFFF"/>
            </a:solidFill>
          </a:ln>
        </p:spPr>
        <p:txBody>
          <a:bodyPr wrap="square" lIns="0" tIns="0" rIns="0" bIns="0" rtlCol="0"/>
          <a:lstStyle/>
          <a:p>
            <a:endParaRPr/>
          </a:p>
        </p:txBody>
      </p:sp>
      <p:sp>
        <p:nvSpPr>
          <p:cNvPr id="91" name="object 91"/>
          <p:cNvSpPr/>
          <p:nvPr/>
        </p:nvSpPr>
        <p:spPr>
          <a:xfrm>
            <a:off x="5810237" y="5030489"/>
            <a:ext cx="203835" cy="0"/>
          </a:xfrm>
          <a:custGeom>
            <a:avLst/>
            <a:gdLst/>
            <a:ahLst/>
            <a:cxnLst/>
            <a:rect l="l" t="t" r="r" b="b"/>
            <a:pathLst>
              <a:path w="203835">
                <a:moveTo>
                  <a:pt x="203644" y="0"/>
                </a:moveTo>
                <a:lnTo>
                  <a:pt x="0" y="0"/>
                </a:lnTo>
              </a:path>
            </a:pathLst>
          </a:custGeom>
          <a:ln w="38366">
            <a:solidFill>
              <a:srgbClr val="FFFFFF"/>
            </a:solidFill>
          </a:ln>
        </p:spPr>
        <p:txBody>
          <a:bodyPr wrap="square" lIns="0" tIns="0" rIns="0" bIns="0" rtlCol="0"/>
          <a:lstStyle/>
          <a:p>
            <a:endParaRPr/>
          </a:p>
        </p:txBody>
      </p:sp>
      <p:sp>
        <p:nvSpPr>
          <p:cNvPr id="92" name="object 92"/>
          <p:cNvSpPr/>
          <p:nvPr/>
        </p:nvSpPr>
        <p:spPr>
          <a:xfrm>
            <a:off x="6404940" y="5268810"/>
            <a:ext cx="21590" cy="38735"/>
          </a:xfrm>
          <a:custGeom>
            <a:avLst/>
            <a:gdLst/>
            <a:ahLst/>
            <a:cxnLst/>
            <a:rect l="l" t="t" r="r" b="b"/>
            <a:pathLst>
              <a:path w="21589" h="38735">
                <a:moveTo>
                  <a:pt x="0" y="0"/>
                </a:moveTo>
                <a:lnTo>
                  <a:pt x="21056" y="0"/>
                </a:lnTo>
                <a:lnTo>
                  <a:pt x="21056" y="38366"/>
                </a:lnTo>
                <a:lnTo>
                  <a:pt x="0" y="38366"/>
                </a:lnTo>
                <a:lnTo>
                  <a:pt x="0" y="0"/>
                </a:lnTo>
                <a:close/>
              </a:path>
            </a:pathLst>
          </a:custGeom>
          <a:solidFill>
            <a:srgbClr val="FFFFFF"/>
          </a:solidFill>
        </p:spPr>
        <p:txBody>
          <a:bodyPr wrap="square" lIns="0" tIns="0" rIns="0" bIns="0" rtlCol="0"/>
          <a:lstStyle/>
          <a:p>
            <a:endParaRPr/>
          </a:p>
        </p:txBody>
      </p:sp>
      <p:sp>
        <p:nvSpPr>
          <p:cNvPr id="93" name="object 93"/>
          <p:cNvSpPr/>
          <p:nvPr/>
        </p:nvSpPr>
        <p:spPr>
          <a:xfrm>
            <a:off x="6107582" y="5287994"/>
            <a:ext cx="203835" cy="0"/>
          </a:xfrm>
          <a:custGeom>
            <a:avLst/>
            <a:gdLst/>
            <a:ahLst/>
            <a:cxnLst/>
            <a:rect l="l" t="t" r="r" b="b"/>
            <a:pathLst>
              <a:path w="203835">
                <a:moveTo>
                  <a:pt x="203644" y="0"/>
                </a:moveTo>
                <a:lnTo>
                  <a:pt x="0" y="0"/>
                </a:lnTo>
              </a:path>
            </a:pathLst>
          </a:custGeom>
          <a:ln w="38366">
            <a:solidFill>
              <a:srgbClr val="FFFFFF"/>
            </a:solidFill>
          </a:ln>
        </p:spPr>
        <p:txBody>
          <a:bodyPr wrap="square" lIns="0" tIns="0" rIns="0" bIns="0" rtlCol="0"/>
          <a:lstStyle/>
          <a:p>
            <a:endParaRPr/>
          </a:p>
        </p:txBody>
      </p:sp>
      <p:sp>
        <p:nvSpPr>
          <p:cNvPr id="94" name="object 94"/>
          <p:cNvSpPr/>
          <p:nvPr/>
        </p:nvSpPr>
        <p:spPr>
          <a:xfrm>
            <a:off x="5810237" y="5287994"/>
            <a:ext cx="203835" cy="0"/>
          </a:xfrm>
          <a:custGeom>
            <a:avLst/>
            <a:gdLst/>
            <a:ahLst/>
            <a:cxnLst/>
            <a:rect l="l" t="t" r="r" b="b"/>
            <a:pathLst>
              <a:path w="203835">
                <a:moveTo>
                  <a:pt x="203644" y="0"/>
                </a:moveTo>
                <a:lnTo>
                  <a:pt x="0" y="0"/>
                </a:lnTo>
              </a:path>
            </a:pathLst>
          </a:custGeom>
          <a:ln w="38366">
            <a:solidFill>
              <a:srgbClr val="FFFFFF"/>
            </a:solidFill>
          </a:ln>
        </p:spPr>
        <p:txBody>
          <a:bodyPr wrap="square" lIns="0" tIns="0" rIns="0" bIns="0" rtlCol="0"/>
          <a:lstStyle/>
          <a:p>
            <a:endParaRPr/>
          </a:p>
        </p:txBody>
      </p:sp>
      <p:sp>
        <p:nvSpPr>
          <p:cNvPr id="95" name="object 95"/>
          <p:cNvSpPr/>
          <p:nvPr/>
        </p:nvSpPr>
        <p:spPr>
          <a:xfrm>
            <a:off x="5457545" y="3317138"/>
            <a:ext cx="239395" cy="106680"/>
          </a:xfrm>
          <a:custGeom>
            <a:avLst/>
            <a:gdLst/>
            <a:ahLst/>
            <a:cxnLst/>
            <a:rect l="l" t="t" r="r" b="b"/>
            <a:pathLst>
              <a:path w="239395" h="106679">
                <a:moveTo>
                  <a:pt x="0" y="0"/>
                </a:moveTo>
                <a:lnTo>
                  <a:pt x="239052" y="0"/>
                </a:lnTo>
                <a:lnTo>
                  <a:pt x="239052" y="106184"/>
                </a:lnTo>
                <a:lnTo>
                  <a:pt x="0" y="106184"/>
                </a:lnTo>
                <a:lnTo>
                  <a:pt x="0" y="0"/>
                </a:lnTo>
                <a:close/>
              </a:path>
            </a:pathLst>
          </a:custGeom>
          <a:solidFill>
            <a:srgbClr val="FFFFFF"/>
          </a:solidFill>
        </p:spPr>
        <p:txBody>
          <a:bodyPr wrap="square" lIns="0" tIns="0" rIns="0" bIns="0" rtlCol="0"/>
          <a:lstStyle/>
          <a:p>
            <a:endParaRPr/>
          </a:p>
        </p:txBody>
      </p:sp>
      <p:sp>
        <p:nvSpPr>
          <p:cNvPr id="96" name="object 96"/>
          <p:cNvSpPr/>
          <p:nvPr/>
        </p:nvSpPr>
        <p:spPr>
          <a:xfrm>
            <a:off x="5457545" y="3519640"/>
            <a:ext cx="239395" cy="106680"/>
          </a:xfrm>
          <a:custGeom>
            <a:avLst/>
            <a:gdLst/>
            <a:ahLst/>
            <a:cxnLst/>
            <a:rect l="l" t="t" r="r" b="b"/>
            <a:pathLst>
              <a:path w="239395" h="106679">
                <a:moveTo>
                  <a:pt x="0" y="0"/>
                </a:moveTo>
                <a:lnTo>
                  <a:pt x="239052" y="0"/>
                </a:lnTo>
                <a:lnTo>
                  <a:pt x="239052" y="106184"/>
                </a:lnTo>
                <a:lnTo>
                  <a:pt x="0" y="106184"/>
                </a:lnTo>
                <a:lnTo>
                  <a:pt x="0" y="0"/>
                </a:lnTo>
                <a:close/>
              </a:path>
            </a:pathLst>
          </a:custGeom>
          <a:solidFill>
            <a:srgbClr val="FFFFFF"/>
          </a:solidFill>
        </p:spPr>
        <p:txBody>
          <a:bodyPr wrap="square" lIns="0" tIns="0" rIns="0" bIns="0" rtlCol="0"/>
          <a:lstStyle/>
          <a:p>
            <a:endParaRPr/>
          </a:p>
        </p:txBody>
      </p:sp>
      <p:sp>
        <p:nvSpPr>
          <p:cNvPr id="97" name="object 97"/>
          <p:cNvSpPr/>
          <p:nvPr/>
        </p:nvSpPr>
        <p:spPr>
          <a:xfrm>
            <a:off x="5457545" y="3722141"/>
            <a:ext cx="239395" cy="106680"/>
          </a:xfrm>
          <a:custGeom>
            <a:avLst/>
            <a:gdLst/>
            <a:ahLst/>
            <a:cxnLst/>
            <a:rect l="l" t="t" r="r" b="b"/>
            <a:pathLst>
              <a:path w="239395" h="106679">
                <a:moveTo>
                  <a:pt x="0" y="0"/>
                </a:moveTo>
                <a:lnTo>
                  <a:pt x="239052" y="0"/>
                </a:lnTo>
                <a:lnTo>
                  <a:pt x="239052" y="106184"/>
                </a:lnTo>
                <a:lnTo>
                  <a:pt x="0" y="106184"/>
                </a:lnTo>
                <a:lnTo>
                  <a:pt x="0" y="0"/>
                </a:lnTo>
                <a:close/>
              </a:path>
            </a:pathLst>
          </a:custGeom>
          <a:solidFill>
            <a:srgbClr val="FFFFFF"/>
          </a:solidFill>
        </p:spPr>
        <p:txBody>
          <a:bodyPr wrap="square" lIns="0" tIns="0" rIns="0" bIns="0" rtlCol="0"/>
          <a:lstStyle/>
          <a:p>
            <a:endParaRPr/>
          </a:p>
        </p:txBody>
      </p:sp>
      <p:sp>
        <p:nvSpPr>
          <p:cNvPr id="98" name="object 98"/>
          <p:cNvSpPr/>
          <p:nvPr/>
        </p:nvSpPr>
        <p:spPr>
          <a:xfrm>
            <a:off x="5457545" y="3924655"/>
            <a:ext cx="239395" cy="106680"/>
          </a:xfrm>
          <a:custGeom>
            <a:avLst/>
            <a:gdLst/>
            <a:ahLst/>
            <a:cxnLst/>
            <a:rect l="l" t="t" r="r" b="b"/>
            <a:pathLst>
              <a:path w="239395" h="106679">
                <a:moveTo>
                  <a:pt x="0" y="0"/>
                </a:moveTo>
                <a:lnTo>
                  <a:pt x="239052" y="0"/>
                </a:lnTo>
                <a:lnTo>
                  <a:pt x="239052" y="106184"/>
                </a:lnTo>
                <a:lnTo>
                  <a:pt x="0" y="106184"/>
                </a:lnTo>
                <a:lnTo>
                  <a:pt x="0" y="0"/>
                </a:lnTo>
                <a:close/>
              </a:path>
            </a:pathLst>
          </a:custGeom>
          <a:solidFill>
            <a:srgbClr val="FFFFFF"/>
          </a:solidFill>
        </p:spPr>
        <p:txBody>
          <a:bodyPr wrap="square" lIns="0" tIns="0" rIns="0" bIns="0" rtlCol="0"/>
          <a:lstStyle/>
          <a:p>
            <a:endParaRPr/>
          </a:p>
        </p:txBody>
      </p:sp>
      <p:sp>
        <p:nvSpPr>
          <p:cNvPr id="99" name="object 99"/>
          <p:cNvSpPr/>
          <p:nvPr/>
        </p:nvSpPr>
        <p:spPr>
          <a:xfrm>
            <a:off x="5457545" y="4127157"/>
            <a:ext cx="239395" cy="106680"/>
          </a:xfrm>
          <a:custGeom>
            <a:avLst/>
            <a:gdLst/>
            <a:ahLst/>
            <a:cxnLst/>
            <a:rect l="l" t="t" r="r" b="b"/>
            <a:pathLst>
              <a:path w="239395" h="106679">
                <a:moveTo>
                  <a:pt x="0" y="0"/>
                </a:moveTo>
                <a:lnTo>
                  <a:pt x="239052" y="0"/>
                </a:lnTo>
                <a:lnTo>
                  <a:pt x="239052" y="106184"/>
                </a:lnTo>
                <a:lnTo>
                  <a:pt x="0" y="106184"/>
                </a:lnTo>
                <a:lnTo>
                  <a:pt x="0" y="0"/>
                </a:lnTo>
                <a:close/>
              </a:path>
            </a:pathLst>
          </a:custGeom>
          <a:solidFill>
            <a:srgbClr val="FFFFFF"/>
          </a:solidFill>
        </p:spPr>
        <p:txBody>
          <a:bodyPr wrap="square" lIns="0" tIns="0" rIns="0" bIns="0" rtlCol="0"/>
          <a:lstStyle/>
          <a:p>
            <a:endParaRPr/>
          </a:p>
        </p:txBody>
      </p:sp>
      <p:sp>
        <p:nvSpPr>
          <p:cNvPr id="100" name="object 100"/>
          <p:cNvSpPr/>
          <p:nvPr/>
        </p:nvSpPr>
        <p:spPr>
          <a:xfrm>
            <a:off x="5457545" y="4329658"/>
            <a:ext cx="239395" cy="106680"/>
          </a:xfrm>
          <a:custGeom>
            <a:avLst/>
            <a:gdLst/>
            <a:ahLst/>
            <a:cxnLst/>
            <a:rect l="l" t="t" r="r" b="b"/>
            <a:pathLst>
              <a:path w="239395" h="106679">
                <a:moveTo>
                  <a:pt x="0" y="0"/>
                </a:moveTo>
                <a:lnTo>
                  <a:pt x="239052" y="0"/>
                </a:lnTo>
                <a:lnTo>
                  <a:pt x="239052" y="106184"/>
                </a:lnTo>
                <a:lnTo>
                  <a:pt x="0" y="106184"/>
                </a:lnTo>
                <a:lnTo>
                  <a:pt x="0" y="0"/>
                </a:lnTo>
                <a:close/>
              </a:path>
            </a:pathLst>
          </a:custGeom>
          <a:solidFill>
            <a:srgbClr val="FFFFFF"/>
          </a:solidFill>
        </p:spPr>
        <p:txBody>
          <a:bodyPr wrap="square" lIns="0" tIns="0" rIns="0" bIns="0" rtlCol="0"/>
          <a:lstStyle/>
          <a:p>
            <a:endParaRPr/>
          </a:p>
        </p:txBody>
      </p:sp>
      <p:sp>
        <p:nvSpPr>
          <p:cNvPr id="101" name="object 101"/>
          <p:cNvSpPr/>
          <p:nvPr/>
        </p:nvSpPr>
        <p:spPr>
          <a:xfrm>
            <a:off x="5457545" y="4532160"/>
            <a:ext cx="239395" cy="106680"/>
          </a:xfrm>
          <a:custGeom>
            <a:avLst/>
            <a:gdLst/>
            <a:ahLst/>
            <a:cxnLst/>
            <a:rect l="l" t="t" r="r" b="b"/>
            <a:pathLst>
              <a:path w="239395" h="106679">
                <a:moveTo>
                  <a:pt x="0" y="0"/>
                </a:moveTo>
                <a:lnTo>
                  <a:pt x="239052" y="0"/>
                </a:lnTo>
                <a:lnTo>
                  <a:pt x="239052" y="106184"/>
                </a:lnTo>
                <a:lnTo>
                  <a:pt x="0" y="106184"/>
                </a:lnTo>
                <a:lnTo>
                  <a:pt x="0" y="0"/>
                </a:lnTo>
                <a:close/>
              </a:path>
            </a:pathLst>
          </a:custGeom>
          <a:solidFill>
            <a:srgbClr val="FFFFFF"/>
          </a:solidFill>
        </p:spPr>
        <p:txBody>
          <a:bodyPr wrap="square" lIns="0" tIns="0" rIns="0" bIns="0" rtlCol="0"/>
          <a:lstStyle/>
          <a:p>
            <a:endParaRPr/>
          </a:p>
        </p:txBody>
      </p:sp>
      <p:sp>
        <p:nvSpPr>
          <p:cNvPr id="102" name="object 102"/>
          <p:cNvSpPr/>
          <p:nvPr/>
        </p:nvSpPr>
        <p:spPr>
          <a:xfrm>
            <a:off x="5457545" y="4734661"/>
            <a:ext cx="239395" cy="106680"/>
          </a:xfrm>
          <a:custGeom>
            <a:avLst/>
            <a:gdLst/>
            <a:ahLst/>
            <a:cxnLst/>
            <a:rect l="l" t="t" r="r" b="b"/>
            <a:pathLst>
              <a:path w="239395" h="106679">
                <a:moveTo>
                  <a:pt x="0" y="0"/>
                </a:moveTo>
                <a:lnTo>
                  <a:pt x="239052" y="0"/>
                </a:lnTo>
                <a:lnTo>
                  <a:pt x="239052" y="106184"/>
                </a:lnTo>
                <a:lnTo>
                  <a:pt x="0" y="106184"/>
                </a:lnTo>
                <a:lnTo>
                  <a:pt x="0" y="0"/>
                </a:lnTo>
                <a:close/>
              </a:path>
            </a:pathLst>
          </a:custGeom>
          <a:solidFill>
            <a:srgbClr val="FFFFFF"/>
          </a:solidFill>
        </p:spPr>
        <p:txBody>
          <a:bodyPr wrap="square" lIns="0" tIns="0" rIns="0" bIns="0" rtlCol="0"/>
          <a:lstStyle/>
          <a:p>
            <a:endParaRPr/>
          </a:p>
        </p:txBody>
      </p:sp>
      <p:sp>
        <p:nvSpPr>
          <p:cNvPr id="103" name="object 103"/>
          <p:cNvSpPr/>
          <p:nvPr/>
        </p:nvSpPr>
        <p:spPr>
          <a:xfrm>
            <a:off x="5457545" y="4937163"/>
            <a:ext cx="239395" cy="106680"/>
          </a:xfrm>
          <a:custGeom>
            <a:avLst/>
            <a:gdLst/>
            <a:ahLst/>
            <a:cxnLst/>
            <a:rect l="l" t="t" r="r" b="b"/>
            <a:pathLst>
              <a:path w="239395" h="106679">
                <a:moveTo>
                  <a:pt x="0" y="0"/>
                </a:moveTo>
                <a:lnTo>
                  <a:pt x="239052" y="0"/>
                </a:lnTo>
                <a:lnTo>
                  <a:pt x="239052" y="106184"/>
                </a:lnTo>
                <a:lnTo>
                  <a:pt x="0" y="106184"/>
                </a:lnTo>
                <a:lnTo>
                  <a:pt x="0" y="0"/>
                </a:lnTo>
                <a:close/>
              </a:path>
            </a:pathLst>
          </a:custGeom>
          <a:solidFill>
            <a:srgbClr val="FFFFFF"/>
          </a:solidFill>
        </p:spPr>
        <p:txBody>
          <a:bodyPr wrap="square" lIns="0" tIns="0" rIns="0" bIns="0" rtlCol="0"/>
          <a:lstStyle/>
          <a:p>
            <a:endParaRPr/>
          </a:p>
        </p:txBody>
      </p:sp>
      <p:sp>
        <p:nvSpPr>
          <p:cNvPr id="104" name="object 104"/>
          <p:cNvSpPr/>
          <p:nvPr/>
        </p:nvSpPr>
        <p:spPr>
          <a:xfrm>
            <a:off x="5457545" y="5139664"/>
            <a:ext cx="239395" cy="106680"/>
          </a:xfrm>
          <a:custGeom>
            <a:avLst/>
            <a:gdLst/>
            <a:ahLst/>
            <a:cxnLst/>
            <a:rect l="l" t="t" r="r" b="b"/>
            <a:pathLst>
              <a:path w="239395" h="106679">
                <a:moveTo>
                  <a:pt x="0" y="0"/>
                </a:moveTo>
                <a:lnTo>
                  <a:pt x="239052" y="0"/>
                </a:lnTo>
                <a:lnTo>
                  <a:pt x="239052" y="106184"/>
                </a:lnTo>
                <a:lnTo>
                  <a:pt x="0" y="106184"/>
                </a:lnTo>
                <a:lnTo>
                  <a:pt x="0" y="0"/>
                </a:lnTo>
                <a:close/>
              </a:path>
            </a:pathLst>
          </a:custGeom>
          <a:solidFill>
            <a:srgbClr val="FFFFFF"/>
          </a:solidFill>
        </p:spPr>
        <p:txBody>
          <a:bodyPr wrap="square" lIns="0" tIns="0" rIns="0" bIns="0" rtlCol="0"/>
          <a:lstStyle/>
          <a:p>
            <a:endParaRPr/>
          </a:p>
        </p:txBody>
      </p:sp>
      <p:sp>
        <p:nvSpPr>
          <p:cNvPr id="105" name="object 105"/>
          <p:cNvSpPr/>
          <p:nvPr/>
        </p:nvSpPr>
        <p:spPr>
          <a:xfrm>
            <a:off x="5457545" y="5342166"/>
            <a:ext cx="239395" cy="106680"/>
          </a:xfrm>
          <a:custGeom>
            <a:avLst/>
            <a:gdLst/>
            <a:ahLst/>
            <a:cxnLst/>
            <a:rect l="l" t="t" r="r" b="b"/>
            <a:pathLst>
              <a:path w="239395" h="106679">
                <a:moveTo>
                  <a:pt x="0" y="0"/>
                </a:moveTo>
                <a:lnTo>
                  <a:pt x="239052" y="0"/>
                </a:lnTo>
                <a:lnTo>
                  <a:pt x="239052" y="106184"/>
                </a:lnTo>
                <a:lnTo>
                  <a:pt x="0" y="106184"/>
                </a:lnTo>
                <a:lnTo>
                  <a:pt x="0" y="0"/>
                </a:lnTo>
                <a:close/>
              </a:path>
            </a:pathLst>
          </a:custGeom>
          <a:solidFill>
            <a:srgbClr val="FFFFFF"/>
          </a:solidFill>
        </p:spPr>
        <p:txBody>
          <a:bodyPr wrap="square" lIns="0" tIns="0" rIns="0" bIns="0" rtlCol="0"/>
          <a:lstStyle/>
          <a:p>
            <a:endParaRPr/>
          </a:p>
        </p:txBody>
      </p:sp>
      <p:sp>
        <p:nvSpPr>
          <p:cNvPr id="106" name="object 106"/>
          <p:cNvSpPr/>
          <p:nvPr/>
        </p:nvSpPr>
        <p:spPr>
          <a:xfrm>
            <a:off x="5201396" y="3514218"/>
            <a:ext cx="202565" cy="455930"/>
          </a:xfrm>
          <a:custGeom>
            <a:avLst/>
            <a:gdLst/>
            <a:ahLst/>
            <a:cxnLst/>
            <a:rect l="l" t="t" r="r" b="b"/>
            <a:pathLst>
              <a:path w="202564" h="455929">
                <a:moveTo>
                  <a:pt x="0" y="0"/>
                </a:moveTo>
                <a:lnTo>
                  <a:pt x="202158" y="0"/>
                </a:lnTo>
                <a:lnTo>
                  <a:pt x="202158" y="455904"/>
                </a:lnTo>
                <a:lnTo>
                  <a:pt x="0" y="455904"/>
                </a:lnTo>
                <a:lnTo>
                  <a:pt x="0" y="0"/>
                </a:lnTo>
                <a:close/>
              </a:path>
            </a:pathLst>
          </a:custGeom>
          <a:ln w="31445">
            <a:solidFill>
              <a:srgbClr val="FFFFFF"/>
            </a:solidFill>
          </a:ln>
        </p:spPr>
        <p:txBody>
          <a:bodyPr wrap="square" lIns="0" tIns="0" rIns="0" bIns="0" rtlCol="0"/>
          <a:lstStyle/>
          <a:p>
            <a:endParaRPr/>
          </a:p>
        </p:txBody>
      </p:sp>
      <p:sp>
        <p:nvSpPr>
          <p:cNvPr id="107" name="object 107"/>
          <p:cNvSpPr/>
          <p:nvPr/>
        </p:nvSpPr>
        <p:spPr>
          <a:xfrm>
            <a:off x="1263472" y="5135609"/>
            <a:ext cx="360680" cy="92075"/>
          </a:xfrm>
          <a:custGeom>
            <a:avLst/>
            <a:gdLst/>
            <a:ahLst/>
            <a:cxnLst/>
            <a:rect l="l" t="t" r="r" b="b"/>
            <a:pathLst>
              <a:path w="360680" h="92075">
                <a:moveTo>
                  <a:pt x="174764" y="0"/>
                </a:moveTo>
                <a:lnTo>
                  <a:pt x="174015" y="368"/>
                </a:lnTo>
                <a:lnTo>
                  <a:pt x="174015" y="33528"/>
                </a:lnTo>
                <a:lnTo>
                  <a:pt x="495" y="33528"/>
                </a:lnTo>
                <a:lnTo>
                  <a:pt x="0" y="33858"/>
                </a:lnTo>
                <a:lnTo>
                  <a:pt x="0" y="57785"/>
                </a:lnTo>
                <a:lnTo>
                  <a:pt x="495" y="58115"/>
                </a:lnTo>
                <a:lnTo>
                  <a:pt x="174015" y="58115"/>
                </a:lnTo>
                <a:lnTo>
                  <a:pt x="174015" y="91274"/>
                </a:lnTo>
                <a:lnTo>
                  <a:pt x="174764" y="91643"/>
                </a:lnTo>
                <a:lnTo>
                  <a:pt x="360603" y="46418"/>
                </a:lnTo>
                <a:lnTo>
                  <a:pt x="360603" y="45224"/>
                </a:lnTo>
                <a:lnTo>
                  <a:pt x="174764" y="0"/>
                </a:lnTo>
                <a:close/>
              </a:path>
            </a:pathLst>
          </a:custGeom>
          <a:solidFill>
            <a:srgbClr val="FFFFFF"/>
          </a:solidFill>
        </p:spPr>
        <p:txBody>
          <a:bodyPr wrap="square" lIns="0" tIns="0" rIns="0" bIns="0" rtlCol="0"/>
          <a:lstStyle/>
          <a:p>
            <a:endParaRPr/>
          </a:p>
        </p:txBody>
      </p:sp>
      <p:sp>
        <p:nvSpPr>
          <p:cNvPr id="108" name="object 108"/>
          <p:cNvSpPr/>
          <p:nvPr/>
        </p:nvSpPr>
        <p:spPr>
          <a:xfrm>
            <a:off x="1263472" y="4849327"/>
            <a:ext cx="360680" cy="92075"/>
          </a:xfrm>
          <a:custGeom>
            <a:avLst/>
            <a:gdLst/>
            <a:ahLst/>
            <a:cxnLst/>
            <a:rect l="l" t="t" r="r" b="b"/>
            <a:pathLst>
              <a:path w="360680" h="92075">
                <a:moveTo>
                  <a:pt x="174764" y="0"/>
                </a:moveTo>
                <a:lnTo>
                  <a:pt x="174015" y="368"/>
                </a:lnTo>
                <a:lnTo>
                  <a:pt x="174015" y="33528"/>
                </a:lnTo>
                <a:lnTo>
                  <a:pt x="495" y="33528"/>
                </a:lnTo>
                <a:lnTo>
                  <a:pt x="0" y="33858"/>
                </a:lnTo>
                <a:lnTo>
                  <a:pt x="0" y="57785"/>
                </a:lnTo>
                <a:lnTo>
                  <a:pt x="495" y="58115"/>
                </a:lnTo>
                <a:lnTo>
                  <a:pt x="174015" y="58115"/>
                </a:lnTo>
                <a:lnTo>
                  <a:pt x="174015" y="91274"/>
                </a:lnTo>
                <a:lnTo>
                  <a:pt x="174764" y="91643"/>
                </a:lnTo>
                <a:lnTo>
                  <a:pt x="360603" y="46418"/>
                </a:lnTo>
                <a:lnTo>
                  <a:pt x="360603" y="45224"/>
                </a:lnTo>
                <a:lnTo>
                  <a:pt x="174764" y="0"/>
                </a:lnTo>
                <a:close/>
              </a:path>
            </a:pathLst>
          </a:custGeom>
          <a:solidFill>
            <a:srgbClr val="FFFFFF"/>
          </a:solidFill>
        </p:spPr>
        <p:txBody>
          <a:bodyPr wrap="square" lIns="0" tIns="0" rIns="0" bIns="0" rtlCol="0"/>
          <a:lstStyle/>
          <a:p>
            <a:endParaRPr/>
          </a:p>
        </p:txBody>
      </p:sp>
      <p:sp>
        <p:nvSpPr>
          <p:cNvPr id="109" name="object 109"/>
          <p:cNvSpPr/>
          <p:nvPr/>
        </p:nvSpPr>
        <p:spPr>
          <a:xfrm>
            <a:off x="1263369" y="4549775"/>
            <a:ext cx="318770" cy="125730"/>
          </a:xfrm>
          <a:custGeom>
            <a:avLst/>
            <a:gdLst/>
            <a:ahLst/>
            <a:cxnLst/>
            <a:rect l="l" t="t" r="r" b="b"/>
            <a:pathLst>
              <a:path w="318769" h="125729">
                <a:moveTo>
                  <a:pt x="278930" y="0"/>
                </a:moveTo>
                <a:lnTo>
                  <a:pt x="182498" y="66205"/>
                </a:lnTo>
                <a:lnTo>
                  <a:pt x="234378" y="72580"/>
                </a:lnTo>
                <a:lnTo>
                  <a:pt x="234518" y="74028"/>
                </a:lnTo>
                <a:lnTo>
                  <a:pt x="231520" y="85115"/>
                </a:lnTo>
                <a:lnTo>
                  <a:pt x="224523" y="98818"/>
                </a:lnTo>
                <a:lnTo>
                  <a:pt x="217030" y="102362"/>
                </a:lnTo>
                <a:lnTo>
                  <a:pt x="0" y="102362"/>
                </a:lnTo>
                <a:lnTo>
                  <a:pt x="0" y="125539"/>
                </a:lnTo>
                <a:lnTo>
                  <a:pt x="217233" y="125539"/>
                </a:lnTo>
                <a:lnTo>
                  <a:pt x="254388" y="112932"/>
                </a:lnTo>
                <a:lnTo>
                  <a:pt x="270052" y="76949"/>
                </a:lnTo>
                <a:lnTo>
                  <a:pt x="315140" y="76949"/>
                </a:lnTo>
                <a:lnTo>
                  <a:pt x="278930" y="0"/>
                </a:lnTo>
                <a:close/>
              </a:path>
              <a:path w="318769" h="125729">
                <a:moveTo>
                  <a:pt x="315140" y="76949"/>
                </a:moveTo>
                <a:lnTo>
                  <a:pt x="270052" y="76949"/>
                </a:lnTo>
                <a:lnTo>
                  <a:pt x="318223" y="83502"/>
                </a:lnTo>
                <a:lnTo>
                  <a:pt x="315140" y="76949"/>
                </a:lnTo>
                <a:close/>
              </a:path>
            </a:pathLst>
          </a:custGeom>
          <a:solidFill>
            <a:srgbClr val="FFFFFF"/>
          </a:solidFill>
        </p:spPr>
        <p:txBody>
          <a:bodyPr wrap="square" lIns="0" tIns="0" rIns="0" bIns="0" rtlCol="0"/>
          <a:lstStyle/>
          <a:p>
            <a:endParaRPr/>
          </a:p>
        </p:txBody>
      </p:sp>
      <p:sp>
        <p:nvSpPr>
          <p:cNvPr id="110" name="object 110"/>
          <p:cNvSpPr/>
          <p:nvPr/>
        </p:nvSpPr>
        <p:spPr>
          <a:xfrm>
            <a:off x="1224000" y="5297335"/>
            <a:ext cx="547370" cy="0"/>
          </a:xfrm>
          <a:custGeom>
            <a:avLst/>
            <a:gdLst/>
            <a:ahLst/>
            <a:cxnLst/>
            <a:rect l="l" t="t" r="r" b="b"/>
            <a:pathLst>
              <a:path w="547369">
                <a:moveTo>
                  <a:pt x="546811" y="0"/>
                </a:moveTo>
                <a:lnTo>
                  <a:pt x="0" y="0"/>
                </a:lnTo>
              </a:path>
            </a:pathLst>
          </a:custGeom>
          <a:ln w="40106">
            <a:solidFill>
              <a:srgbClr val="FFFFFF"/>
            </a:solidFill>
          </a:ln>
        </p:spPr>
        <p:txBody>
          <a:bodyPr wrap="square" lIns="0" tIns="0" rIns="0" bIns="0" rtlCol="0"/>
          <a:lstStyle/>
          <a:p>
            <a:endParaRPr/>
          </a:p>
        </p:txBody>
      </p:sp>
      <p:sp>
        <p:nvSpPr>
          <p:cNvPr id="111" name="object 111"/>
          <p:cNvSpPr/>
          <p:nvPr/>
        </p:nvSpPr>
        <p:spPr>
          <a:xfrm>
            <a:off x="1805362" y="4523613"/>
            <a:ext cx="0" cy="1124585"/>
          </a:xfrm>
          <a:custGeom>
            <a:avLst/>
            <a:gdLst/>
            <a:ahLst/>
            <a:cxnLst/>
            <a:rect l="l" t="t" r="r" b="b"/>
            <a:pathLst>
              <a:path h="1124585">
                <a:moveTo>
                  <a:pt x="0" y="0"/>
                </a:moveTo>
                <a:lnTo>
                  <a:pt x="0" y="1123962"/>
                </a:lnTo>
              </a:path>
            </a:pathLst>
          </a:custGeom>
          <a:ln w="69100">
            <a:solidFill>
              <a:srgbClr val="FFFFFF"/>
            </a:solidFill>
          </a:ln>
        </p:spPr>
        <p:txBody>
          <a:bodyPr wrap="square" lIns="0" tIns="0" rIns="0" bIns="0" rtlCol="0"/>
          <a:lstStyle/>
          <a:p>
            <a:endParaRPr/>
          </a:p>
        </p:txBody>
      </p:sp>
      <p:sp>
        <p:nvSpPr>
          <p:cNvPr id="112" name="object 112"/>
          <p:cNvSpPr/>
          <p:nvPr/>
        </p:nvSpPr>
        <p:spPr>
          <a:xfrm>
            <a:off x="1224000" y="5058283"/>
            <a:ext cx="584200" cy="0"/>
          </a:xfrm>
          <a:custGeom>
            <a:avLst/>
            <a:gdLst/>
            <a:ahLst/>
            <a:cxnLst/>
            <a:rect l="l" t="t" r="r" b="b"/>
            <a:pathLst>
              <a:path w="584200">
                <a:moveTo>
                  <a:pt x="584174" y="0"/>
                </a:moveTo>
                <a:lnTo>
                  <a:pt x="0" y="0"/>
                </a:lnTo>
              </a:path>
            </a:pathLst>
          </a:custGeom>
          <a:ln w="40106">
            <a:solidFill>
              <a:srgbClr val="FFFFFF"/>
            </a:solidFill>
          </a:ln>
        </p:spPr>
        <p:txBody>
          <a:bodyPr wrap="square" lIns="0" tIns="0" rIns="0" bIns="0" rtlCol="0"/>
          <a:lstStyle/>
          <a:p>
            <a:endParaRPr/>
          </a:p>
        </p:txBody>
      </p:sp>
      <p:sp>
        <p:nvSpPr>
          <p:cNvPr id="113" name="object 113"/>
          <p:cNvSpPr/>
          <p:nvPr/>
        </p:nvSpPr>
        <p:spPr>
          <a:xfrm>
            <a:off x="1224000" y="5005159"/>
            <a:ext cx="584200" cy="0"/>
          </a:xfrm>
          <a:custGeom>
            <a:avLst/>
            <a:gdLst/>
            <a:ahLst/>
            <a:cxnLst/>
            <a:rect l="l" t="t" r="r" b="b"/>
            <a:pathLst>
              <a:path w="584200">
                <a:moveTo>
                  <a:pt x="584174" y="0"/>
                </a:moveTo>
                <a:lnTo>
                  <a:pt x="0" y="0"/>
                </a:lnTo>
              </a:path>
            </a:pathLst>
          </a:custGeom>
          <a:ln w="40106">
            <a:solidFill>
              <a:srgbClr val="FFFFFF"/>
            </a:solidFill>
          </a:ln>
        </p:spPr>
        <p:txBody>
          <a:bodyPr wrap="square" lIns="0" tIns="0" rIns="0" bIns="0" rtlCol="0"/>
          <a:lstStyle/>
          <a:p>
            <a:endParaRPr/>
          </a:p>
        </p:txBody>
      </p:sp>
      <p:sp>
        <p:nvSpPr>
          <p:cNvPr id="114" name="object 114"/>
          <p:cNvSpPr/>
          <p:nvPr/>
        </p:nvSpPr>
        <p:spPr>
          <a:xfrm>
            <a:off x="1224000" y="4804473"/>
            <a:ext cx="584200" cy="0"/>
          </a:xfrm>
          <a:custGeom>
            <a:avLst/>
            <a:gdLst/>
            <a:ahLst/>
            <a:cxnLst/>
            <a:rect l="l" t="t" r="r" b="b"/>
            <a:pathLst>
              <a:path w="584200">
                <a:moveTo>
                  <a:pt x="584174" y="0"/>
                </a:moveTo>
                <a:lnTo>
                  <a:pt x="0" y="0"/>
                </a:lnTo>
              </a:path>
            </a:pathLst>
          </a:custGeom>
          <a:ln w="40106">
            <a:solidFill>
              <a:srgbClr val="FFFFFF"/>
            </a:solidFill>
          </a:ln>
        </p:spPr>
        <p:txBody>
          <a:bodyPr wrap="square" lIns="0" tIns="0" rIns="0" bIns="0" rtlCol="0"/>
          <a:lstStyle/>
          <a:p>
            <a:endParaRPr/>
          </a:p>
        </p:txBody>
      </p:sp>
      <p:sp>
        <p:nvSpPr>
          <p:cNvPr id="115" name="object 115"/>
          <p:cNvSpPr/>
          <p:nvPr/>
        </p:nvSpPr>
        <p:spPr>
          <a:xfrm>
            <a:off x="1224000" y="4751336"/>
            <a:ext cx="584200" cy="0"/>
          </a:xfrm>
          <a:custGeom>
            <a:avLst/>
            <a:gdLst/>
            <a:ahLst/>
            <a:cxnLst/>
            <a:rect l="l" t="t" r="r" b="b"/>
            <a:pathLst>
              <a:path w="584200">
                <a:moveTo>
                  <a:pt x="584174" y="0"/>
                </a:moveTo>
                <a:lnTo>
                  <a:pt x="0" y="0"/>
                </a:lnTo>
              </a:path>
            </a:pathLst>
          </a:custGeom>
          <a:ln w="40106">
            <a:solidFill>
              <a:srgbClr val="FFFFFF"/>
            </a:solidFill>
          </a:ln>
        </p:spPr>
        <p:txBody>
          <a:bodyPr wrap="square" lIns="0" tIns="0" rIns="0" bIns="0" rtlCol="0"/>
          <a:lstStyle/>
          <a:p>
            <a:endParaRPr/>
          </a:p>
        </p:txBody>
      </p:sp>
      <p:sp>
        <p:nvSpPr>
          <p:cNvPr id="116" name="object 116"/>
          <p:cNvSpPr/>
          <p:nvPr/>
        </p:nvSpPr>
        <p:spPr>
          <a:xfrm>
            <a:off x="1224000" y="4262018"/>
            <a:ext cx="711835" cy="274955"/>
          </a:xfrm>
          <a:custGeom>
            <a:avLst/>
            <a:gdLst/>
            <a:ahLst/>
            <a:cxnLst/>
            <a:rect l="l" t="t" r="r" b="b"/>
            <a:pathLst>
              <a:path w="711835" h="274954">
                <a:moveTo>
                  <a:pt x="575165" y="0"/>
                </a:moveTo>
                <a:lnTo>
                  <a:pt x="0" y="0"/>
                </a:lnTo>
                <a:lnTo>
                  <a:pt x="0" y="274485"/>
                </a:lnTo>
                <a:lnTo>
                  <a:pt x="575165" y="274485"/>
                </a:lnTo>
                <a:lnTo>
                  <a:pt x="618258" y="267533"/>
                </a:lnTo>
                <a:lnTo>
                  <a:pt x="655683" y="248176"/>
                </a:lnTo>
                <a:lnTo>
                  <a:pt x="685195" y="218660"/>
                </a:lnTo>
                <a:lnTo>
                  <a:pt x="704549" y="181232"/>
                </a:lnTo>
                <a:lnTo>
                  <a:pt x="711499" y="138137"/>
                </a:lnTo>
                <a:lnTo>
                  <a:pt x="711499" y="136334"/>
                </a:lnTo>
                <a:lnTo>
                  <a:pt x="704549" y="93241"/>
                </a:lnTo>
                <a:lnTo>
                  <a:pt x="685195" y="55815"/>
                </a:lnTo>
                <a:lnTo>
                  <a:pt x="655683" y="26303"/>
                </a:lnTo>
                <a:lnTo>
                  <a:pt x="618258" y="6950"/>
                </a:lnTo>
                <a:lnTo>
                  <a:pt x="575165" y="0"/>
                </a:lnTo>
                <a:close/>
              </a:path>
            </a:pathLst>
          </a:custGeom>
          <a:solidFill>
            <a:srgbClr val="989B9E"/>
          </a:solidFill>
        </p:spPr>
        <p:txBody>
          <a:bodyPr wrap="square" lIns="0" tIns="0" rIns="0" bIns="0" rtlCol="0"/>
          <a:lstStyle/>
          <a:p>
            <a:endParaRPr/>
          </a:p>
        </p:txBody>
      </p:sp>
      <p:sp>
        <p:nvSpPr>
          <p:cNvPr id="117" name="object 117"/>
          <p:cNvSpPr/>
          <p:nvPr/>
        </p:nvSpPr>
        <p:spPr>
          <a:xfrm>
            <a:off x="1224000" y="4008209"/>
            <a:ext cx="29845" cy="38735"/>
          </a:xfrm>
          <a:custGeom>
            <a:avLst/>
            <a:gdLst/>
            <a:ahLst/>
            <a:cxnLst/>
            <a:rect l="l" t="t" r="r" b="b"/>
            <a:pathLst>
              <a:path w="29844" h="38735">
                <a:moveTo>
                  <a:pt x="29375" y="38366"/>
                </a:moveTo>
                <a:lnTo>
                  <a:pt x="0" y="38366"/>
                </a:lnTo>
                <a:lnTo>
                  <a:pt x="0" y="0"/>
                </a:lnTo>
                <a:lnTo>
                  <a:pt x="29375" y="0"/>
                </a:lnTo>
                <a:lnTo>
                  <a:pt x="29375" y="38366"/>
                </a:lnTo>
                <a:close/>
              </a:path>
            </a:pathLst>
          </a:custGeom>
          <a:solidFill>
            <a:srgbClr val="FFFFFF"/>
          </a:solidFill>
        </p:spPr>
        <p:txBody>
          <a:bodyPr wrap="square" lIns="0" tIns="0" rIns="0" bIns="0" rtlCol="0"/>
          <a:lstStyle/>
          <a:p>
            <a:endParaRPr/>
          </a:p>
        </p:txBody>
      </p:sp>
      <p:sp>
        <p:nvSpPr>
          <p:cNvPr id="118" name="object 118"/>
          <p:cNvSpPr/>
          <p:nvPr/>
        </p:nvSpPr>
        <p:spPr>
          <a:xfrm>
            <a:off x="1347076" y="4027392"/>
            <a:ext cx="203835" cy="0"/>
          </a:xfrm>
          <a:custGeom>
            <a:avLst/>
            <a:gdLst/>
            <a:ahLst/>
            <a:cxnLst/>
            <a:rect l="l" t="t" r="r" b="b"/>
            <a:pathLst>
              <a:path w="203834">
                <a:moveTo>
                  <a:pt x="203644" y="0"/>
                </a:moveTo>
                <a:lnTo>
                  <a:pt x="0" y="0"/>
                </a:lnTo>
              </a:path>
            </a:pathLst>
          </a:custGeom>
          <a:ln w="38366">
            <a:solidFill>
              <a:srgbClr val="FFFFFF"/>
            </a:solidFill>
          </a:ln>
        </p:spPr>
        <p:txBody>
          <a:bodyPr wrap="square" lIns="0" tIns="0" rIns="0" bIns="0" rtlCol="0"/>
          <a:lstStyle/>
          <a:p>
            <a:endParaRPr/>
          </a:p>
        </p:txBody>
      </p:sp>
      <p:sp>
        <p:nvSpPr>
          <p:cNvPr id="119" name="object 119"/>
          <p:cNvSpPr/>
          <p:nvPr/>
        </p:nvSpPr>
        <p:spPr>
          <a:xfrm>
            <a:off x="1644434" y="4027392"/>
            <a:ext cx="203835" cy="0"/>
          </a:xfrm>
          <a:custGeom>
            <a:avLst/>
            <a:gdLst/>
            <a:ahLst/>
            <a:cxnLst/>
            <a:rect l="l" t="t" r="r" b="b"/>
            <a:pathLst>
              <a:path w="203835">
                <a:moveTo>
                  <a:pt x="203644" y="0"/>
                </a:moveTo>
                <a:lnTo>
                  <a:pt x="0" y="0"/>
                </a:lnTo>
              </a:path>
            </a:pathLst>
          </a:custGeom>
          <a:ln w="38366">
            <a:solidFill>
              <a:srgbClr val="FFFFFF"/>
            </a:solidFill>
          </a:ln>
        </p:spPr>
        <p:txBody>
          <a:bodyPr wrap="square" lIns="0" tIns="0" rIns="0" bIns="0" rtlCol="0"/>
          <a:lstStyle/>
          <a:p>
            <a:endParaRPr/>
          </a:p>
        </p:txBody>
      </p:sp>
      <p:sp>
        <p:nvSpPr>
          <p:cNvPr id="120" name="object 120"/>
          <p:cNvSpPr/>
          <p:nvPr/>
        </p:nvSpPr>
        <p:spPr>
          <a:xfrm>
            <a:off x="1224000" y="3750691"/>
            <a:ext cx="29845" cy="38735"/>
          </a:xfrm>
          <a:custGeom>
            <a:avLst/>
            <a:gdLst/>
            <a:ahLst/>
            <a:cxnLst/>
            <a:rect l="l" t="t" r="r" b="b"/>
            <a:pathLst>
              <a:path w="29844" h="38735">
                <a:moveTo>
                  <a:pt x="29375" y="38366"/>
                </a:moveTo>
                <a:lnTo>
                  <a:pt x="0" y="38366"/>
                </a:lnTo>
                <a:lnTo>
                  <a:pt x="0" y="0"/>
                </a:lnTo>
                <a:lnTo>
                  <a:pt x="29375" y="0"/>
                </a:lnTo>
                <a:lnTo>
                  <a:pt x="29375" y="38366"/>
                </a:lnTo>
                <a:close/>
              </a:path>
            </a:pathLst>
          </a:custGeom>
          <a:solidFill>
            <a:srgbClr val="FFFFFF"/>
          </a:solidFill>
        </p:spPr>
        <p:txBody>
          <a:bodyPr wrap="square" lIns="0" tIns="0" rIns="0" bIns="0" rtlCol="0"/>
          <a:lstStyle/>
          <a:p>
            <a:endParaRPr/>
          </a:p>
        </p:txBody>
      </p:sp>
      <p:sp>
        <p:nvSpPr>
          <p:cNvPr id="121" name="object 121"/>
          <p:cNvSpPr/>
          <p:nvPr/>
        </p:nvSpPr>
        <p:spPr>
          <a:xfrm>
            <a:off x="1347076" y="3769874"/>
            <a:ext cx="203835" cy="0"/>
          </a:xfrm>
          <a:custGeom>
            <a:avLst/>
            <a:gdLst/>
            <a:ahLst/>
            <a:cxnLst/>
            <a:rect l="l" t="t" r="r" b="b"/>
            <a:pathLst>
              <a:path w="203834">
                <a:moveTo>
                  <a:pt x="203644" y="0"/>
                </a:moveTo>
                <a:lnTo>
                  <a:pt x="0" y="0"/>
                </a:lnTo>
              </a:path>
            </a:pathLst>
          </a:custGeom>
          <a:ln w="38366">
            <a:solidFill>
              <a:srgbClr val="FFFFFF"/>
            </a:solidFill>
          </a:ln>
        </p:spPr>
        <p:txBody>
          <a:bodyPr wrap="square" lIns="0" tIns="0" rIns="0" bIns="0" rtlCol="0"/>
          <a:lstStyle/>
          <a:p>
            <a:endParaRPr/>
          </a:p>
        </p:txBody>
      </p:sp>
      <p:sp>
        <p:nvSpPr>
          <p:cNvPr id="122" name="object 122"/>
          <p:cNvSpPr/>
          <p:nvPr/>
        </p:nvSpPr>
        <p:spPr>
          <a:xfrm>
            <a:off x="1644434" y="3769874"/>
            <a:ext cx="203835" cy="0"/>
          </a:xfrm>
          <a:custGeom>
            <a:avLst/>
            <a:gdLst/>
            <a:ahLst/>
            <a:cxnLst/>
            <a:rect l="l" t="t" r="r" b="b"/>
            <a:pathLst>
              <a:path w="203835">
                <a:moveTo>
                  <a:pt x="203644" y="0"/>
                </a:moveTo>
                <a:lnTo>
                  <a:pt x="0" y="0"/>
                </a:lnTo>
              </a:path>
            </a:pathLst>
          </a:custGeom>
          <a:ln w="38366">
            <a:solidFill>
              <a:srgbClr val="FFFFFF"/>
            </a:solidFill>
          </a:ln>
        </p:spPr>
        <p:txBody>
          <a:bodyPr wrap="square" lIns="0" tIns="0" rIns="0" bIns="0" rtlCol="0"/>
          <a:lstStyle/>
          <a:p>
            <a:endParaRPr/>
          </a:p>
        </p:txBody>
      </p:sp>
      <p:sp>
        <p:nvSpPr>
          <p:cNvPr id="123" name="object 123"/>
          <p:cNvSpPr/>
          <p:nvPr/>
        </p:nvSpPr>
        <p:spPr>
          <a:xfrm>
            <a:off x="1224000" y="3493186"/>
            <a:ext cx="29845" cy="38735"/>
          </a:xfrm>
          <a:custGeom>
            <a:avLst/>
            <a:gdLst/>
            <a:ahLst/>
            <a:cxnLst/>
            <a:rect l="l" t="t" r="r" b="b"/>
            <a:pathLst>
              <a:path w="29844" h="38735">
                <a:moveTo>
                  <a:pt x="29375" y="38366"/>
                </a:moveTo>
                <a:lnTo>
                  <a:pt x="0" y="38366"/>
                </a:lnTo>
                <a:lnTo>
                  <a:pt x="0" y="0"/>
                </a:lnTo>
                <a:lnTo>
                  <a:pt x="29375" y="0"/>
                </a:lnTo>
                <a:lnTo>
                  <a:pt x="29375" y="38366"/>
                </a:lnTo>
                <a:close/>
              </a:path>
            </a:pathLst>
          </a:custGeom>
          <a:solidFill>
            <a:srgbClr val="FFFFFF"/>
          </a:solidFill>
        </p:spPr>
        <p:txBody>
          <a:bodyPr wrap="square" lIns="0" tIns="0" rIns="0" bIns="0" rtlCol="0"/>
          <a:lstStyle/>
          <a:p>
            <a:endParaRPr/>
          </a:p>
        </p:txBody>
      </p:sp>
      <p:sp>
        <p:nvSpPr>
          <p:cNvPr id="124" name="object 124"/>
          <p:cNvSpPr/>
          <p:nvPr/>
        </p:nvSpPr>
        <p:spPr>
          <a:xfrm>
            <a:off x="1347076" y="3512369"/>
            <a:ext cx="203835" cy="0"/>
          </a:xfrm>
          <a:custGeom>
            <a:avLst/>
            <a:gdLst/>
            <a:ahLst/>
            <a:cxnLst/>
            <a:rect l="l" t="t" r="r" b="b"/>
            <a:pathLst>
              <a:path w="203834">
                <a:moveTo>
                  <a:pt x="203644" y="0"/>
                </a:moveTo>
                <a:lnTo>
                  <a:pt x="0" y="0"/>
                </a:lnTo>
              </a:path>
            </a:pathLst>
          </a:custGeom>
          <a:ln w="38366">
            <a:solidFill>
              <a:srgbClr val="FFFFFF"/>
            </a:solidFill>
          </a:ln>
        </p:spPr>
        <p:txBody>
          <a:bodyPr wrap="square" lIns="0" tIns="0" rIns="0" bIns="0" rtlCol="0"/>
          <a:lstStyle/>
          <a:p>
            <a:endParaRPr/>
          </a:p>
        </p:txBody>
      </p:sp>
      <p:sp>
        <p:nvSpPr>
          <p:cNvPr id="125" name="object 125"/>
          <p:cNvSpPr/>
          <p:nvPr/>
        </p:nvSpPr>
        <p:spPr>
          <a:xfrm>
            <a:off x="1644434" y="3512369"/>
            <a:ext cx="203835" cy="0"/>
          </a:xfrm>
          <a:custGeom>
            <a:avLst/>
            <a:gdLst/>
            <a:ahLst/>
            <a:cxnLst/>
            <a:rect l="l" t="t" r="r" b="b"/>
            <a:pathLst>
              <a:path w="203835">
                <a:moveTo>
                  <a:pt x="203644" y="0"/>
                </a:moveTo>
                <a:lnTo>
                  <a:pt x="0" y="0"/>
                </a:lnTo>
              </a:path>
            </a:pathLst>
          </a:custGeom>
          <a:ln w="38366">
            <a:solidFill>
              <a:srgbClr val="FFFFFF"/>
            </a:solidFill>
          </a:ln>
        </p:spPr>
        <p:txBody>
          <a:bodyPr wrap="square" lIns="0" tIns="0" rIns="0" bIns="0" rtlCol="0"/>
          <a:lstStyle/>
          <a:p>
            <a:endParaRPr/>
          </a:p>
        </p:txBody>
      </p:sp>
      <p:sp>
        <p:nvSpPr>
          <p:cNvPr id="126" name="object 126"/>
          <p:cNvSpPr/>
          <p:nvPr/>
        </p:nvSpPr>
        <p:spPr>
          <a:xfrm>
            <a:off x="1961718" y="5341086"/>
            <a:ext cx="239395" cy="107950"/>
          </a:xfrm>
          <a:custGeom>
            <a:avLst/>
            <a:gdLst/>
            <a:ahLst/>
            <a:cxnLst/>
            <a:rect l="l" t="t" r="r" b="b"/>
            <a:pathLst>
              <a:path w="239394" h="107950">
                <a:moveTo>
                  <a:pt x="239052" y="107441"/>
                </a:moveTo>
                <a:lnTo>
                  <a:pt x="0" y="107442"/>
                </a:lnTo>
                <a:lnTo>
                  <a:pt x="0" y="0"/>
                </a:lnTo>
                <a:lnTo>
                  <a:pt x="239052" y="0"/>
                </a:lnTo>
                <a:lnTo>
                  <a:pt x="239052" y="107441"/>
                </a:lnTo>
                <a:close/>
              </a:path>
            </a:pathLst>
          </a:custGeom>
          <a:solidFill>
            <a:srgbClr val="FFFFFF"/>
          </a:solidFill>
        </p:spPr>
        <p:txBody>
          <a:bodyPr wrap="square" lIns="0" tIns="0" rIns="0" bIns="0" rtlCol="0"/>
          <a:lstStyle/>
          <a:p>
            <a:endParaRPr/>
          </a:p>
        </p:txBody>
      </p:sp>
      <p:sp>
        <p:nvSpPr>
          <p:cNvPr id="127" name="object 127"/>
          <p:cNvSpPr/>
          <p:nvPr/>
        </p:nvSpPr>
        <p:spPr>
          <a:xfrm>
            <a:off x="1961718" y="5136184"/>
            <a:ext cx="239395" cy="107950"/>
          </a:xfrm>
          <a:custGeom>
            <a:avLst/>
            <a:gdLst/>
            <a:ahLst/>
            <a:cxnLst/>
            <a:rect l="l" t="t" r="r" b="b"/>
            <a:pathLst>
              <a:path w="239394" h="107950">
                <a:moveTo>
                  <a:pt x="239052" y="107441"/>
                </a:moveTo>
                <a:lnTo>
                  <a:pt x="0" y="107442"/>
                </a:lnTo>
                <a:lnTo>
                  <a:pt x="0" y="0"/>
                </a:lnTo>
                <a:lnTo>
                  <a:pt x="239052" y="0"/>
                </a:lnTo>
                <a:lnTo>
                  <a:pt x="239052" y="107441"/>
                </a:lnTo>
                <a:close/>
              </a:path>
            </a:pathLst>
          </a:custGeom>
          <a:solidFill>
            <a:srgbClr val="FFFFFF"/>
          </a:solidFill>
        </p:spPr>
        <p:txBody>
          <a:bodyPr wrap="square" lIns="0" tIns="0" rIns="0" bIns="0" rtlCol="0"/>
          <a:lstStyle/>
          <a:p>
            <a:endParaRPr/>
          </a:p>
        </p:txBody>
      </p:sp>
      <p:sp>
        <p:nvSpPr>
          <p:cNvPr id="128" name="object 128"/>
          <p:cNvSpPr/>
          <p:nvPr/>
        </p:nvSpPr>
        <p:spPr>
          <a:xfrm>
            <a:off x="1961718" y="4931283"/>
            <a:ext cx="239395" cy="107950"/>
          </a:xfrm>
          <a:custGeom>
            <a:avLst/>
            <a:gdLst/>
            <a:ahLst/>
            <a:cxnLst/>
            <a:rect l="l" t="t" r="r" b="b"/>
            <a:pathLst>
              <a:path w="239394" h="107950">
                <a:moveTo>
                  <a:pt x="239052" y="107441"/>
                </a:moveTo>
                <a:lnTo>
                  <a:pt x="0" y="107442"/>
                </a:lnTo>
                <a:lnTo>
                  <a:pt x="0" y="0"/>
                </a:lnTo>
                <a:lnTo>
                  <a:pt x="239052" y="0"/>
                </a:lnTo>
                <a:lnTo>
                  <a:pt x="239052" y="107441"/>
                </a:lnTo>
                <a:close/>
              </a:path>
            </a:pathLst>
          </a:custGeom>
          <a:solidFill>
            <a:srgbClr val="FFFFFF"/>
          </a:solidFill>
        </p:spPr>
        <p:txBody>
          <a:bodyPr wrap="square" lIns="0" tIns="0" rIns="0" bIns="0" rtlCol="0"/>
          <a:lstStyle/>
          <a:p>
            <a:endParaRPr/>
          </a:p>
        </p:txBody>
      </p:sp>
      <p:sp>
        <p:nvSpPr>
          <p:cNvPr id="129" name="object 129"/>
          <p:cNvSpPr/>
          <p:nvPr/>
        </p:nvSpPr>
        <p:spPr>
          <a:xfrm>
            <a:off x="1961718" y="4726381"/>
            <a:ext cx="239395" cy="107950"/>
          </a:xfrm>
          <a:custGeom>
            <a:avLst/>
            <a:gdLst/>
            <a:ahLst/>
            <a:cxnLst/>
            <a:rect l="l" t="t" r="r" b="b"/>
            <a:pathLst>
              <a:path w="239394" h="107950">
                <a:moveTo>
                  <a:pt x="239052" y="107441"/>
                </a:moveTo>
                <a:lnTo>
                  <a:pt x="0" y="107442"/>
                </a:lnTo>
                <a:lnTo>
                  <a:pt x="0" y="0"/>
                </a:lnTo>
                <a:lnTo>
                  <a:pt x="239052" y="0"/>
                </a:lnTo>
                <a:lnTo>
                  <a:pt x="239052" y="107441"/>
                </a:lnTo>
                <a:close/>
              </a:path>
            </a:pathLst>
          </a:custGeom>
          <a:solidFill>
            <a:srgbClr val="FFFFFF"/>
          </a:solidFill>
        </p:spPr>
        <p:txBody>
          <a:bodyPr wrap="square" lIns="0" tIns="0" rIns="0" bIns="0" rtlCol="0"/>
          <a:lstStyle/>
          <a:p>
            <a:endParaRPr/>
          </a:p>
        </p:txBody>
      </p:sp>
      <p:sp>
        <p:nvSpPr>
          <p:cNvPr id="130" name="object 130"/>
          <p:cNvSpPr/>
          <p:nvPr/>
        </p:nvSpPr>
        <p:spPr>
          <a:xfrm>
            <a:off x="1961718" y="4521479"/>
            <a:ext cx="239395" cy="107950"/>
          </a:xfrm>
          <a:custGeom>
            <a:avLst/>
            <a:gdLst/>
            <a:ahLst/>
            <a:cxnLst/>
            <a:rect l="l" t="t" r="r" b="b"/>
            <a:pathLst>
              <a:path w="239394" h="107950">
                <a:moveTo>
                  <a:pt x="239052" y="107441"/>
                </a:moveTo>
                <a:lnTo>
                  <a:pt x="0" y="107442"/>
                </a:lnTo>
                <a:lnTo>
                  <a:pt x="0" y="0"/>
                </a:lnTo>
                <a:lnTo>
                  <a:pt x="239052" y="0"/>
                </a:lnTo>
                <a:lnTo>
                  <a:pt x="239052" y="107441"/>
                </a:lnTo>
                <a:close/>
              </a:path>
            </a:pathLst>
          </a:custGeom>
          <a:solidFill>
            <a:srgbClr val="FFFFFF"/>
          </a:solidFill>
        </p:spPr>
        <p:txBody>
          <a:bodyPr wrap="square" lIns="0" tIns="0" rIns="0" bIns="0" rtlCol="0"/>
          <a:lstStyle/>
          <a:p>
            <a:endParaRPr/>
          </a:p>
        </p:txBody>
      </p:sp>
      <p:sp>
        <p:nvSpPr>
          <p:cNvPr id="131" name="object 131"/>
          <p:cNvSpPr/>
          <p:nvPr/>
        </p:nvSpPr>
        <p:spPr>
          <a:xfrm>
            <a:off x="1961718" y="4316577"/>
            <a:ext cx="239395" cy="107950"/>
          </a:xfrm>
          <a:custGeom>
            <a:avLst/>
            <a:gdLst/>
            <a:ahLst/>
            <a:cxnLst/>
            <a:rect l="l" t="t" r="r" b="b"/>
            <a:pathLst>
              <a:path w="239394" h="107950">
                <a:moveTo>
                  <a:pt x="239052" y="107441"/>
                </a:moveTo>
                <a:lnTo>
                  <a:pt x="0" y="107442"/>
                </a:lnTo>
                <a:lnTo>
                  <a:pt x="0" y="0"/>
                </a:lnTo>
                <a:lnTo>
                  <a:pt x="239052" y="0"/>
                </a:lnTo>
                <a:lnTo>
                  <a:pt x="239052" y="107441"/>
                </a:lnTo>
                <a:close/>
              </a:path>
            </a:pathLst>
          </a:custGeom>
          <a:solidFill>
            <a:srgbClr val="FFFFFF"/>
          </a:solidFill>
        </p:spPr>
        <p:txBody>
          <a:bodyPr wrap="square" lIns="0" tIns="0" rIns="0" bIns="0" rtlCol="0"/>
          <a:lstStyle/>
          <a:p>
            <a:endParaRPr/>
          </a:p>
        </p:txBody>
      </p:sp>
      <p:sp>
        <p:nvSpPr>
          <p:cNvPr id="132" name="object 132"/>
          <p:cNvSpPr/>
          <p:nvPr/>
        </p:nvSpPr>
        <p:spPr>
          <a:xfrm>
            <a:off x="1961718" y="4111663"/>
            <a:ext cx="239395" cy="107950"/>
          </a:xfrm>
          <a:custGeom>
            <a:avLst/>
            <a:gdLst/>
            <a:ahLst/>
            <a:cxnLst/>
            <a:rect l="l" t="t" r="r" b="b"/>
            <a:pathLst>
              <a:path w="239394" h="107950">
                <a:moveTo>
                  <a:pt x="239052" y="107441"/>
                </a:moveTo>
                <a:lnTo>
                  <a:pt x="0" y="107442"/>
                </a:lnTo>
                <a:lnTo>
                  <a:pt x="0" y="0"/>
                </a:lnTo>
                <a:lnTo>
                  <a:pt x="239052" y="0"/>
                </a:lnTo>
                <a:lnTo>
                  <a:pt x="239052" y="107441"/>
                </a:lnTo>
                <a:close/>
              </a:path>
            </a:pathLst>
          </a:custGeom>
          <a:solidFill>
            <a:srgbClr val="FFFFFF"/>
          </a:solidFill>
        </p:spPr>
        <p:txBody>
          <a:bodyPr wrap="square" lIns="0" tIns="0" rIns="0" bIns="0" rtlCol="0"/>
          <a:lstStyle/>
          <a:p>
            <a:endParaRPr/>
          </a:p>
        </p:txBody>
      </p:sp>
      <p:sp>
        <p:nvSpPr>
          <p:cNvPr id="133" name="object 133"/>
          <p:cNvSpPr/>
          <p:nvPr/>
        </p:nvSpPr>
        <p:spPr>
          <a:xfrm>
            <a:off x="1961718" y="3906774"/>
            <a:ext cx="239395" cy="107950"/>
          </a:xfrm>
          <a:custGeom>
            <a:avLst/>
            <a:gdLst/>
            <a:ahLst/>
            <a:cxnLst/>
            <a:rect l="l" t="t" r="r" b="b"/>
            <a:pathLst>
              <a:path w="239394" h="107950">
                <a:moveTo>
                  <a:pt x="239052" y="107442"/>
                </a:moveTo>
                <a:lnTo>
                  <a:pt x="0" y="107442"/>
                </a:lnTo>
                <a:lnTo>
                  <a:pt x="0" y="0"/>
                </a:lnTo>
                <a:lnTo>
                  <a:pt x="239052" y="0"/>
                </a:lnTo>
                <a:lnTo>
                  <a:pt x="239052" y="107442"/>
                </a:lnTo>
                <a:close/>
              </a:path>
            </a:pathLst>
          </a:custGeom>
          <a:solidFill>
            <a:srgbClr val="FFFFFF"/>
          </a:solidFill>
        </p:spPr>
        <p:txBody>
          <a:bodyPr wrap="square" lIns="0" tIns="0" rIns="0" bIns="0" rtlCol="0"/>
          <a:lstStyle/>
          <a:p>
            <a:endParaRPr/>
          </a:p>
        </p:txBody>
      </p:sp>
      <p:sp>
        <p:nvSpPr>
          <p:cNvPr id="134" name="object 134"/>
          <p:cNvSpPr/>
          <p:nvPr/>
        </p:nvSpPr>
        <p:spPr>
          <a:xfrm>
            <a:off x="1961718" y="3701859"/>
            <a:ext cx="239395" cy="107950"/>
          </a:xfrm>
          <a:custGeom>
            <a:avLst/>
            <a:gdLst/>
            <a:ahLst/>
            <a:cxnLst/>
            <a:rect l="l" t="t" r="r" b="b"/>
            <a:pathLst>
              <a:path w="239394" h="107950">
                <a:moveTo>
                  <a:pt x="239052" y="107442"/>
                </a:moveTo>
                <a:lnTo>
                  <a:pt x="0" y="107442"/>
                </a:lnTo>
                <a:lnTo>
                  <a:pt x="0" y="0"/>
                </a:lnTo>
                <a:lnTo>
                  <a:pt x="239052" y="0"/>
                </a:lnTo>
                <a:lnTo>
                  <a:pt x="239052" y="107442"/>
                </a:lnTo>
                <a:close/>
              </a:path>
            </a:pathLst>
          </a:custGeom>
          <a:solidFill>
            <a:srgbClr val="FFFFFF"/>
          </a:solidFill>
        </p:spPr>
        <p:txBody>
          <a:bodyPr wrap="square" lIns="0" tIns="0" rIns="0" bIns="0" rtlCol="0"/>
          <a:lstStyle/>
          <a:p>
            <a:endParaRPr/>
          </a:p>
        </p:txBody>
      </p:sp>
      <p:sp>
        <p:nvSpPr>
          <p:cNvPr id="135" name="object 135"/>
          <p:cNvSpPr/>
          <p:nvPr/>
        </p:nvSpPr>
        <p:spPr>
          <a:xfrm>
            <a:off x="1961718" y="3496970"/>
            <a:ext cx="239395" cy="107950"/>
          </a:xfrm>
          <a:custGeom>
            <a:avLst/>
            <a:gdLst/>
            <a:ahLst/>
            <a:cxnLst/>
            <a:rect l="l" t="t" r="r" b="b"/>
            <a:pathLst>
              <a:path w="239394" h="107950">
                <a:moveTo>
                  <a:pt x="239052" y="107442"/>
                </a:moveTo>
                <a:lnTo>
                  <a:pt x="0" y="107442"/>
                </a:lnTo>
                <a:lnTo>
                  <a:pt x="0" y="0"/>
                </a:lnTo>
                <a:lnTo>
                  <a:pt x="239052" y="0"/>
                </a:lnTo>
                <a:lnTo>
                  <a:pt x="239052" y="107442"/>
                </a:lnTo>
                <a:close/>
              </a:path>
            </a:pathLst>
          </a:custGeom>
          <a:solidFill>
            <a:srgbClr val="FFFFFF"/>
          </a:solidFill>
        </p:spPr>
        <p:txBody>
          <a:bodyPr wrap="square" lIns="0" tIns="0" rIns="0" bIns="0" rtlCol="0"/>
          <a:lstStyle/>
          <a:p>
            <a:endParaRPr/>
          </a:p>
        </p:txBody>
      </p:sp>
      <p:sp>
        <p:nvSpPr>
          <p:cNvPr id="136" name="object 136"/>
          <p:cNvSpPr/>
          <p:nvPr/>
        </p:nvSpPr>
        <p:spPr>
          <a:xfrm>
            <a:off x="1961718" y="3292056"/>
            <a:ext cx="239395" cy="107950"/>
          </a:xfrm>
          <a:custGeom>
            <a:avLst/>
            <a:gdLst/>
            <a:ahLst/>
            <a:cxnLst/>
            <a:rect l="l" t="t" r="r" b="b"/>
            <a:pathLst>
              <a:path w="239394" h="107950">
                <a:moveTo>
                  <a:pt x="239052" y="107442"/>
                </a:moveTo>
                <a:lnTo>
                  <a:pt x="0" y="107442"/>
                </a:lnTo>
                <a:lnTo>
                  <a:pt x="0" y="0"/>
                </a:lnTo>
                <a:lnTo>
                  <a:pt x="239052" y="0"/>
                </a:lnTo>
                <a:lnTo>
                  <a:pt x="239052" y="107442"/>
                </a:lnTo>
                <a:close/>
              </a:path>
            </a:pathLst>
          </a:custGeom>
          <a:solidFill>
            <a:srgbClr val="FFFFFF"/>
          </a:solidFill>
        </p:spPr>
        <p:txBody>
          <a:bodyPr wrap="square" lIns="0" tIns="0" rIns="0" bIns="0" rtlCol="0"/>
          <a:lstStyle/>
          <a:p>
            <a:endParaRPr/>
          </a:p>
        </p:txBody>
      </p:sp>
      <p:sp>
        <p:nvSpPr>
          <p:cNvPr id="137" name="object 137"/>
          <p:cNvSpPr/>
          <p:nvPr/>
        </p:nvSpPr>
        <p:spPr>
          <a:xfrm>
            <a:off x="2254754" y="4830238"/>
            <a:ext cx="202565" cy="455930"/>
          </a:xfrm>
          <a:custGeom>
            <a:avLst/>
            <a:gdLst/>
            <a:ahLst/>
            <a:cxnLst/>
            <a:rect l="l" t="t" r="r" b="b"/>
            <a:pathLst>
              <a:path w="202564" h="455929">
                <a:moveTo>
                  <a:pt x="202158" y="455904"/>
                </a:moveTo>
                <a:lnTo>
                  <a:pt x="0" y="455904"/>
                </a:lnTo>
                <a:lnTo>
                  <a:pt x="0" y="0"/>
                </a:lnTo>
                <a:lnTo>
                  <a:pt x="202158" y="0"/>
                </a:lnTo>
                <a:lnTo>
                  <a:pt x="202158" y="455904"/>
                </a:lnTo>
                <a:close/>
              </a:path>
            </a:pathLst>
          </a:custGeom>
          <a:ln w="31445">
            <a:solidFill>
              <a:srgbClr val="FFFFFF"/>
            </a:solidFill>
          </a:ln>
        </p:spPr>
        <p:txBody>
          <a:bodyPr wrap="square" lIns="0" tIns="0" rIns="0" bIns="0" rtlCol="0"/>
          <a:lstStyle/>
          <a:p>
            <a:endParaRPr/>
          </a:p>
        </p:txBody>
      </p:sp>
      <p:sp>
        <p:nvSpPr>
          <p:cNvPr id="138" name="object 138"/>
          <p:cNvSpPr/>
          <p:nvPr/>
        </p:nvSpPr>
        <p:spPr>
          <a:xfrm>
            <a:off x="1861982" y="5496359"/>
            <a:ext cx="166014" cy="166014"/>
          </a:xfrm>
          <a:prstGeom prst="rect">
            <a:avLst/>
          </a:prstGeom>
          <a:blipFill>
            <a:blip r:embed="rId2" cstate="print"/>
            <a:stretch>
              <a:fillRect/>
            </a:stretch>
          </a:blipFill>
        </p:spPr>
        <p:txBody>
          <a:bodyPr wrap="square" lIns="0" tIns="0" rIns="0" bIns="0" rtlCol="0"/>
          <a:lstStyle/>
          <a:p>
            <a:endParaRPr/>
          </a:p>
        </p:txBody>
      </p:sp>
      <p:sp>
        <p:nvSpPr>
          <p:cNvPr id="139" name="object 139"/>
          <p:cNvSpPr/>
          <p:nvPr/>
        </p:nvSpPr>
        <p:spPr>
          <a:xfrm>
            <a:off x="4976414" y="6167058"/>
            <a:ext cx="166014" cy="166014"/>
          </a:xfrm>
          <a:prstGeom prst="rect">
            <a:avLst/>
          </a:prstGeom>
          <a:blipFill>
            <a:blip r:embed="rId2" cstate="print"/>
            <a:stretch>
              <a:fillRect/>
            </a:stretch>
          </a:blipFill>
        </p:spPr>
        <p:txBody>
          <a:bodyPr wrap="square" lIns="0" tIns="0" rIns="0" bIns="0" rtlCol="0"/>
          <a:lstStyle/>
          <a:p>
            <a:endParaRPr/>
          </a:p>
        </p:txBody>
      </p:sp>
      <p:sp>
        <p:nvSpPr>
          <p:cNvPr id="140" name="object 140"/>
          <p:cNvSpPr/>
          <p:nvPr/>
        </p:nvSpPr>
        <p:spPr>
          <a:xfrm>
            <a:off x="5673676" y="3089148"/>
            <a:ext cx="166014" cy="166014"/>
          </a:xfrm>
          <a:prstGeom prst="rect">
            <a:avLst/>
          </a:prstGeom>
          <a:blipFill>
            <a:blip r:embed="rId3" cstate="print"/>
            <a:stretch>
              <a:fillRect/>
            </a:stretch>
          </a:blipFill>
        </p:spPr>
        <p:txBody>
          <a:bodyPr wrap="square" lIns="0" tIns="0" rIns="0" bIns="0" rtlCol="0"/>
          <a:lstStyle/>
          <a:p>
            <a:endParaRPr/>
          </a:p>
        </p:txBody>
      </p:sp>
      <p:sp>
        <p:nvSpPr>
          <p:cNvPr id="141" name="object 141"/>
          <p:cNvSpPr/>
          <p:nvPr/>
        </p:nvSpPr>
        <p:spPr>
          <a:xfrm>
            <a:off x="2472916" y="2528018"/>
            <a:ext cx="166014" cy="166014"/>
          </a:xfrm>
          <a:prstGeom prst="rect">
            <a:avLst/>
          </a:prstGeom>
          <a:blipFill>
            <a:blip r:embed="rId2" cstate="print"/>
            <a:stretch>
              <a:fillRect/>
            </a:stretch>
          </a:blipFill>
        </p:spPr>
        <p:txBody>
          <a:bodyPr wrap="square" lIns="0" tIns="0" rIns="0" bIns="0" rtlCol="0"/>
          <a:lstStyle/>
          <a:p>
            <a:endParaRPr/>
          </a:p>
        </p:txBody>
      </p:sp>
      <p:sp>
        <p:nvSpPr>
          <p:cNvPr id="142" name="object 142"/>
          <p:cNvSpPr/>
          <p:nvPr/>
        </p:nvSpPr>
        <p:spPr>
          <a:xfrm>
            <a:off x="2731647" y="2551259"/>
            <a:ext cx="10795" cy="118110"/>
          </a:xfrm>
          <a:custGeom>
            <a:avLst/>
            <a:gdLst/>
            <a:ahLst/>
            <a:cxnLst/>
            <a:rect l="l" t="t" r="r" b="b"/>
            <a:pathLst>
              <a:path w="10794" h="118110">
                <a:moveTo>
                  <a:pt x="10210" y="0"/>
                </a:moveTo>
                <a:lnTo>
                  <a:pt x="0" y="117487"/>
                </a:lnTo>
              </a:path>
            </a:pathLst>
          </a:custGeom>
          <a:ln w="31445">
            <a:solidFill>
              <a:srgbClr val="4160A6"/>
            </a:solidFill>
          </a:ln>
        </p:spPr>
        <p:txBody>
          <a:bodyPr wrap="square" lIns="0" tIns="0" rIns="0" bIns="0" rtlCol="0"/>
          <a:lstStyle/>
          <a:p>
            <a:endParaRPr/>
          </a:p>
        </p:txBody>
      </p:sp>
      <p:sp>
        <p:nvSpPr>
          <p:cNvPr id="143" name="object 143"/>
          <p:cNvSpPr/>
          <p:nvPr/>
        </p:nvSpPr>
        <p:spPr>
          <a:xfrm>
            <a:off x="2580680" y="2753431"/>
            <a:ext cx="144145" cy="1651635"/>
          </a:xfrm>
          <a:custGeom>
            <a:avLst/>
            <a:gdLst/>
            <a:ahLst/>
            <a:cxnLst/>
            <a:rect l="l" t="t" r="r" b="b"/>
            <a:pathLst>
              <a:path w="144144" h="1651635">
                <a:moveTo>
                  <a:pt x="143598" y="0"/>
                </a:moveTo>
                <a:lnTo>
                  <a:pt x="0" y="1651457"/>
                </a:lnTo>
              </a:path>
            </a:pathLst>
          </a:custGeom>
          <a:ln w="31445">
            <a:solidFill>
              <a:srgbClr val="4160A6"/>
            </a:solidFill>
            <a:prstDash val="lgDash"/>
          </a:ln>
        </p:spPr>
        <p:txBody>
          <a:bodyPr wrap="square" lIns="0" tIns="0" rIns="0" bIns="0" rtlCol="0"/>
          <a:lstStyle/>
          <a:p>
            <a:endParaRPr/>
          </a:p>
        </p:txBody>
      </p:sp>
      <p:sp>
        <p:nvSpPr>
          <p:cNvPr id="144" name="object 144"/>
          <p:cNvSpPr/>
          <p:nvPr/>
        </p:nvSpPr>
        <p:spPr>
          <a:xfrm>
            <a:off x="2566781" y="4447230"/>
            <a:ext cx="10795" cy="118110"/>
          </a:xfrm>
          <a:custGeom>
            <a:avLst/>
            <a:gdLst/>
            <a:ahLst/>
            <a:cxnLst/>
            <a:rect l="l" t="t" r="r" b="b"/>
            <a:pathLst>
              <a:path w="10794" h="118110">
                <a:moveTo>
                  <a:pt x="10210" y="0"/>
                </a:moveTo>
                <a:lnTo>
                  <a:pt x="0" y="117487"/>
                </a:lnTo>
              </a:path>
            </a:pathLst>
          </a:custGeom>
          <a:ln w="31445">
            <a:solidFill>
              <a:srgbClr val="4160A6"/>
            </a:solidFill>
          </a:ln>
        </p:spPr>
        <p:txBody>
          <a:bodyPr wrap="square" lIns="0" tIns="0" rIns="0" bIns="0" rtlCol="0"/>
          <a:lstStyle/>
          <a:p>
            <a:endParaRPr/>
          </a:p>
        </p:txBody>
      </p:sp>
      <p:sp>
        <p:nvSpPr>
          <p:cNvPr id="145" name="object 145"/>
          <p:cNvSpPr/>
          <p:nvPr/>
        </p:nvSpPr>
        <p:spPr>
          <a:xfrm>
            <a:off x="2481157" y="4494721"/>
            <a:ext cx="182245" cy="347980"/>
          </a:xfrm>
          <a:custGeom>
            <a:avLst/>
            <a:gdLst/>
            <a:ahLst/>
            <a:cxnLst/>
            <a:rect l="l" t="t" r="r" b="b"/>
            <a:pathLst>
              <a:path w="182244" h="347979">
                <a:moveTo>
                  <a:pt x="0" y="0"/>
                </a:moveTo>
                <a:lnTo>
                  <a:pt x="61480" y="347535"/>
                </a:lnTo>
                <a:lnTo>
                  <a:pt x="182041" y="15824"/>
                </a:lnTo>
                <a:lnTo>
                  <a:pt x="0" y="0"/>
                </a:lnTo>
                <a:close/>
              </a:path>
            </a:pathLst>
          </a:custGeom>
          <a:solidFill>
            <a:srgbClr val="4160A6"/>
          </a:solidFill>
        </p:spPr>
        <p:txBody>
          <a:bodyPr wrap="square" lIns="0" tIns="0" rIns="0" bIns="0" rtlCol="0"/>
          <a:lstStyle/>
          <a:p>
            <a:endParaRPr/>
          </a:p>
        </p:txBody>
      </p:sp>
      <p:sp>
        <p:nvSpPr>
          <p:cNvPr id="146" name="object 146"/>
          <p:cNvSpPr/>
          <p:nvPr/>
        </p:nvSpPr>
        <p:spPr>
          <a:xfrm>
            <a:off x="3683659" y="3130886"/>
            <a:ext cx="1920875" cy="151130"/>
          </a:xfrm>
          <a:custGeom>
            <a:avLst/>
            <a:gdLst/>
            <a:ahLst/>
            <a:cxnLst/>
            <a:rect l="l" t="t" r="r" b="b"/>
            <a:pathLst>
              <a:path w="1920875" h="151129">
                <a:moveTo>
                  <a:pt x="1920290" y="150837"/>
                </a:moveTo>
                <a:lnTo>
                  <a:pt x="0" y="0"/>
                </a:lnTo>
              </a:path>
            </a:pathLst>
          </a:custGeom>
          <a:ln w="31445">
            <a:solidFill>
              <a:srgbClr val="4160A6"/>
            </a:solidFill>
            <a:prstDash val="lgDash"/>
          </a:ln>
        </p:spPr>
        <p:txBody>
          <a:bodyPr wrap="square" lIns="0" tIns="0" rIns="0" bIns="0" rtlCol="0"/>
          <a:lstStyle/>
          <a:p>
            <a:endParaRPr/>
          </a:p>
        </p:txBody>
      </p:sp>
      <p:sp>
        <p:nvSpPr>
          <p:cNvPr id="147" name="object 147"/>
          <p:cNvSpPr/>
          <p:nvPr/>
        </p:nvSpPr>
        <p:spPr>
          <a:xfrm>
            <a:off x="3405917" y="3044685"/>
            <a:ext cx="347345" cy="182245"/>
          </a:xfrm>
          <a:custGeom>
            <a:avLst/>
            <a:gdLst/>
            <a:ahLst/>
            <a:cxnLst/>
            <a:rect l="l" t="t" r="r" b="b"/>
            <a:pathLst>
              <a:path w="347345" h="182244">
                <a:moveTo>
                  <a:pt x="347014" y="0"/>
                </a:moveTo>
                <a:lnTo>
                  <a:pt x="0" y="64389"/>
                </a:lnTo>
                <a:lnTo>
                  <a:pt x="332701" y="182168"/>
                </a:lnTo>
                <a:lnTo>
                  <a:pt x="347014" y="0"/>
                </a:lnTo>
                <a:close/>
              </a:path>
            </a:pathLst>
          </a:custGeom>
          <a:solidFill>
            <a:srgbClr val="4160A6"/>
          </a:solidFill>
        </p:spPr>
        <p:txBody>
          <a:bodyPr wrap="square" lIns="0" tIns="0" rIns="0" bIns="0" rtlCol="0"/>
          <a:lstStyle/>
          <a:p>
            <a:endParaRPr/>
          </a:p>
        </p:txBody>
      </p:sp>
      <p:sp>
        <p:nvSpPr>
          <p:cNvPr id="148" name="object 148"/>
          <p:cNvSpPr/>
          <p:nvPr/>
        </p:nvSpPr>
        <p:spPr>
          <a:xfrm>
            <a:off x="4886766" y="4276631"/>
            <a:ext cx="151130" cy="1894205"/>
          </a:xfrm>
          <a:custGeom>
            <a:avLst/>
            <a:gdLst/>
            <a:ahLst/>
            <a:cxnLst/>
            <a:rect l="l" t="t" r="r" b="b"/>
            <a:pathLst>
              <a:path w="151129" h="1894204">
                <a:moveTo>
                  <a:pt x="0" y="1893747"/>
                </a:moveTo>
                <a:lnTo>
                  <a:pt x="150571" y="0"/>
                </a:lnTo>
              </a:path>
            </a:pathLst>
          </a:custGeom>
          <a:ln w="31445">
            <a:solidFill>
              <a:srgbClr val="4160A6"/>
            </a:solidFill>
            <a:prstDash val="lgDash"/>
          </a:ln>
        </p:spPr>
        <p:txBody>
          <a:bodyPr wrap="square" lIns="0" tIns="0" rIns="0" bIns="0" rtlCol="0"/>
          <a:lstStyle/>
          <a:p>
            <a:endParaRPr/>
          </a:p>
        </p:txBody>
      </p:sp>
      <p:sp>
        <p:nvSpPr>
          <p:cNvPr id="149" name="object 149"/>
          <p:cNvSpPr/>
          <p:nvPr/>
        </p:nvSpPr>
        <p:spPr>
          <a:xfrm>
            <a:off x="4941332" y="3998906"/>
            <a:ext cx="182245" cy="347345"/>
          </a:xfrm>
          <a:custGeom>
            <a:avLst/>
            <a:gdLst/>
            <a:ahLst/>
            <a:cxnLst/>
            <a:rect l="l" t="t" r="r" b="b"/>
            <a:pathLst>
              <a:path w="182245" h="347345">
                <a:moveTo>
                  <a:pt x="118084" y="0"/>
                </a:moveTo>
                <a:lnTo>
                  <a:pt x="0" y="332600"/>
                </a:lnTo>
                <a:lnTo>
                  <a:pt x="182143" y="347078"/>
                </a:lnTo>
                <a:lnTo>
                  <a:pt x="118084" y="0"/>
                </a:lnTo>
                <a:close/>
              </a:path>
            </a:pathLst>
          </a:custGeom>
          <a:solidFill>
            <a:srgbClr val="4160A6"/>
          </a:solidFill>
        </p:spPr>
        <p:txBody>
          <a:bodyPr wrap="square" lIns="0" tIns="0" rIns="0" bIns="0" rtlCol="0"/>
          <a:lstStyle/>
          <a:p>
            <a:endParaRPr/>
          </a:p>
        </p:txBody>
      </p:sp>
      <p:sp>
        <p:nvSpPr>
          <p:cNvPr id="150" name="object 150"/>
          <p:cNvSpPr/>
          <p:nvPr/>
        </p:nvSpPr>
        <p:spPr>
          <a:xfrm>
            <a:off x="1905146" y="5413352"/>
            <a:ext cx="2033905" cy="181610"/>
          </a:xfrm>
          <a:custGeom>
            <a:avLst/>
            <a:gdLst/>
            <a:ahLst/>
            <a:cxnLst/>
            <a:rect l="l" t="t" r="r" b="b"/>
            <a:pathLst>
              <a:path w="2033904" h="181610">
                <a:moveTo>
                  <a:pt x="0" y="0"/>
                </a:moveTo>
                <a:lnTo>
                  <a:pt x="2033422" y="181140"/>
                </a:lnTo>
              </a:path>
            </a:pathLst>
          </a:custGeom>
          <a:ln w="31445">
            <a:solidFill>
              <a:srgbClr val="4160A6"/>
            </a:solidFill>
            <a:prstDash val="lgDash"/>
          </a:ln>
        </p:spPr>
        <p:txBody>
          <a:bodyPr wrap="square" lIns="0" tIns="0" rIns="0" bIns="0" rtlCol="0"/>
          <a:lstStyle/>
          <a:p>
            <a:endParaRPr/>
          </a:p>
        </p:txBody>
      </p:sp>
      <p:sp>
        <p:nvSpPr>
          <p:cNvPr id="151" name="object 151"/>
          <p:cNvSpPr/>
          <p:nvPr/>
        </p:nvSpPr>
        <p:spPr>
          <a:xfrm>
            <a:off x="3868399" y="5497958"/>
            <a:ext cx="347980" cy="182245"/>
          </a:xfrm>
          <a:custGeom>
            <a:avLst/>
            <a:gdLst/>
            <a:ahLst/>
            <a:cxnLst/>
            <a:rect l="l" t="t" r="r" b="b"/>
            <a:pathLst>
              <a:path w="347979" h="182245">
                <a:moveTo>
                  <a:pt x="16205" y="0"/>
                </a:moveTo>
                <a:lnTo>
                  <a:pt x="0" y="182003"/>
                </a:lnTo>
                <a:lnTo>
                  <a:pt x="347662" y="121246"/>
                </a:lnTo>
                <a:lnTo>
                  <a:pt x="16205" y="0"/>
                </a:lnTo>
                <a:close/>
              </a:path>
            </a:pathLst>
          </a:custGeom>
          <a:solidFill>
            <a:srgbClr val="4160A6"/>
          </a:solidFill>
        </p:spPr>
        <p:txBody>
          <a:bodyPr wrap="square" lIns="0" tIns="0" rIns="0" bIns="0" rtlCol="0"/>
          <a:lstStyle/>
          <a:p>
            <a:endParaRPr/>
          </a:p>
        </p:txBody>
      </p:sp>
      <p:sp>
        <p:nvSpPr>
          <p:cNvPr id="152" name="object 152"/>
          <p:cNvSpPr/>
          <p:nvPr/>
        </p:nvSpPr>
        <p:spPr>
          <a:xfrm>
            <a:off x="2280022" y="5074696"/>
            <a:ext cx="159385" cy="0"/>
          </a:xfrm>
          <a:custGeom>
            <a:avLst/>
            <a:gdLst/>
            <a:ahLst/>
            <a:cxnLst/>
            <a:rect l="l" t="t" r="r" b="b"/>
            <a:pathLst>
              <a:path w="159385">
                <a:moveTo>
                  <a:pt x="0" y="0"/>
                </a:moveTo>
                <a:lnTo>
                  <a:pt x="159372" y="0"/>
                </a:lnTo>
              </a:path>
            </a:pathLst>
          </a:custGeom>
          <a:ln w="39306">
            <a:solidFill>
              <a:srgbClr val="4160A6"/>
            </a:solidFill>
            <a:prstDash val="lgDash"/>
          </a:ln>
        </p:spPr>
        <p:txBody>
          <a:bodyPr wrap="square" lIns="0" tIns="0" rIns="0" bIns="0" rtlCol="0"/>
          <a:lstStyle/>
          <a:p>
            <a:endParaRPr/>
          </a:p>
        </p:txBody>
      </p:sp>
      <p:sp>
        <p:nvSpPr>
          <p:cNvPr id="153" name="object 153"/>
          <p:cNvSpPr/>
          <p:nvPr/>
        </p:nvSpPr>
        <p:spPr>
          <a:xfrm>
            <a:off x="2439395" y="4986084"/>
            <a:ext cx="153670" cy="177800"/>
          </a:xfrm>
          <a:custGeom>
            <a:avLst/>
            <a:gdLst/>
            <a:ahLst/>
            <a:cxnLst/>
            <a:rect l="l" t="t" r="r" b="b"/>
            <a:pathLst>
              <a:path w="153669" h="177800">
                <a:moveTo>
                  <a:pt x="0" y="0"/>
                </a:moveTo>
                <a:lnTo>
                  <a:pt x="0" y="177241"/>
                </a:lnTo>
                <a:lnTo>
                  <a:pt x="153466" y="88620"/>
                </a:lnTo>
                <a:lnTo>
                  <a:pt x="0" y="0"/>
                </a:lnTo>
                <a:close/>
              </a:path>
            </a:pathLst>
          </a:custGeom>
          <a:solidFill>
            <a:srgbClr val="4160A6"/>
          </a:solidFill>
        </p:spPr>
        <p:txBody>
          <a:bodyPr wrap="square" lIns="0" tIns="0" rIns="0" bIns="0" rtlCol="0"/>
          <a:lstStyle/>
          <a:p>
            <a:endParaRPr/>
          </a:p>
        </p:txBody>
      </p:sp>
      <p:sp>
        <p:nvSpPr>
          <p:cNvPr id="154" name="object 154"/>
          <p:cNvSpPr/>
          <p:nvPr/>
        </p:nvSpPr>
        <p:spPr>
          <a:xfrm>
            <a:off x="4453645" y="5667908"/>
            <a:ext cx="0" cy="159385"/>
          </a:xfrm>
          <a:custGeom>
            <a:avLst/>
            <a:gdLst/>
            <a:ahLst/>
            <a:cxnLst/>
            <a:rect l="l" t="t" r="r" b="b"/>
            <a:pathLst>
              <a:path h="159385">
                <a:moveTo>
                  <a:pt x="0" y="159372"/>
                </a:moveTo>
                <a:lnTo>
                  <a:pt x="0" y="0"/>
                </a:lnTo>
              </a:path>
            </a:pathLst>
          </a:custGeom>
          <a:ln w="39306">
            <a:solidFill>
              <a:srgbClr val="4160A6"/>
            </a:solidFill>
            <a:prstDash val="lgDash"/>
          </a:ln>
        </p:spPr>
        <p:txBody>
          <a:bodyPr wrap="square" lIns="0" tIns="0" rIns="0" bIns="0" rtlCol="0"/>
          <a:lstStyle/>
          <a:p>
            <a:endParaRPr/>
          </a:p>
        </p:txBody>
      </p:sp>
      <p:sp>
        <p:nvSpPr>
          <p:cNvPr id="155" name="object 155"/>
          <p:cNvSpPr/>
          <p:nvPr/>
        </p:nvSpPr>
        <p:spPr>
          <a:xfrm>
            <a:off x="4365034" y="5514440"/>
            <a:ext cx="177800" cy="153670"/>
          </a:xfrm>
          <a:custGeom>
            <a:avLst/>
            <a:gdLst/>
            <a:ahLst/>
            <a:cxnLst/>
            <a:rect l="l" t="t" r="r" b="b"/>
            <a:pathLst>
              <a:path w="177800" h="153670">
                <a:moveTo>
                  <a:pt x="88620" y="0"/>
                </a:moveTo>
                <a:lnTo>
                  <a:pt x="0" y="153466"/>
                </a:lnTo>
                <a:lnTo>
                  <a:pt x="177241" y="153466"/>
                </a:lnTo>
                <a:lnTo>
                  <a:pt x="88620" y="0"/>
                </a:lnTo>
                <a:close/>
              </a:path>
            </a:pathLst>
          </a:custGeom>
          <a:solidFill>
            <a:srgbClr val="4160A6"/>
          </a:solidFill>
        </p:spPr>
        <p:txBody>
          <a:bodyPr wrap="square" lIns="0" tIns="0" rIns="0" bIns="0" rtlCol="0"/>
          <a:lstStyle/>
          <a:p>
            <a:endParaRPr/>
          </a:p>
        </p:txBody>
      </p:sp>
      <p:sp>
        <p:nvSpPr>
          <p:cNvPr id="156" name="object 156"/>
          <p:cNvSpPr/>
          <p:nvPr/>
        </p:nvSpPr>
        <p:spPr>
          <a:xfrm>
            <a:off x="5228847" y="3755453"/>
            <a:ext cx="159385" cy="0"/>
          </a:xfrm>
          <a:custGeom>
            <a:avLst/>
            <a:gdLst/>
            <a:ahLst/>
            <a:cxnLst/>
            <a:rect l="l" t="t" r="r" b="b"/>
            <a:pathLst>
              <a:path w="159385">
                <a:moveTo>
                  <a:pt x="159372" y="0"/>
                </a:moveTo>
                <a:lnTo>
                  <a:pt x="0" y="0"/>
                </a:lnTo>
              </a:path>
            </a:pathLst>
          </a:custGeom>
          <a:ln w="39306">
            <a:solidFill>
              <a:srgbClr val="4160A6"/>
            </a:solidFill>
            <a:prstDash val="lgDash"/>
          </a:ln>
        </p:spPr>
        <p:txBody>
          <a:bodyPr wrap="square" lIns="0" tIns="0" rIns="0" bIns="0" rtlCol="0"/>
          <a:lstStyle/>
          <a:p>
            <a:endParaRPr/>
          </a:p>
        </p:txBody>
      </p:sp>
      <p:sp>
        <p:nvSpPr>
          <p:cNvPr id="157" name="object 157"/>
          <p:cNvSpPr/>
          <p:nvPr/>
        </p:nvSpPr>
        <p:spPr>
          <a:xfrm>
            <a:off x="5075378" y="3666824"/>
            <a:ext cx="153670" cy="177800"/>
          </a:xfrm>
          <a:custGeom>
            <a:avLst/>
            <a:gdLst/>
            <a:ahLst/>
            <a:cxnLst/>
            <a:rect l="l" t="t" r="r" b="b"/>
            <a:pathLst>
              <a:path w="153670" h="177800">
                <a:moveTo>
                  <a:pt x="153466" y="0"/>
                </a:moveTo>
                <a:lnTo>
                  <a:pt x="0" y="88620"/>
                </a:lnTo>
                <a:lnTo>
                  <a:pt x="153466" y="177241"/>
                </a:lnTo>
                <a:lnTo>
                  <a:pt x="153466" y="0"/>
                </a:lnTo>
                <a:close/>
              </a:path>
            </a:pathLst>
          </a:custGeom>
          <a:solidFill>
            <a:srgbClr val="4160A6"/>
          </a:solidFill>
        </p:spPr>
        <p:txBody>
          <a:bodyPr wrap="square" lIns="0" tIns="0" rIns="0" bIns="0" rtlCol="0"/>
          <a:lstStyle/>
          <a:p>
            <a:endParaRPr/>
          </a:p>
        </p:txBody>
      </p:sp>
      <p:sp>
        <p:nvSpPr>
          <p:cNvPr id="158" name="object 158"/>
          <p:cNvSpPr/>
          <p:nvPr/>
        </p:nvSpPr>
        <p:spPr>
          <a:xfrm>
            <a:off x="3186637" y="2875822"/>
            <a:ext cx="3810" cy="159385"/>
          </a:xfrm>
          <a:custGeom>
            <a:avLst/>
            <a:gdLst/>
            <a:ahLst/>
            <a:cxnLst/>
            <a:rect l="l" t="t" r="r" b="b"/>
            <a:pathLst>
              <a:path w="3810" h="159385">
                <a:moveTo>
                  <a:pt x="0" y="0"/>
                </a:moveTo>
                <a:lnTo>
                  <a:pt x="3225" y="159334"/>
                </a:lnTo>
              </a:path>
            </a:pathLst>
          </a:custGeom>
          <a:ln w="39306">
            <a:solidFill>
              <a:srgbClr val="4160A6"/>
            </a:solidFill>
            <a:prstDash val="lgDash"/>
          </a:ln>
        </p:spPr>
        <p:txBody>
          <a:bodyPr wrap="square" lIns="0" tIns="0" rIns="0" bIns="0" rtlCol="0"/>
          <a:lstStyle/>
          <a:p>
            <a:endParaRPr/>
          </a:p>
        </p:txBody>
      </p:sp>
      <p:sp>
        <p:nvSpPr>
          <p:cNvPr id="159" name="object 159"/>
          <p:cNvSpPr/>
          <p:nvPr/>
        </p:nvSpPr>
        <p:spPr>
          <a:xfrm>
            <a:off x="3101248" y="3033374"/>
            <a:ext cx="177800" cy="155575"/>
          </a:xfrm>
          <a:custGeom>
            <a:avLst/>
            <a:gdLst/>
            <a:ahLst/>
            <a:cxnLst/>
            <a:rect l="l" t="t" r="r" b="b"/>
            <a:pathLst>
              <a:path w="177800" h="155575">
                <a:moveTo>
                  <a:pt x="177215" y="0"/>
                </a:moveTo>
                <a:lnTo>
                  <a:pt x="0" y="3581"/>
                </a:lnTo>
                <a:lnTo>
                  <a:pt x="91694" y="155232"/>
                </a:lnTo>
                <a:lnTo>
                  <a:pt x="177215" y="0"/>
                </a:lnTo>
                <a:close/>
              </a:path>
            </a:pathLst>
          </a:custGeom>
          <a:solidFill>
            <a:srgbClr val="4160A6"/>
          </a:solidFill>
        </p:spPr>
        <p:txBody>
          <a:bodyPr wrap="square" lIns="0" tIns="0" rIns="0" bIns="0" rtlCol="0"/>
          <a:lstStyle/>
          <a:p>
            <a:endParaRPr/>
          </a:p>
        </p:txBody>
      </p:sp>
      <p:sp>
        <p:nvSpPr>
          <p:cNvPr id="160" name="object 160"/>
          <p:cNvSpPr/>
          <p:nvPr/>
        </p:nvSpPr>
        <p:spPr>
          <a:xfrm>
            <a:off x="900264" y="8345789"/>
            <a:ext cx="739140" cy="11430"/>
          </a:xfrm>
          <a:custGeom>
            <a:avLst/>
            <a:gdLst/>
            <a:ahLst/>
            <a:cxnLst/>
            <a:rect l="l" t="t" r="r" b="b"/>
            <a:pathLst>
              <a:path w="739139" h="11429">
                <a:moveTo>
                  <a:pt x="0" y="0"/>
                </a:moveTo>
                <a:lnTo>
                  <a:pt x="738924" y="11353"/>
                </a:lnTo>
              </a:path>
            </a:pathLst>
          </a:custGeom>
          <a:ln w="34404">
            <a:solidFill>
              <a:srgbClr val="475FA0"/>
            </a:solidFill>
            <a:prstDash val="lgDash"/>
          </a:ln>
        </p:spPr>
        <p:txBody>
          <a:bodyPr wrap="square" lIns="0" tIns="0" rIns="0" bIns="0" rtlCol="0"/>
          <a:lstStyle/>
          <a:p>
            <a:endParaRPr/>
          </a:p>
        </p:txBody>
      </p:sp>
      <p:sp>
        <p:nvSpPr>
          <p:cNvPr id="161" name="object 161"/>
          <p:cNvSpPr/>
          <p:nvPr/>
        </p:nvSpPr>
        <p:spPr>
          <a:xfrm>
            <a:off x="1685686" y="8355521"/>
            <a:ext cx="129539" cy="1270"/>
          </a:xfrm>
          <a:custGeom>
            <a:avLst/>
            <a:gdLst/>
            <a:ahLst/>
            <a:cxnLst/>
            <a:rect l="l" t="t" r="r" b="b"/>
            <a:pathLst>
              <a:path w="129539" h="1270">
                <a:moveTo>
                  <a:pt x="146221" y="596"/>
                </a:moveTo>
                <a:lnTo>
                  <a:pt x="-17202" y="596"/>
                </a:lnTo>
              </a:path>
            </a:pathLst>
          </a:custGeom>
          <a:ln w="35598">
            <a:solidFill>
              <a:srgbClr val="475FA0"/>
            </a:solidFill>
          </a:ln>
        </p:spPr>
        <p:txBody>
          <a:bodyPr wrap="square" lIns="0" tIns="0" rIns="0" bIns="0" rtlCol="0"/>
          <a:lstStyle/>
          <a:p>
            <a:endParaRPr/>
          </a:p>
        </p:txBody>
      </p:sp>
      <p:sp>
        <p:nvSpPr>
          <p:cNvPr id="162" name="object 162"/>
          <p:cNvSpPr/>
          <p:nvPr/>
        </p:nvSpPr>
        <p:spPr>
          <a:xfrm>
            <a:off x="1800465" y="8256197"/>
            <a:ext cx="374015" cy="200025"/>
          </a:xfrm>
          <a:custGeom>
            <a:avLst/>
            <a:gdLst/>
            <a:ahLst/>
            <a:cxnLst/>
            <a:rect l="l" t="t" r="r" b="b"/>
            <a:pathLst>
              <a:path w="374014" h="200025">
                <a:moveTo>
                  <a:pt x="0" y="0"/>
                </a:moveTo>
                <a:lnTo>
                  <a:pt x="1854" y="199910"/>
                </a:lnTo>
                <a:lnTo>
                  <a:pt x="373913" y="96507"/>
                </a:lnTo>
                <a:lnTo>
                  <a:pt x="0" y="0"/>
                </a:lnTo>
                <a:close/>
              </a:path>
            </a:pathLst>
          </a:custGeom>
          <a:solidFill>
            <a:srgbClr val="475FA0"/>
          </a:solidFill>
        </p:spPr>
        <p:txBody>
          <a:bodyPr wrap="square" lIns="0" tIns="0" rIns="0" bIns="0" rtlCol="0"/>
          <a:lstStyle/>
          <a:p>
            <a:endParaRPr/>
          </a:p>
        </p:txBody>
      </p:sp>
      <p:sp>
        <p:nvSpPr>
          <p:cNvPr id="163" name="object 163"/>
          <p:cNvSpPr txBox="1"/>
          <p:nvPr/>
        </p:nvSpPr>
        <p:spPr>
          <a:xfrm>
            <a:off x="2264417" y="8126710"/>
            <a:ext cx="1028065" cy="424815"/>
          </a:xfrm>
          <a:prstGeom prst="rect">
            <a:avLst/>
          </a:prstGeom>
        </p:spPr>
        <p:txBody>
          <a:bodyPr vert="horz" wrap="square" lIns="0" tIns="125730" rIns="0" bIns="0" rtlCol="0">
            <a:spAutoFit/>
          </a:bodyPr>
          <a:lstStyle/>
          <a:p>
            <a:pPr marL="12700">
              <a:lnSpc>
                <a:spcPct val="100000"/>
              </a:lnSpc>
              <a:spcBef>
                <a:spcPts val="990"/>
              </a:spcBef>
            </a:pPr>
            <a:r>
              <a:rPr sz="1100" spc="25" dirty="0">
                <a:solidFill>
                  <a:srgbClr val="231F20"/>
                </a:solidFill>
                <a:latin typeface="SimSun"/>
                <a:cs typeface="SimSun"/>
              </a:rPr>
              <a:t>表示行車動向圖</a:t>
            </a:r>
            <a:endParaRPr sz="1100">
              <a:latin typeface="SimSun"/>
              <a:cs typeface="SimSun"/>
            </a:endParaRPr>
          </a:p>
        </p:txBody>
      </p:sp>
      <p:sp>
        <p:nvSpPr>
          <p:cNvPr id="164" name="object 164"/>
          <p:cNvSpPr txBox="1"/>
          <p:nvPr/>
        </p:nvSpPr>
        <p:spPr>
          <a:xfrm>
            <a:off x="4379335" y="8029478"/>
            <a:ext cx="1028065" cy="424815"/>
          </a:xfrm>
          <a:prstGeom prst="rect">
            <a:avLst/>
          </a:prstGeom>
        </p:spPr>
        <p:txBody>
          <a:bodyPr vert="horz" wrap="square" lIns="0" tIns="125730" rIns="0" bIns="0" rtlCol="0">
            <a:spAutoFit/>
          </a:bodyPr>
          <a:lstStyle/>
          <a:p>
            <a:pPr marL="12700">
              <a:lnSpc>
                <a:spcPct val="100000"/>
              </a:lnSpc>
              <a:spcBef>
                <a:spcPts val="990"/>
              </a:spcBef>
            </a:pPr>
            <a:r>
              <a:rPr sz="1100" spc="25" dirty="0">
                <a:solidFill>
                  <a:srgbClr val="231F20"/>
                </a:solidFill>
                <a:latin typeface="SimSun"/>
                <a:cs typeface="SimSun"/>
              </a:rPr>
              <a:t>表示設有機慢車</a:t>
            </a:r>
            <a:endParaRPr sz="1100">
              <a:latin typeface="SimSun"/>
              <a:cs typeface="SimSun"/>
            </a:endParaRPr>
          </a:p>
        </p:txBody>
      </p:sp>
      <p:sp>
        <p:nvSpPr>
          <p:cNvPr id="165" name="object 165"/>
          <p:cNvSpPr txBox="1"/>
          <p:nvPr/>
        </p:nvSpPr>
        <p:spPr>
          <a:xfrm>
            <a:off x="4379335" y="8258027"/>
            <a:ext cx="1028065" cy="424815"/>
          </a:xfrm>
          <a:prstGeom prst="rect">
            <a:avLst/>
          </a:prstGeom>
        </p:spPr>
        <p:txBody>
          <a:bodyPr vert="horz" wrap="square" lIns="0" tIns="125730" rIns="0" bIns="0" rtlCol="0">
            <a:spAutoFit/>
          </a:bodyPr>
          <a:lstStyle/>
          <a:p>
            <a:pPr marL="12700">
              <a:lnSpc>
                <a:spcPct val="100000"/>
              </a:lnSpc>
              <a:spcBef>
                <a:spcPts val="990"/>
              </a:spcBef>
            </a:pPr>
            <a:r>
              <a:rPr sz="1100" spc="25" dirty="0">
                <a:solidFill>
                  <a:srgbClr val="231F20"/>
                </a:solidFill>
                <a:latin typeface="SimSun"/>
                <a:cs typeface="SimSun"/>
              </a:rPr>
              <a:t>兩段式左轉標誌</a:t>
            </a:r>
            <a:endParaRPr sz="1100">
              <a:latin typeface="SimSun"/>
              <a:cs typeface="SimSun"/>
            </a:endParaRPr>
          </a:p>
        </p:txBody>
      </p:sp>
      <p:sp>
        <p:nvSpPr>
          <p:cNvPr id="166" name="object 166"/>
          <p:cNvSpPr/>
          <p:nvPr/>
        </p:nvSpPr>
        <p:spPr>
          <a:xfrm>
            <a:off x="4049994" y="8280002"/>
            <a:ext cx="188061" cy="188048"/>
          </a:xfrm>
          <a:prstGeom prst="rect">
            <a:avLst/>
          </a:prstGeom>
          <a:blipFill>
            <a:blip r:embed="rId4" cstate="print"/>
            <a:stretch>
              <a:fillRect/>
            </a:stretch>
          </a:blipFill>
        </p:spPr>
        <p:txBody>
          <a:bodyPr wrap="square" lIns="0" tIns="0" rIns="0" bIns="0" rtlCol="0"/>
          <a:lstStyle/>
          <a:p>
            <a:endParaRPr/>
          </a:p>
        </p:txBody>
      </p:sp>
      <p:sp>
        <p:nvSpPr>
          <p:cNvPr id="167" name="object 167"/>
          <p:cNvSpPr/>
          <p:nvPr/>
        </p:nvSpPr>
        <p:spPr>
          <a:xfrm>
            <a:off x="5508051" y="7128116"/>
            <a:ext cx="905893" cy="2095093"/>
          </a:xfrm>
          <a:prstGeom prst="rect">
            <a:avLst/>
          </a:prstGeom>
          <a:blipFill>
            <a:blip r:embed="rId5" cstate="print"/>
            <a:stretch>
              <a:fillRect/>
            </a:stretch>
          </a:blipFill>
        </p:spPr>
        <p:txBody>
          <a:bodyPr wrap="square" lIns="0" tIns="0" rIns="0" bIns="0" rtlCol="0"/>
          <a:lstStyle/>
          <a:p>
            <a:endParaRPr/>
          </a:p>
        </p:txBody>
      </p:sp>
      <p:sp>
        <p:nvSpPr>
          <p:cNvPr id="168" name="object 168"/>
          <p:cNvSpPr txBox="1"/>
          <p:nvPr/>
        </p:nvSpPr>
        <p:spPr>
          <a:xfrm>
            <a:off x="5785307" y="8137703"/>
            <a:ext cx="364490" cy="781685"/>
          </a:xfrm>
          <a:prstGeom prst="rect">
            <a:avLst/>
          </a:prstGeom>
        </p:spPr>
        <p:txBody>
          <a:bodyPr vert="eaVert" wrap="square" lIns="0" tIns="0" rIns="0" bIns="0" rtlCol="0">
            <a:spAutoFit/>
          </a:bodyPr>
          <a:lstStyle/>
          <a:p>
            <a:pPr marL="12700">
              <a:lnSpc>
                <a:spcPct val="65000"/>
              </a:lnSpc>
              <a:tabLst>
                <a:tab pos="327025" algn="l"/>
                <a:tab pos="641350" algn="l"/>
              </a:tabLst>
            </a:pPr>
            <a:r>
              <a:rPr sz="1000" dirty="0">
                <a:solidFill>
                  <a:srgbClr val="231F20"/>
                </a:solidFill>
                <a:latin typeface="SimSun"/>
                <a:cs typeface="SimSun"/>
              </a:rPr>
              <a:t>機	慢	車</a:t>
            </a:r>
            <a:endParaRPr sz="1000">
              <a:latin typeface="SimSun"/>
              <a:cs typeface="SimSun"/>
            </a:endParaRPr>
          </a:p>
          <a:p>
            <a:pPr marL="12700">
              <a:lnSpc>
                <a:spcPct val="100000"/>
              </a:lnSpc>
              <a:spcBef>
                <a:spcPts val="465"/>
              </a:spcBef>
            </a:pPr>
            <a:r>
              <a:rPr sz="1000" spc="229" dirty="0">
                <a:solidFill>
                  <a:srgbClr val="231F20"/>
                </a:solidFill>
                <a:latin typeface="SimSun"/>
                <a:cs typeface="SimSun"/>
              </a:rPr>
              <a:t>兩段式左</a:t>
            </a:r>
            <a:r>
              <a:rPr sz="1000" dirty="0">
                <a:solidFill>
                  <a:srgbClr val="231F20"/>
                </a:solidFill>
                <a:latin typeface="SimSun"/>
                <a:cs typeface="SimSun"/>
              </a:rPr>
              <a:t>轉</a:t>
            </a:r>
            <a:endParaRPr sz="1000">
              <a:latin typeface="SimSun"/>
              <a:cs typeface="SimSu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9940" y="101176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166</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4" name="object 4"/>
          <p:cNvSpPr/>
          <p:nvPr/>
        </p:nvSpPr>
        <p:spPr>
          <a:xfrm>
            <a:off x="0" y="0"/>
            <a:ext cx="7560309" cy="252095"/>
          </a:xfrm>
          <a:custGeom>
            <a:avLst/>
            <a:gdLst/>
            <a:ahLst/>
            <a:cxnLst/>
            <a:rect l="l" t="t" r="r" b="b"/>
            <a:pathLst>
              <a:path w="7560309" h="252095">
                <a:moveTo>
                  <a:pt x="7560005" y="251993"/>
                </a:moveTo>
                <a:lnTo>
                  <a:pt x="7560005" y="0"/>
                </a:lnTo>
                <a:lnTo>
                  <a:pt x="0" y="0"/>
                </a:lnTo>
                <a:lnTo>
                  <a:pt x="0" y="251993"/>
                </a:lnTo>
                <a:lnTo>
                  <a:pt x="7560005" y="251993"/>
                </a:lnTo>
                <a:close/>
              </a:path>
            </a:pathLst>
          </a:custGeom>
          <a:solidFill>
            <a:srgbClr val="7EB19B"/>
          </a:solidFill>
        </p:spPr>
        <p:txBody>
          <a:bodyPr wrap="square" lIns="0" tIns="0" rIns="0" bIns="0" rtlCol="0"/>
          <a:lstStyle/>
          <a:p>
            <a:endParaRPr/>
          </a:p>
        </p:txBody>
      </p:sp>
      <p:sp>
        <p:nvSpPr>
          <p:cNvPr id="5" name="object 5"/>
          <p:cNvSpPr/>
          <p:nvPr/>
        </p:nvSpPr>
        <p:spPr>
          <a:xfrm>
            <a:off x="862413" y="853202"/>
            <a:ext cx="1772920" cy="227329"/>
          </a:xfrm>
          <a:custGeom>
            <a:avLst/>
            <a:gdLst/>
            <a:ahLst/>
            <a:cxnLst/>
            <a:rect l="l" t="t" r="r" b="b"/>
            <a:pathLst>
              <a:path w="1772920" h="227330">
                <a:moveTo>
                  <a:pt x="1659382" y="0"/>
                </a:moveTo>
                <a:lnTo>
                  <a:pt x="113398" y="0"/>
                </a:lnTo>
                <a:lnTo>
                  <a:pt x="69260" y="8912"/>
                </a:lnTo>
                <a:lnTo>
                  <a:pt x="33215" y="33215"/>
                </a:lnTo>
                <a:lnTo>
                  <a:pt x="8912" y="69260"/>
                </a:lnTo>
                <a:lnTo>
                  <a:pt x="0" y="113398"/>
                </a:lnTo>
                <a:lnTo>
                  <a:pt x="8912" y="157541"/>
                </a:lnTo>
                <a:lnTo>
                  <a:pt x="33215" y="193586"/>
                </a:lnTo>
                <a:lnTo>
                  <a:pt x="69260" y="217886"/>
                </a:lnTo>
                <a:lnTo>
                  <a:pt x="113398" y="226796"/>
                </a:lnTo>
                <a:lnTo>
                  <a:pt x="1659382" y="226796"/>
                </a:lnTo>
                <a:lnTo>
                  <a:pt x="1703525" y="217886"/>
                </a:lnTo>
                <a:lnTo>
                  <a:pt x="1739569" y="193586"/>
                </a:lnTo>
                <a:lnTo>
                  <a:pt x="1763870" y="157541"/>
                </a:lnTo>
                <a:lnTo>
                  <a:pt x="1772780" y="113398"/>
                </a:lnTo>
                <a:lnTo>
                  <a:pt x="1763870" y="69260"/>
                </a:lnTo>
                <a:lnTo>
                  <a:pt x="1739569" y="33215"/>
                </a:lnTo>
                <a:lnTo>
                  <a:pt x="1703525" y="8912"/>
                </a:lnTo>
                <a:lnTo>
                  <a:pt x="1659382" y="0"/>
                </a:lnTo>
                <a:close/>
              </a:path>
            </a:pathLst>
          </a:custGeom>
          <a:solidFill>
            <a:srgbClr val="AAC9BB"/>
          </a:solidFill>
        </p:spPr>
        <p:txBody>
          <a:bodyPr wrap="square" lIns="0" tIns="0" rIns="0" bIns="0" rtlCol="0"/>
          <a:lstStyle/>
          <a:p>
            <a:endParaRPr/>
          </a:p>
        </p:txBody>
      </p:sp>
      <p:sp>
        <p:nvSpPr>
          <p:cNvPr id="6" name="object 6"/>
          <p:cNvSpPr txBox="1"/>
          <p:nvPr/>
        </p:nvSpPr>
        <p:spPr>
          <a:xfrm>
            <a:off x="928744" y="875163"/>
            <a:ext cx="1650364" cy="177800"/>
          </a:xfrm>
          <a:prstGeom prst="rect">
            <a:avLst/>
          </a:prstGeom>
        </p:spPr>
        <p:txBody>
          <a:bodyPr vert="horz" wrap="square" lIns="0" tIns="12700" rIns="0" bIns="0" rtlCol="0">
            <a:spAutoFit/>
          </a:bodyPr>
          <a:lstStyle/>
          <a:p>
            <a:pPr marL="12700">
              <a:lnSpc>
                <a:spcPct val="100000"/>
              </a:lnSpc>
              <a:spcBef>
                <a:spcPts val="100"/>
              </a:spcBef>
            </a:pPr>
            <a:r>
              <a:rPr sz="1000" spc="25" dirty="0">
                <a:solidFill>
                  <a:srgbClr val="231F20"/>
                </a:solidFill>
                <a:latin typeface="SimSun"/>
                <a:cs typeface="SimSun"/>
              </a:rPr>
              <a:t>附</a:t>
            </a:r>
            <a:r>
              <a:rPr sz="1000" dirty="0">
                <a:solidFill>
                  <a:srgbClr val="231F20"/>
                </a:solidFill>
                <a:latin typeface="SimSun"/>
                <a:cs typeface="SimSun"/>
              </a:rPr>
              <a:t>件</a:t>
            </a:r>
            <a:r>
              <a:rPr sz="1000" spc="-245" dirty="0">
                <a:solidFill>
                  <a:srgbClr val="231F20"/>
                </a:solidFill>
                <a:latin typeface="SimSun"/>
                <a:cs typeface="SimSun"/>
              </a:rPr>
              <a:t> </a:t>
            </a:r>
            <a:r>
              <a:rPr sz="1000" b="1" dirty="0">
                <a:solidFill>
                  <a:srgbClr val="231F20"/>
                </a:solidFill>
                <a:latin typeface="Arial"/>
                <a:cs typeface="Arial"/>
              </a:rPr>
              <a:t>V-34</a:t>
            </a:r>
            <a:r>
              <a:rPr sz="1000" b="1" spc="15" dirty="0">
                <a:solidFill>
                  <a:srgbClr val="231F20"/>
                </a:solidFill>
                <a:latin typeface="Arial"/>
                <a:cs typeface="Arial"/>
              </a:rPr>
              <a:t> </a:t>
            </a:r>
            <a:r>
              <a:rPr sz="1000" spc="25" dirty="0">
                <a:solidFill>
                  <a:srgbClr val="231F20"/>
                </a:solidFill>
                <a:latin typeface="SimSun"/>
                <a:cs typeface="SimSun"/>
              </a:rPr>
              <a:t>學習</a:t>
            </a:r>
            <a:r>
              <a:rPr sz="1000" dirty="0">
                <a:solidFill>
                  <a:srgbClr val="231F20"/>
                </a:solidFill>
                <a:latin typeface="SimSun"/>
                <a:cs typeface="SimSun"/>
              </a:rPr>
              <a:t>單</a:t>
            </a:r>
            <a:r>
              <a:rPr sz="1000" spc="-245" dirty="0">
                <a:solidFill>
                  <a:srgbClr val="231F20"/>
                </a:solidFill>
                <a:latin typeface="SimSun"/>
                <a:cs typeface="SimSun"/>
              </a:rPr>
              <a:t> </a:t>
            </a:r>
            <a:r>
              <a:rPr sz="1000" b="1" dirty="0">
                <a:solidFill>
                  <a:srgbClr val="231F20"/>
                </a:solidFill>
                <a:latin typeface="Arial"/>
                <a:cs typeface="Arial"/>
              </a:rPr>
              <a:t>-</a:t>
            </a:r>
            <a:r>
              <a:rPr sz="1000" b="1" spc="-25" dirty="0">
                <a:solidFill>
                  <a:srgbClr val="231F20"/>
                </a:solidFill>
                <a:latin typeface="Arial"/>
                <a:cs typeface="Arial"/>
              </a:rPr>
              <a:t> </a:t>
            </a:r>
            <a:r>
              <a:rPr sz="1000" spc="25" dirty="0">
                <a:solidFill>
                  <a:srgbClr val="231F20"/>
                </a:solidFill>
                <a:latin typeface="SimSun"/>
                <a:cs typeface="SimSun"/>
              </a:rPr>
              <a:t>微電之旅</a:t>
            </a:r>
            <a:endParaRPr sz="1000">
              <a:latin typeface="SimSun"/>
              <a:cs typeface="SimSun"/>
            </a:endParaRPr>
          </a:p>
        </p:txBody>
      </p:sp>
      <p:sp>
        <p:nvSpPr>
          <p:cNvPr id="7" name="object 7"/>
          <p:cNvSpPr txBox="1"/>
          <p:nvPr/>
        </p:nvSpPr>
        <p:spPr>
          <a:xfrm>
            <a:off x="3285115" y="1598135"/>
            <a:ext cx="962660" cy="299720"/>
          </a:xfrm>
          <a:prstGeom prst="rect">
            <a:avLst/>
          </a:prstGeom>
        </p:spPr>
        <p:txBody>
          <a:bodyPr vert="horz" wrap="square" lIns="0" tIns="12700" rIns="0" bIns="0" rtlCol="0">
            <a:spAutoFit/>
          </a:bodyPr>
          <a:lstStyle/>
          <a:p>
            <a:pPr marL="12700">
              <a:lnSpc>
                <a:spcPct val="100000"/>
              </a:lnSpc>
              <a:spcBef>
                <a:spcPts val="100"/>
              </a:spcBef>
            </a:pPr>
            <a:r>
              <a:rPr sz="1800" b="1" spc="40" dirty="0">
                <a:solidFill>
                  <a:srgbClr val="231F20"/>
                </a:solidFill>
                <a:latin typeface="微軟正黑體"/>
                <a:cs typeface="微軟正黑體"/>
              </a:rPr>
              <a:t>微電之旅</a:t>
            </a:r>
            <a:endParaRPr sz="1800">
              <a:latin typeface="微軟正黑體"/>
              <a:cs typeface="微軟正黑體"/>
            </a:endParaRPr>
          </a:p>
        </p:txBody>
      </p:sp>
      <p:sp>
        <p:nvSpPr>
          <p:cNvPr id="8" name="object 8"/>
          <p:cNvSpPr/>
          <p:nvPr/>
        </p:nvSpPr>
        <p:spPr>
          <a:xfrm>
            <a:off x="928192" y="2134802"/>
            <a:ext cx="5668010" cy="266700"/>
          </a:xfrm>
          <a:custGeom>
            <a:avLst/>
            <a:gdLst/>
            <a:ahLst/>
            <a:cxnLst/>
            <a:rect l="l" t="t" r="r" b="b"/>
            <a:pathLst>
              <a:path w="5668009" h="266700">
                <a:moveTo>
                  <a:pt x="5534418" y="0"/>
                </a:moveTo>
                <a:lnTo>
                  <a:pt x="133197" y="0"/>
                </a:lnTo>
                <a:lnTo>
                  <a:pt x="91098" y="6790"/>
                </a:lnTo>
                <a:lnTo>
                  <a:pt x="54534" y="25700"/>
                </a:lnTo>
                <a:lnTo>
                  <a:pt x="25700" y="54534"/>
                </a:lnTo>
                <a:lnTo>
                  <a:pt x="6790" y="91098"/>
                </a:lnTo>
                <a:lnTo>
                  <a:pt x="0" y="133197"/>
                </a:lnTo>
                <a:lnTo>
                  <a:pt x="6790" y="175301"/>
                </a:lnTo>
                <a:lnTo>
                  <a:pt x="25700" y="211865"/>
                </a:lnTo>
                <a:lnTo>
                  <a:pt x="54534" y="240698"/>
                </a:lnTo>
                <a:lnTo>
                  <a:pt x="91098" y="259605"/>
                </a:lnTo>
                <a:lnTo>
                  <a:pt x="133197" y="266395"/>
                </a:lnTo>
                <a:lnTo>
                  <a:pt x="5534418" y="266395"/>
                </a:lnTo>
                <a:lnTo>
                  <a:pt x="5576517" y="259605"/>
                </a:lnTo>
                <a:lnTo>
                  <a:pt x="5613081" y="240698"/>
                </a:lnTo>
                <a:lnTo>
                  <a:pt x="5641915" y="211865"/>
                </a:lnTo>
                <a:lnTo>
                  <a:pt x="5660825" y="175301"/>
                </a:lnTo>
                <a:lnTo>
                  <a:pt x="5667616" y="133197"/>
                </a:lnTo>
                <a:lnTo>
                  <a:pt x="5660825" y="91098"/>
                </a:lnTo>
                <a:lnTo>
                  <a:pt x="5641915" y="54534"/>
                </a:lnTo>
                <a:lnTo>
                  <a:pt x="5613081" y="25700"/>
                </a:lnTo>
                <a:lnTo>
                  <a:pt x="5576517" y="6790"/>
                </a:lnTo>
                <a:lnTo>
                  <a:pt x="5534418" y="0"/>
                </a:lnTo>
                <a:close/>
              </a:path>
            </a:pathLst>
          </a:custGeom>
          <a:solidFill>
            <a:srgbClr val="E6E7E8"/>
          </a:solidFill>
        </p:spPr>
        <p:txBody>
          <a:bodyPr wrap="square" lIns="0" tIns="0" rIns="0" bIns="0" rtlCol="0"/>
          <a:lstStyle/>
          <a:p>
            <a:endParaRPr/>
          </a:p>
        </p:txBody>
      </p:sp>
      <p:sp>
        <p:nvSpPr>
          <p:cNvPr id="9" name="object 9"/>
          <p:cNvSpPr txBox="1"/>
          <p:nvPr/>
        </p:nvSpPr>
        <p:spPr>
          <a:xfrm>
            <a:off x="1022299" y="2163013"/>
            <a:ext cx="455295"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231F20"/>
                </a:solidFill>
                <a:latin typeface="SimSun"/>
                <a:cs typeface="SimSun"/>
              </a:rPr>
              <a:t>班級：</a:t>
            </a:r>
            <a:endParaRPr sz="1100">
              <a:latin typeface="SimSun"/>
              <a:cs typeface="SimSun"/>
            </a:endParaRPr>
          </a:p>
        </p:txBody>
      </p:sp>
      <p:sp>
        <p:nvSpPr>
          <p:cNvPr id="10" name="object 10"/>
          <p:cNvSpPr txBox="1"/>
          <p:nvPr/>
        </p:nvSpPr>
        <p:spPr>
          <a:xfrm>
            <a:off x="2690876" y="2163013"/>
            <a:ext cx="455295"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231F20"/>
                </a:solidFill>
                <a:latin typeface="SimSun"/>
                <a:cs typeface="SimSun"/>
              </a:rPr>
              <a:t>組別：</a:t>
            </a:r>
            <a:endParaRPr sz="1100">
              <a:latin typeface="SimSun"/>
              <a:cs typeface="SimSun"/>
            </a:endParaRPr>
          </a:p>
        </p:txBody>
      </p:sp>
      <p:sp>
        <p:nvSpPr>
          <p:cNvPr id="11" name="object 11"/>
          <p:cNvSpPr txBox="1"/>
          <p:nvPr/>
        </p:nvSpPr>
        <p:spPr>
          <a:xfrm>
            <a:off x="3836416" y="2163013"/>
            <a:ext cx="741680"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231F20"/>
                </a:solidFill>
                <a:latin typeface="SimSun"/>
                <a:cs typeface="SimSun"/>
              </a:rPr>
              <a:t>組員姓名：</a:t>
            </a:r>
            <a:endParaRPr sz="1100">
              <a:latin typeface="SimSun"/>
              <a:cs typeface="SimSun"/>
            </a:endParaRPr>
          </a:p>
        </p:txBody>
      </p:sp>
      <p:sp>
        <p:nvSpPr>
          <p:cNvPr id="12" name="object 12"/>
          <p:cNvSpPr txBox="1"/>
          <p:nvPr/>
        </p:nvSpPr>
        <p:spPr>
          <a:xfrm>
            <a:off x="1011821" y="2537408"/>
            <a:ext cx="4751070" cy="787400"/>
          </a:xfrm>
          <a:prstGeom prst="rect">
            <a:avLst/>
          </a:prstGeom>
        </p:spPr>
        <p:txBody>
          <a:bodyPr vert="horz" wrap="square" lIns="0" tIns="12700" rIns="0" bIns="0" rtlCol="0">
            <a:spAutoFit/>
          </a:bodyPr>
          <a:lstStyle/>
          <a:p>
            <a:pPr marL="12700" marR="5080">
              <a:lnSpc>
                <a:spcPct val="151500"/>
              </a:lnSpc>
              <a:spcBef>
                <a:spcPts val="100"/>
              </a:spcBef>
            </a:pPr>
            <a:r>
              <a:rPr sz="1100" spc="25" dirty="0">
                <a:solidFill>
                  <a:srgbClr val="231F20"/>
                </a:solidFill>
                <a:latin typeface="SimSun"/>
                <a:cs typeface="SimSun"/>
              </a:rPr>
              <a:t>請同學閱讀教師上課所提供之教材後，完成微型電動二輪車行駛路權圖。 一、請問微型電動二輪車行駛於下圖車道五個位置中，哪一個位置較安全？ 二、右側白線寬度</a:t>
            </a:r>
            <a:r>
              <a:rPr sz="1100" dirty="0">
                <a:solidFill>
                  <a:srgbClr val="231F20"/>
                </a:solidFill>
                <a:latin typeface="SimSun"/>
                <a:cs typeface="SimSun"/>
              </a:rPr>
              <a:t>為</a:t>
            </a:r>
            <a:r>
              <a:rPr sz="1100" spc="-280" dirty="0">
                <a:solidFill>
                  <a:srgbClr val="231F20"/>
                </a:solidFill>
                <a:latin typeface="SimSun"/>
                <a:cs typeface="SimSun"/>
              </a:rPr>
              <a:t> </a:t>
            </a:r>
            <a:r>
              <a:rPr sz="1100" b="1" spc="5" dirty="0">
                <a:solidFill>
                  <a:srgbClr val="231F20"/>
                </a:solidFill>
                <a:latin typeface="Arial"/>
                <a:cs typeface="Arial"/>
              </a:rPr>
              <a:t>15</a:t>
            </a:r>
            <a:r>
              <a:rPr sz="1100" b="1" spc="-35" dirty="0">
                <a:solidFill>
                  <a:srgbClr val="231F20"/>
                </a:solidFill>
                <a:latin typeface="Arial"/>
                <a:cs typeface="Arial"/>
              </a:rPr>
              <a:t> </a:t>
            </a:r>
            <a:r>
              <a:rPr sz="1100" spc="25" dirty="0">
                <a:solidFill>
                  <a:srgbClr val="231F20"/>
                </a:solidFill>
                <a:latin typeface="SimSun"/>
                <a:cs typeface="SimSun"/>
              </a:rPr>
              <a:t>公分，請問該線是路面邊線還是快慢車道分隔線？</a:t>
            </a:r>
            <a:endParaRPr sz="1100">
              <a:latin typeface="SimSun"/>
              <a:cs typeface="SimSun"/>
            </a:endParaRPr>
          </a:p>
        </p:txBody>
      </p:sp>
      <p:sp>
        <p:nvSpPr>
          <p:cNvPr id="13" name="object 13"/>
          <p:cNvSpPr/>
          <p:nvPr/>
        </p:nvSpPr>
        <p:spPr>
          <a:xfrm>
            <a:off x="834351" y="1372768"/>
            <a:ext cx="5858510" cy="8370570"/>
          </a:xfrm>
          <a:custGeom>
            <a:avLst/>
            <a:gdLst/>
            <a:ahLst/>
            <a:cxnLst/>
            <a:rect l="l" t="t" r="r" b="b"/>
            <a:pathLst>
              <a:path w="5858509" h="8370570">
                <a:moveTo>
                  <a:pt x="0" y="8369998"/>
                </a:moveTo>
                <a:lnTo>
                  <a:pt x="5858471" y="8369998"/>
                </a:lnTo>
                <a:lnTo>
                  <a:pt x="5858471" y="0"/>
                </a:lnTo>
                <a:lnTo>
                  <a:pt x="0" y="0"/>
                </a:lnTo>
                <a:lnTo>
                  <a:pt x="0" y="8369998"/>
                </a:lnTo>
                <a:close/>
              </a:path>
            </a:pathLst>
          </a:custGeom>
          <a:ln w="6350">
            <a:solidFill>
              <a:srgbClr val="6D6E71"/>
            </a:solidFill>
          </a:ln>
        </p:spPr>
        <p:txBody>
          <a:bodyPr wrap="square" lIns="0" tIns="0" rIns="0" bIns="0" rtlCol="0"/>
          <a:lstStyle/>
          <a:p>
            <a:endParaRPr/>
          </a:p>
        </p:txBody>
      </p:sp>
      <p:sp>
        <p:nvSpPr>
          <p:cNvPr id="14" name="object 14"/>
          <p:cNvSpPr/>
          <p:nvPr/>
        </p:nvSpPr>
        <p:spPr>
          <a:xfrm>
            <a:off x="2447999" y="3426003"/>
            <a:ext cx="2938043" cy="2229278"/>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889420" y="5825657"/>
            <a:ext cx="5758180" cy="0"/>
          </a:xfrm>
          <a:custGeom>
            <a:avLst/>
            <a:gdLst/>
            <a:ahLst/>
            <a:cxnLst/>
            <a:rect l="l" t="t" r="r" b="b"/>
            <a:pathLst>
              <a:path w="5758180">
                <a:moveTo>
                  <a:pt x="0" y="0"/>
                </a:moveTo>
                <a:lnTo>
                  <a:pt x="5757862" y="0"/>
                </a:lnTo>
              </a:path>
            </a:pathLst>
          </a:custGeom>
          <a:ln w="12700">
            <a:solidFill>
              <a:srgbClr val="61A489"/>
            </a:solidFill>
            <a:prstDash val="dot"/>
          </a:ln>
        </p:spPr>
        <p:txBody>
          <a:bodyPr wrap="square" lIns="0" tIns="0" rIns="0" bIns="0" rtlCol="0"/>
          <a:lstStyle/>
          <a:p>
            <a:endParaRPr/>
          </a:p>
        </p:txBody>
      </p:sp>
      <p:sp>
        <p:nvSpPr>
          <p:cNvPr id="16" name="object 16"/>
          <p:cNvSpPr/>
          <p:nvPr/>
        </p:nvSpPr>
        <p:spPr>
          <a:xfrm>
            <a:off x="864000" y="5825657"/>
            <a:ext cx="0" cy="0"/>
          </a:xfrm>
          <a:custGeom>
            <a:avLst/>
            <a:gdLst/>
            <a:ahLst/>
            <a:cxnLst/>
            <a:rect l="l" t="t" r="r" b="b"/>
            <a:pathLst>
              <a:path>
                <a:moveTo>
                  <a:pt x="0" y="0"/>
                </a:moveTo>
                <a:lnTo>
                  <a:pt x="0" y="0"/>
                </a:lnTo>
              </a:path>
            </a:pathLst>
          </a:custGeom>
          <a:ln w="12700">
            <a:solidFill>
              <a:srgbClr val="61A489"/>
            </a:solidFill>
          </a:ln>
        </p:spPr>
        <p:txBody>
          <a:bodyPr wrap="square" lIns="0" tIns="0" rIns="0" bIns="0" rtlCol="0"/>
          <a:lstStyle/>
          <a:p>
            <a:endParaRPr/>
          </a:p>
        </p:txBody>
      </p:sp>
      <p:sp>
        <p:nvSpPr>
          <p:cNvPr id="17" name="object 17"/>
          <p:cNvSpPr/>
          <p:nvPr/>
        </p:nvSpPr>
        <p:spPr>
          <a:xfrm>
            <a:off x="6660000" y="5825657"/>
            <a:ext cx="0" cy="0"/>
          </a:xfrm>
          <a:custGeom>
            <a:avLst/>
            <a:gdLst/>
            <a:ahLst/>
            <a:cxnLst/>
            <a:rect l="l" t="t" r="r" b="b"/>
            <a:pathLst>
              <a:path>
                <a:moveTo>
                  <a:pt x="0" y="0"/>
                </a:moveTo>
                <a:lnTo>
                  <a:pt x="0" y="0"/>
                </a:lnTo>
              </a:path>
            </a:pathLst>
          </a:custGeom>
          <a:ln w="12700">
            <a:solidFill>
              <a:srgbClr val="61A489"/>
            </a:solidFill>
          </a:ln>
        </p:spPr>
        <p:txBody>
          <a:bodyPr wrap="square" lIns="0" tIns="0" rIns="0" bIns="0" rtlCol="0"/>
          <a:lstStyle/>
          <a:p>
            <a:endParaRPr/>
          </a:p>
        </p:txBody>
      </p:sp>
      <p:sp>
        <p:nvSpPr>
          <p:cNvPr id="18" name="object 18"/>
          <p:cNvSpPr txBox="1"/>
          <p:nvPr/>
        </p:nvSpPr>
        <p:spPr>
          <a:xfrm>
            <a:off x="995300" y="5898505"/>
            <a:ext cx="5576570" cy="533400"/>
          </a:xfrm>
          <a:prstGeom prst="rect">
            <a:avLst/>
          </a:prstGeom>
        </p:spPr>
        <p:txBody>
          <a:bodyPr vert="horz" wrap="square" lIns="0" tIns="12700" rIns="0" bIns="0" rtlCol="0">
            <a:spAutoFit/>
          </a:bodyPr>
          <a:lstStyle/>
          <a:p>
            <a:pPr marL="298450" marR="5080" indent="-286385">
              <a:lnSpc>
                <a:spcPct val="151500"/>
              </a:lnSpc>
              <a:spcBef>
                <a:spcPts val="100"/>
              </a:spcBef>
            </a:pPr>
            <a:r>
              <a:rPr sz="1100" spc="25" dirty="0">
                <a:solidFill>
                  <a:srgbClr val="231F20"/>
                </a:solidFill>
                <a:latin typeface="SimSun"/>
                <a:cs typeface="SimSun"/>
              </a:rPr>
              <a:t>三、</a:t>
            </a:r>
            <a:r>
              <a:rPr sz="1100" spc="50" dirty="0">
                <a:solidFill>
                  <a:srgbClr val="231F20"/>
                </a:solidFill>
                <a:latin typeface="SimSun"/>
                <a:cs typeface="SimSun"/>
              </a:rPr>
              <a:t>微型電動二輪車屬於慢車</a:t>
            </a:r>
            <a:r>
              <a:rPr sz="1100" spc="25" dirty="0">
                <a:solidFill>
                  <a:srgbClr val="231F20"/>
                </a:solidFill>
                <a:latin typeface="SimSun"/>
                <a:cs typeface="SimSun"/>
              </a:rPr>
              <a:t>類</a:t>
            </a:r>
            <a:r>
              <a:rPr sz="1100" spc="50" dirty="0">
                <a:solidFill>
                  <a:srgbClr val="231F20"/>
                </a:solidFill>
                <a:latin typeface="SimSun"/>
                <a:cs typeface="SimSun"/>
              </a:rPr>
              <a:t>，禁止行駛於人行</a:t>
            </a:r>
            <a:r>
              <a:rPr sz="1100" spc="25" dirty="0">
                <a:solidFill>
                  <a:srgbClr val="231F20"/>
                </a:solidFill>
                <a:latin typeface="SimSun"/>
                <a:cs typeface="SimSun"/>
              </a:rPr>
              <a:t>道</a:t>
            </a:r>
            <a:r>
              <a:rPr sz="1100" spc="50" dirty="0">
                <a:solidFill>
                  <a:srgbClr val="231F20"/>
                </a:solidFill>
                <a:latin typeface="SimSun"/>
                <a:cs typeface="SimSun"/>
              </a:rPr>
              <a:t>，若你看見人行道設有機車停車格 </a:t>
            </a:r>
            <a:r>
              <a:rPr sz="1100" spc="25" dirty="0">
                <a:solidFill>
                  <a:srgbClr val="231F20"/>
                </a:solidFill>
                <a:latin typeface="SimSun"/>
                <a:cs typeface="SimSun"/>
              </a:rPr>
              <a:t>需要停車時如下圖所示，該如何停車？</a:t>
            </a:r>
            <a:endParaRPr sz="1100">
              <a:latin typeface="SimSun"/>
              <a:cs typeface="SimSun"/>
            </a:endParaRPr>
          </a:p>
        </p:txBody>
      </p:sp>
      <p:sp>
        <p:nvSpPr>
          <p:cNvPr id="19" name="object 19"/>
          <p:cNvSpPr/>
          <p:nvPr/>
        </p:nvSpPr>
        <p:spPr>
          <a:xfrm>
            <a:off x="1029174" y="6558353"/>
            <a:ext cx="0" cy="850265"/>
          </a:xfrm>
          <a:custGeom>
            <a:avLst/>
            <a:gdLst/>
            <a:ahLst/>
            <a:cxnLst/>
            <a:rect l="l" t="t" r="r" b="b"/>
            <a:pathLst>
              <a:path h="850265">
                <a:moveTo>
                  <a:pt x="0" y="850188"/>
                </a:moveTo>
                <a:lnTo>
                  <a:pt x="0" y="0"/>
                </a:lnTo>
              </a:path>
            </a:pathLst>
          </a:custGeom>
          <a:ln w="6350">
            <a:solidFill>
              <a:srgbClr val="61A489"/>
            </a:solidFill>
          </a:ln>
        </p:spPr>
        <p:txBody>
          <a:bodyPr wrap="square" lIns="0" tIns="0" rIns="0" bIns="0" rtlCol="0"/>
          <a:lstStyle/>
          <a:p>
            <a:endParaRPr/>
          </a:p>
        </p:txBody>
      </p:sp>
      <p:sp>
        <p:nvSpPr>
          <p:cNvPr id="20" name="object 20"/>
          <p:cNvSpPr/>
          <p:nvPr/>
        </p:nvSpPr>
        <p:spPr>
          <a:xfrm>
            <a:off x="6510174" y="6558353"/>
            <a:ext cx="0" cy="850265"/>
          </a:xfrm>
          <a:custGeom>
            <a:avLst/>
            <a:gdLst/>
            <a:ahLst/>
            <a:cxnLst/>
            <a:rect l="l" t="t" r="r" b="b"/>
            <a:pathLst>
              <a:path h="850265">
                <a:moveTo>
                  <a:pt x="0" y="850188"/>
                </a:moveTo>
                <a:lnTo>
                  <a:pt x="0" y="0"/>
                </a:lnTo>
              </a:path>
            </a:pathLst>
          </a:custGeom>
          <a:ln w="6350">
            <a:solidFill>
              <a:srgbClr val="61A489"/>
            </a:solidFill>
          </a:ln>
        </p:spPr>
        <p:txBody>
          <a:bodyPr wrap="square" lIns="0" tIns="0" rIns="0" bIns="0" rtlCol="0"/>
          <a:lstStyle/>
          <a:p>
            <a:endParaRPr/>
          </a:p>
        </p:txBody>
      </p:sp>
      <p:sp>
        <p:nvSpPr>
          <p:cNvPr id="21" name="object 21"/>
          <p:cNvSpPr/>
          <p:nvPr/>
        </p:nvSpPr>
        <p:spPr>
          <a:xfrm>
            <a:off x="1029174" y="7414890"/>
            <a:ext cx="0" cy="2136775"/>
          </a:xfrm>
          <a:custGeom>
            <a:avLst/>
            <a:gdLst/>
            <a:ahLst/>
            <a:cxnLst/>
            <a:rect l="l" t="t" r="r" b="b"/>
            <a:pathLst>
              <a:path h="2136775">
                <a:moveTo>
                  <a:pt x="0" y="2136762"/>
                </a:moveTo>
                <a:lnTo>
                  <a:pt x="0" y="0"/>
                </a:lnTo>
              </a:path>
            </a:pathLst>
          </a:custGeom>
          <a:ln w="6350">
            <a:solidFill>
              <a:srgbClr val="61A489"/>
            </a:solidFill>
          </a:ln>
        </p:spPr>
        <p:txBody>
          <a:bodyPr wrap="square" lIns="0" tIns="0" rIns="0" bIns="0" rtlCol="0"/>
          <a:lstStyle/>
          <a:p>
            <a:endParaRPr/>
          </a:p>
        </p:txBody>
      </p:sp>
      <p:sp>
        <p:nvSpPr>
          <p:cNvPr id="22" name="object 22"/>
          <p:cNvSpPr/>
          <p:nvPr/>
        </p:nvSpPr>
        <p:spPr>
          <a:xfrm>
            <a:off x="6510174" y="7414890"/>
            <a:ext cx="0" cy="2136775"/>
          </a:xfrm>
          <a:custGeom>
            <a:avLst/>
            <a:gdLst/>
            <a:ahLst/>
            <a:cxnLst/>
            <a:rect l="l" t="t" r="r" b="b"/>
            <a:pathLst>
              <a:path h="2136775">
                <a:moveTo>
                  <a:pt x="0" y="2136762"/>
                </a:moveTo>
                <a:lnTo>
                  <a:pt x="0" y="0"/>
                </a:lnTo>
              </a:path>
            </a:pathLst>
          </a:custGeom>
          <a:ln w="6350">
            <a:solidFill>
              <a:srgbClr val="61A489"/>
            </a:solidFill>
          </a:ln>
        </p:spPr>
        <p:txBody>
          <a:bodyPr wrap="square" lIns="0" tIns="0" rIns="0" bIns="0" rtlCol="0"/>
          <a:lstStyle/>
          <a:p>
            <a:endParaRPr/>
          </a:p>
        </p:txBody>
      </p:sp>
      <p:sp>
        <p:nvSpPr>
          <p:cNvPr id="23" name="object 23"/>
          <p:cNvSpPr/>
          <p:nvPr/>
        </p:nvSpPr>
        <p:spPr>
          <a:xfrm>
            <a:off x="1025999" y="9554827"/>
            <a:ext cx="5487670" cy="0"/>
          </a:xfrm>
          <a:custGeom>
            <a:avLst/>
            <a:gdLst/>
            <a:ahLst/>
            <a:cxnLst/>
            <a:rect l="l" t="t" r="r" b="b"/>
            <a:pathLst>
              <a:path w="5487670">
                <a:moveTo>
                  <a:pt x="0" y="0"/>
                </a:moveTo>
                <a:lnTo>
                  <a:pt x="5487352" y="0"/>
                </a:lnTo>
              </a:path>
            </a:pathLst>
          </a:custGeom>
          <a:ln w="6350">
            <a:solidFill>
              <a:srgbClr val="61A489"/>
            </a:solidFill>
          </a:ln>
        </p:spPr>
        <p:txBody>
          <a:bodyPr wrap="square" lIns="0" tIns="0" rIns="0" bIns="0" rtlCol="0"/>
          <a:lstStyle/>
          <a:p>
            <a:endParaRPr/>
          </a:p>
        </p:txBody>
      </p:sp>
      <p:sp>
        <p:nvSpPr>
          <p:cNvPr id="24" name="object 24"/>
          <p:cNvSpPr/>
          <p:nvPr/>
        </p:nvSpPr>
        <p:spPr>
          <a:xfrm>
            <a:off x="1025999" y="7411717"/>
            <a:ext cx="5487670" cy="0"/>
          </a:xfrm>
          <a:custGeom>
            <a:avLst/>
            <a:gdLst/>
            <a:ahLst/>
            <a:cxnLst/>
            <a:rect l="l" t="t" r="r" b="b"/>
            <a:pathLst>
              <a:path w="5487670">
                <a:moveTo>
                  <a:pt x="0" y="0"/>
                </a:moveTo>
                <a:lnTo>
                  <a:pt x="5487352" y="0"/>
                </a:lnTo>
              </a:path>
            </a:pathLst>
          </a:custGeom>
          <a:ln w="6350">
            <a:solidFill>
              <a:srgbClr val="61A489"/>
            </a:solidFill>
          </a:ln>
        </p:spPr>
        <p:txBody>
          <a:bodyPr wrap="square" lIns="0" tIns="0" rIns="0" bIns="0" rtlCol="0"/>
          <a:lstStyle/>
          <a:p>
            <a:endParaRPr/>
          </a:p>
        </p:txBody>
      </p:sp>
      <p:sp>
        <p:nvSpPr>
          <p:cNvPr id="25" name="object 25"/>
          <p:cNvSpPr txBox="1"/>
          <p:nvPr/>
        </p:nvSpPr>
        <p:spPr>
          <a:xfrm>
            <a:off x="1029174" y="6555177"/>
            <a:ext cx="5481320" cy="856615"/>
          </a:xfrm>
          <a:prstGeom prst="rect">
            <a:avLst/>
          </a:prstGeom>
          <a:ln w="6350">
            <a:solidFill>
              <a:srgbClr val="61A489"/>
            </a:solidFill>
          </a:ln>
        </p:spPr>
        <p:txBody>
          <a:bodyPr vert="horz" wrap="square" lIns="0" tIns="55244" rIns="0" bIns="0" rtlCol="0">
            <a:spAutoFit/>
          </a:bodyPr>
          <a:lstStyle/>
          <a:p>
            <a:pPr marL="71755">
              <a:lnSpc>
                <a:spcPct val="100000"/>
              </a:lnSpc>
              <a:spcBef>
                <a:spcPts val="434"/>
              </a:spcBef>
            </a:pPr>
            <a:r>
              <a:rPr sz="1100" spc="25" dirty="0">
                <a:solidFill>
                  <a:srgbClr val="61A489"/>
                </a:solidFill>
                <a:latin typeface="SimSun"/>
                <a:cs typeface="SimSun"/>
              </a:rPr>
              <a:t>請同學敘述說明如何停車：</a:t>
            </a:r>
            <a:endParaRPr sz="1100">
              <a:latin typeface="SimSun"/>
              <a:cs typeface="SimSun"/>
            </a:endParaRPr>
          </a:p>
        </p:txBody>
      </p:sp>
      <p:sp>
        <p:nvSpPr>
          <p:cNvPr id="26" name="object 26"/>
          <p:cNvSpPr/>
          <p:nvPr/>
        </p:nvSpPr>
        <p:spPr>
          <a:xfrm>
            <a:off x="1799996" y="7500594"/>
            <a:ext cx="3945597" cy="198000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9940" y="101176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149</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4" name="object 4"/>
          <p:cNvSpPr/>
          <p:nvPr/>
        </p:nvSpPr>
        <p:spPr>
          <a:xfrm>
            <a:off x="0" y="0"/>
            <a:ext cx="7560309" cy="252095"/>
          </a:xfrm>
          <a:custGeom>
            <a:avLst/>
            <a:gdLst/>
            <a:ahLst/>
            <a:cxnLst/>
            <a:rect l="l" t="t" r="r" b="b"/>
            <a:pathLst>
              <a:path w="7560309" h="252095">
                <a:moveTo>
                  <a:pt x="7560005" y="251993"/>
                </a:moveTo>
                <a:lnTo>
                  <a:pt x="7560005" y="0"/>
                </a:lnTo>
                <a:lnTo>
                  <a:pt x="0" y="0"/>
                </a:lnTo>
                <a:lnTo>
                  <a:pt x="0" y="251993"/>
                </a:lnTo>
                <a:lnTo>
                  <a:pt x="7560005" y="251993"/>
                </a:lnTo>
                <a:close/>
              </a:path>
            </a:pathLst>
          </a:custGeom>
          <a:solidFill>
            <a:srgbClr val="7EB19B"/>
          </a:solidFill>
        </p:spPr>
        <p:txBody>
          <a:bodyPr wrap="square" lIns="0" tIns="0" rIns="0" bIns="0" rtlCol="0"/>
          <a:lstStyle/>
          <a:p>
            <a:endParaRPr/>
          </a:p>
        </p:txBody>
      </p:sp>
      <p:sp>
        <p:nvSpPr>
          <p:cNvPr id="5" name="object 5"/>
          <p:cNvSpPr/>
          <p:nvPr/>
        </p:nvSpPr>
        <p:spPr>
          <a:xfrm>
            <a:off x="3757236" y="6444001"/>
            <a:ext cx="0" cy="561975"/>
          </a:xfrm>
          <a:custGeom>
            <a:avLst/>
            <a:gdLst/>
            <a:ahLst/>
            <a:cxnLst/>
            <a:rect l="l" t="t" r="r" b="b"/>
            <a:pathLst>
              <a:path h="561975">
                <a:moveTo>
                  <a:pt x="0" y="0"/>
                </a:moveTo>
                <a:lnTo>
                  <a:pt x="0" y="561594"/>
                </a:lnTo>
              </a:path>
            </a:pathLst>
          </a:custGeom>
          <a:ln w="9525">
            <a:solidFill>
              <a:srgbClr val="61A489"/>
            </a:solidFill>
          </a:ln>
        </p:spPr>
        <p:txBody>
          <a:bodyPr wrap="square" lIns="0" tIns="0" rIns="0" bIns="0" rtlCol="0"/>
          <a:lstStyle/>
          <a:p>
            <a:endParaRPr/>
          </a:p>
        </p:txBody>
      </p:sp>
      <p:sp>
        <p:nvSpPr>
          <p:cNvPr id="6" name="object 6"/>
          <p:cNvSpPr/>
          <p:nvPr/>
        </p:nvSpPr>
        <p:spPr>
          <a:xfrm>
            <a:off x="864003" y="1081152"/>
            <a:ext cx="530860" cy="506095"/>
          </a:xfrm>
          <a:custGeom>
            <a:avLst/>
            <a:gdLst/>
            <a:ahLst/>
            <a:cxnLst/>
            <a:rect l="l" t="t" r="r" b="b"/>
            <a:pathLst>
              <a:path w="530860" h="506094">
                <a:moveTo>
                  <a:pt x="369976" y="0"/>
                </a:moveTo>
                <a:lnTo>
                  <a:pt x="17995" y="0"/>
                </a:lnTo>
                <a:lnTo>
                  <a:pt x="10988" y="1415"/>
                </a:lnTo>
                <a:lnTo>
                  <a:pt x="5268" y="5273"/>
                </a:lnTo>
                <a:lnTo>
                  <a:pt x="1413" y="10994"/>
                </a:lnTo>
                <a:lnTo>
                  <a:pt x="0" y="17995"/>
                </a:lnTo>
                <a:lnTo>
                  <a:pt x="0" y="487705"/>
                </a:lnTo>
                <a:lnTo>
                  <a:pt x="1413" y="494707"/>
                </a:lnTo>
                <a:lnTo>
                  <a:pt x="5268" y="500427"/>
                </a:lnTo>
                <a:lnTo>
                  <a:pt x="10988" y="504286"/>
                </a:lnTo>
                <a:lnTo>
                  <a:pt x="17995" y="505701"/>
                </a:lnTo>
                <a:lnTo>
                  <a:pt x="369976" y="505701"/>
                </a:lnTo>
                <a:lnTo>
                  <a:pt x="526580" y="268401"/>
                </a:lnTo>
                <a:lnTo>
                  <a:pt x="530342" y="252856"/>
                </a:lnTo>
                <a:lnTo>
                  <a:pt x="529401" y="244584"/>
                </a:lnTo>
                <a:lnTo>
                  <a:pt x="397052" y="15544"/>
                </a:lnTo>
                <a:lnTo>
                  <a:pt x="369976" y="0"/>
                </a:lnTo>
                <a:close/>
              </a:path>
            </a:pathLst>
          </a:custGeom>
          <a:solidFill>
            <a:srgbClr val="61A489"/>
          </a:solidFill>
        </p:spPr>
        <p:txBody>
          <a:bodyPr wrap="square" lIns="0" tIns="0" rIns="0" bIns="0" rtlCol="0"/>
          <a:lstStyle/>
          <a:p>
            <a:endParaRPr/>
          </a:p>
        </p:txBody>
      </p:sp>
      <p:sp>
        <p:nvSpPr>
          <p:cNvPr id="7" name="object 7"/>
          <p:cNvSpPr txBox="1"/>
          <p:nvPr/>
        </p:nvSpPr>
        <p:spPr>
          <a:xfrm>
            <a:off x="934105" y="1163824"/>
            <a:ext cx="3451225" cy="330200"/>
          </a:xfrm>
          <a:prstGeom prst="rect">
            <a:avLst/>
          </a:prstGeom>
        </p:spPr>
        <p:txBody>
          <a:bodyPr vert="horz" wrap="square" lIns="0" tIns="12700" rIns="0" bIns="0" rtlCol="0">
            <a:spAutoFit/>
          </a:bodyPr>
          <a:lstStyle/>
          <a:p>
            <a:pPr marL="12700">
              <a:lnSpc>
                <a:spcPct val="100000"/>
              </a:lnSpc>
              <a:spcBef>
                <a:spcPts val="100"/>
              </a:spcBef>
              <a:tabLst>
                <a:tab pos="574040" algn="l"/>
              </a:tabLst>
            </a:pPr>
            <a:r>
              <a:rPr sz="2000" b="1" spc="40" dirty="0">
                <a:solidFill>
                  <a:srgbClr val="FFFFFF"/>
                </a:solidFill>
                <a:latin typeface="Arial"/>
                <a:cs typeface="Arial"/>
              </a:rPr>
              <a:t>0</a:t>
            </a:r>
            <a:r>
              <a:rPr sz="2000" b="1" dirty="0">
                <a:solidFill>
                  <a:srgbClr val="FFFFFF"/>
                </a:solidFill>
                <a:latin typeface="Arial"/>
                <a:cs typeface="Arial"/>
              </a:rPr>
              <a:t>4	</a:t>
            </a:r>
            <a:r>
              <a:rPr sz="2000" b="1" spc="50" dirty="0">
                <a:solidFill>
                  <a:srgbClr val="61A489"/>
                </a:solidFill>
                <a:latin typeface="微軟正黑體"/>
                <a:cs typeface="微軟正黑體"/>
              </a:rPr>
              <a:t>微型電動二輪車安全駕駛</a:t>
            </a:r>
            <a:endParaRPr sz="2000">
              <a:latin typeface="微軟正黑體"/>
              <a:cs typeface="微軟正黑體"/>
            </a:endParaRPr>
          </a:p>
        </p:txBody>
      </p:sp>
      <p:sp>
        <p:nvSpPr>
          <p:cNvPr id="8" name="object 8"/>
          <p:cNvSpPr/>
          <p:nvPr/>
        </p:nvSpPr>
        <p:spPr>
          <a:xfrm>
            <a:off x="868765" y="2378538"/>
            <a:ext cx="5786755" cy="4168775"/>
          </a:xfrm>
          <a:custGeom>
            <a:avLst/>
            <a:gdLst/>
            <a:ahLst/>
            <a:cxnLst/>
            <a:rect l="l" t="t" r="r" b="b"/>
            <a:pathLst>
              <a:path w="5786755" h="4168775">
                <a:moveTo>
                  <a:pt x="5606465" y="0"/>
                </a:moveTo>
                <a:lnTo>
                  <a:pt x="179997" y="0"/>
                </a:lnTo>
                <a:lnTo>
                  <a:pt x="132144" y="6430"/>
                </a:lnTo>
                <a:lnTo>
                  <a:pt x="89146" y="24576"/>
                </a:lnTo>
                <a:lnTo>
                  <a:pt x="52717" y="52722"/>
                </a:lnTo>
                <a:lnTo>
                  <a:pt x="24573" y="89152"/>
                </a:lnTo>
                <a:lnTo>
                  <a:pt x="6429" y="132149"/>
                </a:lnTo>
                <a:lnTo>
                  <a:pt x="0" y="179997"/>
                </a:lnTo>
                <a:lnTo>
                  <a:pt x="0" y="3988701"/>
                </a:lnTo>
                <a:lnTo>
                  <a:pt x="6429" y="4036554"/>
                </a:lnTo>
                <a:lnTo>
                  <a:pt x="24573" y="4079552"/>
                </a:lnTo>
                <a:lnTo>
                  <a:pt x="52717" y="4115981"/>
                </a:lnTo>
                <a:lnTo>
                  <a:pt x="89146" y="4144125"/>
                </a:lnTo>
                <a:lnTo>
                  <a:pt x="132144" y="4162269"/>
                </a:lnTo>
                <a:lnTo>
                  <a:pt x="179997" y="4168698"/>
                </a:lnTo>
                <a:lnTo>
                  <a:pt x="5606465" y="4168698"/>
                </a:lnTo>
                <a:lnTo>
                  <a:pt x="5654319" y="4162269"/>
                </a:lnTo>
                <a:lnTo>
                  <a:pt x="5697319" y="4144125"/>
                </a:lnTo>
                <a:lnTo>
                  <a:pt x="5733751" y="4115981"/>
                </a:lnTo>
                <a:lnTo>
                  <a:pt x="5761898" y="4079552"/>
                </a:lnTo>
                <a:lnTo>
                  <a:pt x="5780045" y="4036554"/>
                </a:lnTo>
                <a:lnTo>
                  <a:pt x="5786475" y="3988701"/>
                </a:lnTo>
                <a:lnTo>
                  <a:pt x="5786475" y="179997"/>
                </a:lnTo>
                <a:lnTo>
                  <a:pt x="5780045" y="132149"/>
                </a:lnTo>
                <a:lnTo>
                  <a:pt x="5761898" y="89152"/>
                </a:lnTo>
                <a:lnTo>
                  <a:pt x="5733751" y="52722"/>
                </a:lnTo>
                <a:lnTo>
                  <a:pt x="5697319" y="24576"/>
                </a:lnTo>
                <a:lnTo>
                  <a:pt x="5654319" y="6430"/>
                </a:lnTo>
                <a:lnTo>
                  <a:pt x="5606465" y="0"/>
                </a:lnTo>
                <a:close/>
              </a:path>
            </a:pathLst>
          </a:custGeom>
          <a:solidFill>
            <a:srgbClr val="FFFFFF"/>
          </a:solidFill>
        </p:spPr>
        <p:txBody>
          <a:bodyPr wrap="square" lIns="0" tIns="0" rIns="0" bIns="0" rtlCol="0"/>
          <a:lstStyle/>
          <a:p>
            <a:endParaRPr/>
          </a:p>
        </p:txBody>
      </p:sp>
      <p:sp>
        <p:nvSpPr>
          <p:cNvPr id="9" name="object 9"/>
          <p:cNvSpPr/>
          <p:nvPr/>
        </p:nvSpPr>
        <p:spPr>
          <a:xfrm>
            <a:off x="868765" y="2378538"/>
            <a:ext cx="5786755" cy="4168775"/>
          </a:xfrm>
          <a:custGeom>
            <a:avLst/>
            <a:gdLst/>
            <a:ahLst/>
            <a:cxnLst/>
            <a:rect l="l" t="t" r="r" b="b"/>
            <a:pathLst>
              <a:path w="5786755" h="4168775">
                <a:moveTo>
                  <a:pt x="179997" y="0"/>
                </a:moveTo>
                <a:lnTo>
                  <a:pt x="132144" y="6430"/>
                </a:lnTo>
                <a:lnTo>
                  <a:pt x="89146" y="24576"/>
                </a:lnTo>
                <a:lnTo>
                  <a:pt x="52717" y="52722"/>
                </a:lnTo>
                <a:lnTo>
                  <a:pt x="24573" y="89152"/>
                </a:lnTo>
                <a:lnTo>
                  <a:pt x="6429" y="132149"/>
                </a:lnTo>
                <a:lnTo>
                  <a:pt x="0" y="179997"/>
                </a:lnTo>
                <a:lnTo>
                  <a:pt x="0" y="3988701"/>
                </a:lnTo>
                <a:lnTo>
                  <a:pt x="6429" y="4036554"/>
                </a:lnTo>
                <a:lnTo>
                  <a:pt x="24573" y="4079552"/>
                </a:lnTo>
                <a:lnTo>
                  <a:pt x="52717" y="4115981"/>
                </a:lnTo>
                <a:lnTo>
                  <a:pt x="89146" y="4144125"/>
                </a:lnTo>
                <a:lnTo>
                  <a:pt x="132144" y="4162269"/>
                </a:lnTo>
                <a:lnTo>
                  <a:pt x="179997" y="4168698"/>
                </a:lnTo>
                <a:lnTo>
                  <a:pt x="5606465" y="4168698"/>
                </a:lnTo>
                <a:lnTo>
                  <a:pt x="5654319" y="4162269"/>
                </a:lnTo>
                <a:lnTo>
                  <a:pt x="5697319" y="4144125"/>
                </a:lnTo>
                <a:lnTo>
                  <a:pt x="5733751" y="4115981"/>
                </a:lnTo>
                <a:lnTo>
                  <a:pt x="5761898" y="4079552"/>
                </a:lnTo>
                <a:lnTo>
                  <a:pt x="5780045" y="4036554"/>
                </a:lnTo>
                <a:lnTo>
                  <a:pt x="5786475" y="3988701"/>
                </a:lnTo>
                <a:lnTo>
                  <a:pt x="5786475" y="179997"/>
                </a:lnTo>
                <a:lnTo>
                  <a:pt x="5780045" y="132149"/>
                </a:lnTo>
                <a:lnTo>
                  <a:pt x="5761898" y="89152"/>
                </a:lnTo>
                <a:lnTo>
                  <a:pt x="5733751" y="52722"/>
                </a:lnTo>
                <a:lnTo>
                  <a:pt x="5697319" y="24576"/>
                </a:lnTo>
                <a:lnTo>
                  <a:pt x="5654319" y="6430"/>
                </a:lnTo>
                <a:lnTo>
                  <a:pt x="5606465" y="0"/>
                </a:lnTo>
                <a:lnTo>
                  <a:pt x="179997" y="0"/>
                </a:lnTo>
                <a:close/>
              </a:path>
            </a:pathLst>
          </a:custGeom>
          <a:ln w="9525">
            <a:solidFill>
              <a:srgbClr val="61A489"/>
            </a:solidFill>
          </a:ln>
        </p:spPr>
        <p:txBody>
          <a:bodyPr wrap="square" lIns="0" tIns="0" rIns="0" bIns="0" rtlCol="0"/>
          <a:lstStyle/>
          <a:p>
            <a:endParaRPr/>
          </a:p>
        </p:txBody>
      </p:sp>
      <p:sp>
        <p:nvSpPr>
          <p:cNvPr id="10" name="object 10"/>
          <p:cNvSpPr/>
          <p:nvPr/>
        </p:nvSpPr>
        <p:spPr>
          <a:xfrm>
            <a:off x="3407883" y="2564559"/>
            <a:ext cx="0" cy="162560"/>
          </a:xfrm>
          <a:custGeom>
            <a:avLst/>
            <a:gdLst/>
            <a:ahLst/>
            <a:cxnLst/>
            <a:rect l="l" t="t" r="r" b="b"/>
            <a:pathLst>
              <a:path h="162560">
                <a:moveTo>
                  <a:pt x="0" y="0"/>
                </a:moveTo>
                <a:lnTo>
                  <a:pt x="0" y="162001"/>
                </a:lnTo>
              </a:path>
            </a:pathLst>
          </a:custGeom>
          <a:ln w="6350">
            <a:solidFill>
              <a:srgbClr val="808285"/>
            </a:solidFill>
          </a:ln>
        </p:spPr>
        <p:txBody>
          <a:bodyPr wrap="square" lIns="0" tIns="0" rIns="0" bIns="0" rtlCol="0"/>
          <a:lstStyle/>
          <a:p>
            <a:endParaRPr/>
          </a:p>
        </p:txBody>
      </p:sp>
      <p:sp>
        <p:nvSpPr>
          <p:cNvPr id="11" name="object 11"/>
          <p:cNvSpPr/>
          <p:nvPr/>
        </p:nvSpPr>
        <p:spPr>
          <a:xfrm>
            <a:off x="3767884" y="2564559"/>
            <a:ext cx="0" cy="162560"/>
          </a:xfrm>
          <a:custGeom>
            <a:avLst/>
            <a:gdLst/>
            <a:ahLst/>
            <a:cxnLst/>
            <a:rect l="l" t="t" r="r" b="b"/>
            <a:pathLst>
              <a:path h="162560">
                <a:moveTo>
                  <a:pt x="0" y="0"/>
                </a:moveTo>
                <a:lnTo>
                  <a:pt x="0" y="162001"/>
                </a:lnTo>
              </a:path>
            </a:pathLst>
          </a:custGeom>
          <a:ln w="6350">
            <a:solidFill>
              <a:srgbClr val="808285"/>
            </a:solidFill>
          </a:ln>
        </p:spPr>
        <p:txBody>
          <a:bodyPr wrap="square" lIns="0" tIns="0" rIns="0" bIns="0" rtlCol="0"/>
          <a:lstStyle/>
          <a:p>
            <a:endParaRPr/>
          </a:p>
        </p:txBody>
      </p:sp>
      <p:sp>
        <p:nvSpPr>
          <p:cNvPr id="12" name="object 12"/>
          <p:cNvSpPr/>
          <p:nvPr/>
        </p:nvSpPr>
        <p:spPr>
          <a:xfrm>
            <a:off x="4127883" y="2564559"/>
            <a:ext cx="0" cy="162560"/>
          </a:xfrm>
          <a:custGeom>
            <a:avLst/>
            <a:gdLst/>
            <a:ahLst/>
            <a:cxnLst/>
            <a:rect l="l" t="t" r="r" b="b"/>
            <a:pathLst>
              <a:path h="162560">
                <a:moveTo>
                  <a:pt x="0" y="0"/>
                </a:moveTo>
                <a:lnTo>
                  <a:pt x="0" y="162001"/>
                </a:lnTo>
              </a:path>
            </a:pathLst>
          </a:custGeom>
          <a:ln w="6350">
            <a:solidFill>
              <a:srgbClr val="808285"/>
            </a:solidFill>
          </a:ln>
        </p:spPr>
        <p:txBody>
          <a:bodyPr wrap="square" lIns="0" tIns="0" rIns="0" bIns="0" rtlCol="0"/>
          <a:lstStyle/>
          <a:p>
            <a:endParaRPr/>
          </a:p>
        </p:txBody>
      </p:sp>
      <p:sp>
        <p:nvSpPr>
          <p:cNvPr id="13" name="object 13"/>
          <p:cNvSpPr/>
          <p:nvPr/>
        </p:nvSpPr>
        <p:spPr>
          <a:xfrm>
            <a:off x="3044709" y="2564559"/>
            <a:ext cx="0" cy="162560"/>
          </a:xfrm>
          <a:custGeom>
            <a:avLst/>
            <a:gdLst/>
            <a:ahLst/>
            <a:cxnLst/>
            <a:rect l="l" t="t" r="r" b="b"/>
            <a:pathLst>
              <a:path h="162560">
                <a:moveTo>
                  <a:pt x="0" y="0"/>
                </a:moveTo>
                <a:lnTo>
                  <a:pt x="0" y="162001"/>
                </a:lnTo>
              </a:path>
            </a:pathLst>
          </a:custGeom>
          <a:ln w="6350">
            <a:solidFill>
              <a:srgbClr val="808285"/>
            </a:solidFill>
          </a:ln>
        </p:spPr>
        <p:txBody>
          <a:bodyPr wrap="square" lIns="0" tIns="0" rIns="0" bIns="0" rtlCol="0"/>
          <a:lstStyle/>
          <a:p>
            <a:endParaRPr/>
          </a:p>
        </p:txBody>
      </p:sp>
      <p:sp>
        <p:nvSpPr>
          <p:cNvPr id="14" name="object 14"/>
          <p:cNvSpPr/>
          <p:nvPr/>
        </p:nvSpPr>
        <p:spPr>
          <a:xfrm>
            <a:off x="4479290" y="2564559"/>
            <a:ext cx="0" cy="162560"/>
          </a:xfrm>
          <a:custGeom>
            <a:avLst/>
            <a:gdLst/>
            <a:ahLst/>
            <a:cxnLst/>
            <a:rect l="l" t="t" r="r" b="b"/>
            <a:pathLst>
              <a:path h="162560">
                <a:moveTo>
                  <a:pt x="0" y="0"/>
                </a:moveTo>
                <a:lnTo>
                  <a:pt x="0" y="162001"/>
                </a:lnTo>
              </a:path>
            </a:pathLst>
          </a:custGeom>
          <a:ln w="6350">
            <a:solidFill>
              <a:srgbClr val="808285"/>
            </a:solidFill>
          </a:ln>
        </p:spPr>
        <p:txBody>
          <a:bodyPr wrap="square" lIns="0" tIns="0" rIns="0" bIns="0" rtlCol="0"/>
          <a:lstStyle/>
          <a:p>
            <a:endParaRPr/>
          </a:p>
        </p:txBody>
      </p:sp>
      <p:sp>
        <p:nvSpPr>
          <p:cNvPr id="15" name="object 15"/>
          <p:cNvSpPr txBox="1"/>
          <p:nvPr/>
        </p:nvSpPr>
        <p:spPr>
          <a:xfrm>
            <a:off x="1045936" y="1831462"/>
            <a:ext cx="5439410" cy="4554220"/>
          </a:xfrm>
          <a:prstGeom prst="rect">
            <a:avLst/>
          </a:prstGeom>
        </p:spPr>
        <p:txBody>
          <a:bodyPr vert="horz" wrap="square" lIns="0" tIns="12700" rIns="0" bIns="0" rtlCol="0">
            <a:spAutoFit/>
          </a:bodyPr>
          <a:lstStyle/>
          <a:p>
            <a:pPr marL="3126740" marR="8890" indent="-468630">
              <a:lnSpc>
                <a:spcPct val="138900"/>
              </a:lnSpc>
              <a:spcBef>
                <a:spcPts val="100"/>
              </a:spcBef>
            </a:pPr>
            <a:r>
              <a:rPr sz="900" spc="10" dirty="0">
                <a:solidFill>
                  <a:srgbClr val="231F20"/>
                </a:solidFill>
                <a:latin typeface="SimSun"/>
                <a:cs typeface="SimSun"/>
              </a:rPr>
              <a:t>設計者：新北市立三重高級商工職業學</a:t>
            </a:r>
            <a:r>
              <a:rPr sz="900" dirty="0">
                <a:solidFill>
                  <a:srgbClr val="231F20"/>
                </a:solidFill>
                <a:latin typeface="SimSun"/>
                <a:cs typeface="SimSun"/>
              </a:rPr>
              <a:t>校</a:t>
            </a:r>
            <a:r>
              <a:rPr sz="900" spc="-155" dirty="0">
                <a:solidFill>
                  <a:srgbClr val="231F20"/>
                </a:solidFill>
                <a:latin typeface="SimSun"/>
                <a:cs typeface="SimSun"/>
              </a:rPr>
              <a:t> </a:t>
            </a:r>
            <a:r>
              <a:rPr sz="900" spc="10" dirty="0">
                <a:solidFill>
                  <a:srgbClr val="231F20"/>
                </a:solidFill>
                <a:latin typeface="SimSun"/>
                <a:cs typeface="SimSun"/>
              </a:rPr>
              <a:t>許繼</a:t>
            </a:r>
            <a:r>
              <a:rPr sz="900" dirty="0">
                <a:solidFill>
                  <a:srgbClr val="231F20"/>
                </a:solidFill>
                <a:latin typeface="SimSun"/>
                <a:cs typeface="SimSun"/>
              </a:rPr>
              <a:t>嘉</a:t>
            </a:r>
            <a:r>
              <a:rPr sz="900" spc="-155" dirty="0">
                <a:solidFill>
                  <a:srgbClr val="231F20"/>
                </a:solidFill>
                <a:latin typeface="SimSun"/>
                <a:cs typeface="SimSun"/>
              </a:rPr>
              <a:t> </a:t>
            </a:r>
            <a:r>
              <a:rPr sz="900" spc="10" dirty="0">
                <a:solidFill>
                  <a:srgbClr val="231F20"/>
                </a:solidFill>
                <a:latin typeface="SimSun"/>
                <a:cs typeface="SimSun"/>
              </a:rPr>
              <a:t>教師 臺北市立南港高級工業職業學</a:t>
            </a:r>
            <a:r>
              <a:rPr sz="900" dirty="0">
                <a:solidFill>
                  <a:srgbClr val="231F20"/>
                </a:solidFill>
                <a:latin typeface="SimSun"/>
                <a:cs typeface="SimSun"/>
              </a:rPr>
              <a:t>校</a:t>
            </a:r>
            <a:r>
              <a:rPr sz="900" spc="-165" dirty="0">
                <a:solidFill>
                  <a:srgbClr val="231F20"/>
                </a:solidFill>
                <a:latin typeface="SimSun"/>
                <a:cs typeface="SimSun"/>
              </a:rPr>
              <a:t> </a:t>
            </a:r>
            <a:r>
              <a:rPr sz="900" spc="10" dirty="0">
                <a:solidFill>
                  <a:srgbClr val="231F20"/>
                </a:solidFill>
                <a:latin typeface="SimSun"/>
                <a:cs typeface="SimSun"/>
              </a:rPr>
              <a:t>曾品</a:t>
            </a:r>
            <a:r>
              <a:rPr sz="900" dirty="0">
                <a:solidFill>
                  <a:srgbClr val="231F20"/>
                </a:solidFill>
                <a:latin typeface="SimSun"/>
                <a:cs typeface="SimSun"/>
              </a:rPr>
              <a:t>浩</a:t>
            </a:r>
            <a:r>
              <a:rPr sz="900" spc="-165" dirty="0">
                <a:solidFill>
                  <a:srgbClr val="231F20"/>
                </a:solidFill>
                <a:latin typeface="SimSun"/>
                <a:cs typeface="SimSun"/>
              </a:rPr>
              <a:t> </a:t>
            </a:r>
            <a:r>
              <a:rPr sz="900" spc="10" dirty="0">
                <a:solidFill>
                  <a:srgbClr val="231F20"/>
                </a:solidFill>
                <a:latin typeface="SimSun"/>
                <a:cs typeface="SimSun"/>
              </a:rPr>
              <a:t>教師</a:t>
            </a:r>
            <a:endParaRPr sz="900">
              <a:latin typeface="SimSun"/>
              <a:cs typeface="SimSun"/>
            </a:endParaRPr>
          </a:p>
          <a:p>
            <a:pPr>
              <a:lnSpc>
                <a:spcPct val="100000"/>
              </a:lnSpc>
              <a:spcBef>
                <a:spcPts val="10"/>
              </a:spcBef>
            </a:pPr>
            <a:endParaRPr sz="2100">
              <a:latin typeface="Times New Roman"/>
              <a:cs typeface="Times New Roman"/>
            </a:endParaRPr>
          </a:p>
          <a:p>
            <a:pPr marL="1737995">
              <a:lnSpc>
                <a:spcPct val="100000"/>
              </a:lnSpc>
              <a:tabLst>
                <a:tab pos="2093595" algn="l"/>
                <a:tab pos="2449195" algn="l"/>
                <a:tab pos="2804795" algn="l"/>
                <a:tab pos="3160395" algn="l"/>
                <a:tab pos="3515995" algn="l"/>
              </a:tabLst>
            </a:pPr>
            <a:r>
              <a:rPr sz="1400" b="1" dirty="0">
                <a:solidFill>
                  <a:srgbClr val="808285"/>
                </a:solidFill>
                <a:latin typeface="微軟正黑體"/>
                <a:cs typeface="微軟正黑體"/>
              </a:rPr>
              <a:t>課	程	設	計	理	念</a:t>
            </a:r>
            <a:endParaRPr sz="1400">
              <a:latin typeface="微軟正黑體"/>
              <a:cs typeface="微軟正黑體"/>
            </a:endParaRPr>
          </a:p>
          <a:p>
            <a:pPr marL="300355">
              <a:lnSpc>
                <a:spcPct val="100000"/>
              </a:lnSpc>
              <a:spcBef>
                <a:spcPts val="1250"/>
              </a:spcBef>
            </a:pPr>
            <a:r>
              <a:rPr sz="1100" spc="50" dirty="0">
                <a:solidFill>
                  <a:srgbClr val="231F20"/>
                </a:solidFill>
                <a:latin typeface="SimSun"/>
                <a:cs typeface="SimSun"/>
              </a:rPr>
              <a:t>從統計資料發現國高中階段學生發生交通事故傷亡最高的交通工具是二輪機車騎</a:t>
            </a:r>
            <a:endParaRPr sz="1100">
              <a:latin typeface="SimSun"/>
              <a:cs typeface="SimSun"/>
            </a:endParaRPr>
          </a:p>
          <a:p>
            <a:pPr marL="12700">
              <a:lnSpc>
                <a:spcPct val="100000"/>
              </a:lnSpc>
              <a:spcBef>
                <a:spcPts val="680"/>
              </a:spcBef>
            </a:pPr>
            <a:r>
              <a:rPr sz="1100" dirty="0">
                <a:solidFill>
                  <a:srgbClr val="231F20"/>
                </a:solidFill>
                <a:latin typeface="SimSun"/>
                <a:cs typeface="SimSun"/>
              </a:rPr>
              <a:t>乘</a:t>
            </a:r>
            <a:endParaRPr sz="1100">
              <a:latin typeface="SimSun"/>
              <a:cs typeface="SimSun"/>
            </a:endParaRPr>
          </a:p>
          <a:p>
            <a:pPr marL="12700" marR="5080" algn="just">
              <a:lnSpc>
                <a:spcPct val="151500"/>
              </a:lnSpc>
            </a:pPr>
            <a:r>
              <a:rPr sz="1100" spc="25" dirty="0">
                <a:solidFill>
                  <a:srgbClr val="231F20"/>
                </a:solidFill>
                <a:latin typeface="SimSun"/>
                <a:cs typeface="SimSun"/>
              </a:rPr>
              <a:t>二輪機車死傷比例</a:t>
            </a:r>
            <a:r>
              <a:rPr sz="1100" dirty="0">
                <a:solidFill>
                  <a:srgbClr val="231F20"/>
                </a:solidFill>
                <a:latin typeface="SimSun"/>
                <a:cs typeface="SimSun"/>
              </a:rPr>
              <a:t>為</a:t>
            </a:r>
            <a:r>
              <a:rPr sz="1100" spc="-235" dirty="0">
                <a:solidFill>
                  <a:srgbClr val="231F20"/>
                </a:solidFill>
                <a:latin typeface="SimSun"/>
                <a:cs typeface="SimSun"/>
              </a:rPr>
              <a:t> </a:t>
            </a:r>
            <a:r>
              <a:rPr sz="1100" spc="15" dirty="0">
                <a:solidFill>
                  <a:srgbClr val="231F20"/>
                </a:solidFill>
                <a:latin typeface="Arial"/>
                <a:cs typeface="Arial"/>
              </a:rPr>
              <a:t>46%</a:t>
            </a:r>
            <a:r>
              <a:rPr sz="1100" spc="15" dirty="0">
                <a:solidFill>
                  <a:srgbClr val="231F20"/>
                </a:solidFill>
                <a:latin typeface="SimSun"/>
                <a:cs typeface="SimSun"/>
              </a:rPr>
              <a:t>（</a:t>
            </a:r>
            <a:r>
              <a:rPr sz="1100" spc="15" dirty="0">
                <a:solidFill>
                  <a:srgbClr val="231F20"/>
                </a:solidFill>
                <a:latin typeface="Arial"/>
                <a:cs typeface="Arial"/>
              </a:rPr>
              <a:t>4,954</a:t>
            </a:r>
            <a:r>
              <a:rPr sz="1100" spc="0" dirty="0">
                <a:solidFill>
                  <a:srgbClr val="231F20"/>
                </a:solidFill>
                <a:latin typeface="Arial"/>
                <a:cs typeface="Arial"/>
              </a:rPr>
              <a:t> </a:t>
            </a:r>
            <a:r>
              <a:rPr sz="1100" spc="25" dirty="0">
                <a:solidFill>
                  <a:srgbClr val="231F20"/>
                </a:solidFill>
                <a:latin typeface="SimSun"/>
                <a:cs typeface="SimSun"/>
              </a:rPr>
              <a:t>人）。因微型電動二輪車只須年</a:t>
            </a:r>
            <a:r>
              <a:rPr sz="1100" dirty="0">
                <a:solidFill>
                  <a:srgbClr val="231F20"/>
                </a:solidFill>
                <a:latin typeface="SimSun"/>
                <a:cs typeface="SimSun"/>
              </a:rPr>
              <a:t>滿</a:t>
            </a:r>
            <a:r>
              <a:rPr sz="1100" spc="-235" dirty="0">
                <a:solidFill>
                  <a:srgbClr val="231F20"/>
                </a:solidFill>
                <a:latin typeface="SimSun"/>
                <a:cs typeface="SimSun"/>
              </a:rPr>
              <a:t> </a:t>
            </a:r>
            <a:r>
              <a:rPr sz="1100" spc="5" dirty="0">
                <a:solidFill>
                  <a:srgbClr val="231F20"/>
                </a:solidFill>
                <a:latin typeface="Arial"/>
                <a:cs typeface="Arial"/>
              </a:rPr>
              <a:t>14</a:t>
            </a:r>
            <a:r>
              <a:rPr sz="1100" spc="0" dirty="0">
                <a:solidFill>
                  <a:srgbClr val="231F20"/>
                </a:solidFill>
                <a:latin typeface="Arial"/>
                <a:cs typeface="Arial"/>
              </a:rPr>
              <a:t> </a:t>
            </a:r>
            <a:r>
              <a:rPr sz="1100" spc="25" dirty="0">
                <a:solidFill>
                  <a:srgbClr val="231F20"/>
                </a:solidFill>
                <a:latin typeface="SimSun"/>
                <a:cs typeface="SimSun"/>
              </a:rPr>
              <a:t>歲，不需取得 </a:t>
            </a:r>
            <a:r>
              <a:rPr sz="1100" spc="50" dirty="0">
                <a:solidFill>
                  <a:srgbClr val="231F20"/>
                </a:solidFill>
                <a:latin typeface="SimSun"/>
                <a:cs typeface="SimSun"/>
              </a:rPr>
              <a:t>駕駛執照即可駕駛上</a:t>
            </a:r>
            <a:r>
              <a:rPr sz="1100" spc="25" dirty="0">
                <a:solidFill>
                  <a:srgbClr val="231F20"/>
                </a:solidFill>
                <a:latin typeface="SimSun"/>
                <a:cs typeface="SimSun"/>
              </a:rPr>
              <a:t>路</a:t>
            </a:r>
            <a:r>
              <a:rPr sz="1100" spc="50" dirty="0">
                <a:solidFill>
                  <a:srgbClr val="231F20"/>
                </a:solidFill>
                <a:latin typeface="SimSun"/>
                <a:cs typeface="SimSun"/>
              </a:rPr>
              <a:t>，但多數學生缺乏二輪車相關駕駛經驗或缺乏安全駕駛的觀念 </a:t>
            </a:r>
            <a:r>
              <a:rPr sz="1100" spc="25" dirty="0">
                <a:solidFill>
                  <a:srgbClr val="231F20"/>
                </a:solidFill>
                <a:latin typeface="SimSun"/>
                <a:cs typeface="SimSun"/>
              </a:rPr>
              <a:t>與意識而導致死傷比例高，故應加強相關知能。</a:t>
            </a:r>
            <a:endParaRPr sz="1100">
              <a:latin typeface="SimSun"/>
              <a:cs typeface="SimSun"/>
            </a:endParaRPr>
          </a:p>
          <a:p>
            <a:pPr marL="12700" marR="5080" indent="287655" algn="just">
              <a:lnSpc>
                <a:spcPct val="151500"/>
              </a:lnSpc>
              <a:spcBef>
                <a:spcPts val="990"/>
              </a:spcBef>
            </a:pPr>
            <a:r>
              <a:rPr sz="1100" spc="50" dirty="0">
                <a:solidFill>
                  <a:srgbClr val="231F20"/>
                </a:solidFill>
                <a:latin typeface="SimSun"/>
                <a:cs typeface="SimSun"/>
              </a:rPr>
              <a:t>學生在國高中階段駕駛微型電動二輪車或騎乘機車</a:t>
            </a:r>
            <a:r>
              <a:rPr sz="1100" spc="25" dirty="0">
                <a:solidFill>
                  <a:srgbClr val="231F20"/>
                </a:solidFill>
                <a:latin typeface="SimSun"/>
                <a:cs typeface="SimSun"/>
              </a:rPr>
              <a:t>前</a:t>
            </a:r>
            <a:r>
              <a:rPr sz="1100" spc="50" dirty="0">
                <a:solidFill>
                  <a:srgbClr val="231F20"/>
                </a:solidFill>
                <a:latin typeface="SimSun"/>
                <a:cs typeface="SimSun"/>
              </a:rPr>
              <a:t>，國中小階段已建立自行車 </a:t>
            </a:r>
            <a:r>
              <a:rPr sz="1100" spc="25" dirty="0">
                <a:solidFill>
                  <a:srgbClr val="231F20"/>
                </a:solidFill>
                <a:latin typeface="SimSun"/>
                <a:cs typeface="SimSun"/>
              </a:rPr>
              <a:t>基本介紹與駕駛知能外</a:t>
            </a:r>
            <a:r>
              <a:rPr sz="1100" spc="-225" dirty="0">
                <a:solidFill>
                  <a:srgbClr val="231F20"/>
                </a:solidFill>
                <a:latin typeface="SimSun"/>
                <a:cs typeface="SimSun"/>
              </a:rPr>
              <a:t>，</a:t>
            </a:r>
            <a:r>
              <a:rPr sz="1100" spc="25" dirty="0">
                <a:solidFill>
                  <a:srgbClr val="231F20"/>
                </a:solidFill>
                <a:latin typeface="SimSun"/>
                <a:cs typeface="SimSun"/>
              </a:rPr>
              <a:t>應另及早建立微型電動二輪車與機車的基本認識及法規概念， 避免未建立相關知能就行駛上路，導致違法及安全危害造成憾事。</a:t>
            </a:r>
            <a:endParaRPr sz="1100">
              <a:latin typeface="SimSun"/>
              <a:cs typeface="SimSun"/>
            </a:endParaRPr>
          </a:p>
          <a:p>
            <a:pPr marL="12700" marR="5080" indent="287655" algn="just">
              <a:lnSpc>
                <a:spcPct val="151500"/>
              </a:lnSpc>
              <a:spcBef>
                <a:spcPts val="994"/>
              </a:spcBef>
            </a:pPr>
            <a:r>
              <a:rPr sz="1100" spc="50" dirty="0">
                <a:solidFill>
                  <a:srgbClr val="231F20"/>
                </a:solidFill>
                <a:latin typeface="SimSun"/>
                <a:cs typeface="SimSun"/>
              </a:rPr>
              <a:t>課程設計以二輪車基本為</a:t>
            </a:r>
            <a:r>
              <a:rPr sz="1100" spc="25" dirty="0">
                <a:solidFill>
                  <a:srgbClr val="231F20"/>
                </a:solidFill>
                <a:latin typeface="SimSun"/>
                <a:cs typeface="SimSun"/>
              </a:rPr>
              <a:t>主</a:t>
            </a:r>
            <a:r>
              <a:rPr sz="1100" spc="50" dirty="0">
                <a:solidFill>
                  <a:srgbClr val="231F20"/>
                </a:solidFill>
                <a:latin typeface="SimSun"/>
                <a:cs typeface="SimSun"/>
              </a:rPr>
              <a:t>，包含微型電動二輪</a:t>
            </a:r>
            <a:r>
              <a:rPr sz="1100" spc="25" dirty="0">
                <a:solidFill>
                  <a:srgbClr val="231F20"/>
                </a:solidFill>
                <a:latin typeface="SimSun"/>
                <a:cs typeface="SimSun"/>
              </a:rPr>
              <a:t>車</a:t>
            </a:r>
            <a:r>
              <a:rPr sz="1100" spc="50" dirty="0">
                <a:solidFill>
                  <a:srgbClr val="231F20"/>
                </a:solidFill>
                <a:latin typeface="SimSun"/>
                <a:cs typeface="SimSun"/>
              </a:rPr>
              <a:t>、機車介</a:t>
            </a:r>
            <a:r>
              <a:rPr sz="1100" spc="25" dirty="0">
                <a:solidFill>
                  <a:srgbClr val="231F20"/>
                </a:solidFill>
                <a:latin typeface="SimSun"/>
                <a:cs typeface="SimSun"/>
              </a:rPr>
              <a:t>紹</a:t>
            </a:r>
            <a:r>
              <a:rPr sz="1100" spc="50" dirty="0">
                <a:solidFill>
                  <a:srgbClr val="231F20"/>
                </a:solidFill>
                <a:latin typeface="SimSun"/>
                <a:cs typeface="SimSun"/>
              </a:rPr>
              <a:t>。教學活動透過生 活經驗的討論導入對微型電動二輪車的基本瞭解與法規認</a:t>
            </a:r>
            <a:r>
              <a:rPr sz="1100" spc="25" dirty="0">
                <a:solidFill>
                  <a:srgbClr val="231F20"/>
                </a:solidFill>
                <a:latin typeface="SimSun"/>
                <a:cs typeface="SimSun"/>
              </a:rPr>
              <a:t>識</a:t>
            </a:r>
            <a:r>
              <a:rPr sz="1100" spc="50" dirty="0">
                <a:solidFill>
                  <a:srgbClr val="231F20"/>
                </a:solidFill>
                <a:latin typeface="SimSun"/>
                <a:cs typeface="SimSun"/>
              </a:rPr>
              <a:t>，再以淺顯易懂的簡單介 紹及說明建立觀念與意</a:t>
            </a:r>
            <a:r>
              <a:rPr sz="1100" spc="25" dirty="0">
                <a:solidFill>
                  <a:srgbClr val="231F20"/>
                </a:solidFill>
                <a:latin typeface="SimSun"/>
                <a:cs typeface="SimSun"/>
              </a:rPr>
              <a:t>識</a:t>
            </a:r>
            <a:r>
              <a:rPr sz="1100" spc="50" dirty="0">
                <a:solidFill>
                  <a:srgbClr val="231F20"/>
                </a:solidFill>
                <a:latin typeface="SimSun"/>
                <a:cs typeface="SimSun"/>
              </a:rPr>
              <a:t>，以提供教學現場依學生需</a:t>
            </a:r>
            <a:r>
              <a:rPr sz="1100" spc="25" dirty="0">
                <a:solidFill>
                  <a:srgbClr val="231F20"/>
                </a:solidFill>
                <a:latin typeface="SimSun"/>
                <a:cs typeface="SimSun"/>
              </a:rPr>
              <a:t>求</a:t>
            </a:r>
            <a:r>
              <a:rPr sz="1100" spc="50" dirty="0">
                <a:solidFill>
                  <a:srgbClr val="231F20"/>
                </a:solidFill>
                <a:latin typeface="SimSun"/>
                <a:cs typeface="SimSun"/>
              </a:rPr>
              <a:t>、教學資源及授課時間等彈</a:t>
            </a:r>
            <a:r>
              <a:rPr sz="1100" dirty="0">
                <a:solidFill>
                  <a:srgbClr val="231F20"/>
                </a:solidFill>
                <a:latin typeface="SimSun"/>
                <a:cs typeface="SimSun"/>
              </a:rPr>
              <a:t>性 </a:t>
            </a:r>
            <a:r>
              <a:rPr sz="1100" spc="50" dirty="0">
                <a:solidFill>
                  <a:srgbClr val="231F20"/>
                </a:solidFill>
                <a:latin typeface="SimSun"/>
                <a:cs typeface="SimSun"/>
              </a:rPr>
              <a:t>選擇使</a:t>
            </a:r>
            <a:r>
              <a:rPr sz="1100" spc="25" dirty="0">
                <a:solidFill>
                  <a:srgbClr val="231F20"/>
                </a:solidFill>
                <a:latin typeface="SimSun"/>
                <a:cs typeface="SimSun"/>
              </a:rPr>
              <a:t>用</a:t>
            </a:r>
            <a:r>
              <a:rPr sz="1100" spc="50" dirty="0">
                <a:solidFill>
                  <a:srgbClr val="231F20"/>
                </a:solidFill>
                <a:latin typeface="SimSun"/>
                <a:cs typeface="SimSun"/>
              </a:rPr>
              <a:t>。期能結合學習者生活經驗與環境需</a:t>
            </a:r>
            <a:r>
              <a:rPr sz="1100" spc="25" dirty="0">
                <a:solidFill>
                  <a:srgbClr val="231F20"/>
                </a:solidFill>
                <a:latin typeface="SimSun"/>
                <a:cs typeface="SimSun"/>
              </a:rPr>
              <a:t>求</a:t>
            </a:r>
            <a:r>
              <a:rPr sz="1100" spc="50" dirty="0">
                <a:solidFill>
                  <a:srgbClr val="231F20"/>
                </a:solidFill>
                <a:latin typeface="SimSun"/>
                <a:cs typeface="SimSun"/>
              </a:rPr>
              <a:t>，進而能自主學習及實踐應</a:t>
            </a:r>
            <a:r>
              <a:rPr sz="1100" spc="25" dirty="0">
                <a:solidFill>
                  <a:srgbClr val="231F20"/>
                </a:solidFill>
                <a:latin typeface="SimSun"/>
                <a:cs typeface="SimSun"/>
              </a:rPr>
              <a:t>用</a:t>
            </a:r>
            <a:r>
              <a:rPr sz="1100" spc="50" dirty="0">
                <a:solidFill>
                  <a:srgbClr val="231F20"/>
                </a:solidFill>
                <a:latin typeface="SimSun"/>
                <a:cs typeface="SimSun"/>
              </a:rPr>
              <a:t>，避免 </a:t>
            </a:r>
            <a:r>
              <a:rPr sz="1100" spc="25" dirty="0">
                <a:solidFill>
                  <a:srgbClr val="231F20"/>
                </a:solidFill>
                <a:latin typeface="SimSun"/>
                <a:cs typeface="SimSun"/>
              </a:rPr>
              <a:t>因微型電動二輪車及機車相關知識不夠瞭解，而造成騎乘者自身或他人安全危害。</a:t>
            </a:r>
            <a:endParaRPr sz="1100">
              <a:latin typeface="SimSun"/>
              <a:cs typeface="SimSun"/>
            </a:endParaRPr>
          </a:p>
        </p:txBody>
      </p:sp>
      <p:sp>
        <p:nvSpPr>
          <p:cNvPr id="16" name="object 16"/>
          <p:cNvSpPr/>
          <p:nvPr/>
        </p:nvSpPr>
        <p:spPr>
          <a:xfrm>
            <a:off x="2830765" y="6968702"/>
            <a:ext cx="1863089" cy="2362835"/>
          </a:xfrm>
          <a:custGeom>
            <a:avLst/>
            <a:gdLst/>
            <a:ahLst/>
            <a:cxnLst/>
            <a:rect l="l" t="t" r="r" b="b"/>
            <a:pathLst>
              <a:path w="1863089" h="2362834">
                <a:moveTo>
                  <a:pt x="1682470" y="0"/>
                </a:moveTo>
                <a:lnTo>
                  <a:pt x="179997" y="0"/>
                </a:lnTo>
                <a:lnTo>
                  <a:pt x="132144" y="6430"/>
                </a:lnTo>
                <a:lnTo>
                  <a:pt x="89146" y="24576"/>
                </a:lnTo>
                <a:lnTo>
                  <a:pt x="52717" y="52722"/>
                </a:lnTo>
                <a:lnTo>
                  <a:pt x="24573" y="89152"/>
                </a:lnTo>
                <a:lnTo>
                  <a:pt x="6429" y="132149"/>
                </a:lnTo>
                <a:lnTo>
                  <a:pt x="0" y="179997"/>
                </a:lnTo>
                <a:lnTo>
                  <a:pt x="0" y="2182533"/>
                </a:lnTo>
                <a:lnTo>
                  <a:pt x="6429" y="2230386"/>
                </a:lnTo>
                <a:lnTo>
                  <a:pt x="24573" y="2273387"/>
                </a:lnTo>
                <a:lnTo>
                  <a:pt x="52717" y="2309818"/>
                </a:lnTo>
                <a:lnTo>
                  <a:pt x="89146" y="2337966"/>
                </a:lnTo>
                <a:lnTo>
                  <a:pt x="132144" y="2356112"/>
                </a:lnTo>
                <a:lnTo>
                  <a:pt x="179997" y="2362542"/>
                </a:lnTo>
                <a:lnTo>
                  <a:pt x="1682470" y="2362542"/>
                </a:lnTo>
                <a:lnTo>
                  <a:pt x="1730323" y="2356112"/>
                </a:lnTo>
                <a:lnTo>
                  <a:pt x="1773321" y="2337966"/>
                </a:lnTo>
                <a:lnTo>
                  <a:pt x="1809750" y="2309818"/>
                </a:lnTo>
                <a:lnTo>
                  <a:pt x="1837894" y="2273387"/>
                </a:lnTo>
                <a:lnTo>
                  <a:pt x="1856038" y="2230386"/>
                </a:lnTo>
                <a:lnTo>
                  <a:pt x="1862467" y="2182533"/>
                </a:lnTo>
                <a:lnTo>
                  <a:pt x="1862467" y="179997"/>
                </a:lnTo>
                <a:lnTo>
                  <a:pt x="1856038" y="132149"/>
                </a:lnTo>
                <a:lnTo>
                  <a:pt x="1837894" y="89152"/>
                </a:lnTo>
                <a:lnTo>
                  <a:pt x="1809750" y="52722"/>
                </a:lnTo>
                <a:lnTo>
                  <a:pt x="1773321" y="24576"/>
                </a:lnTo>
                <a:lnTo>
                  <a:pt x="1730323" y="6430"/>
                </a:lnTo>
                <a:lnTo>
                  <a:pt x="1682470" y="0"/>
                </a:lnTo>
                <a:close/>
              </a:path>
            </a:pathLst>
          </a:custGeom>
          <a:solidFill>
            <a:srgbClr val="FFFFFF"/>
          </a:solidFill>
        </p:spPr>
        <p:txBody>
          <a:bodyPr wrap="square" lIns="0" tIns="0" rIns="0" bIns="0" rtlCol="0"/>
          <a:lstStyle/>
          <a:p>
            <a:endParaRPr/>
          </a:p>
        </p:txBody>
      </p:sp>
      <p:sp>
        <p:nvSpPr>
          <p:cNvPr id="17" name="object 17"/>
          <p:cNvSpPr/>
          <p:nvPr/>
        </p:nvSpPr>
        <p:spPr>
          <a:xfrm>
            <a:off x="2830765" y="6968702"/>
            <a:ext cx="1863089" cy="2362835"/>
          </a:xfrm>
          <a:custGeom>
            <a:avLst/>
            <a:gdLst/>
            <a:ahLst/>
            <a:cxnLst/>
            <a:rect l="l" t="t" r="r" b="b"/>
            <a:pathLst>
              <a:path w="1863089" h="2362834">
                <a:moveTo>
                  <a:pt x="179997" y="0"/>
                </a:moveTo>
                <a:lnTo>
                  <a:pt x="132144" y="6430"/>
                </a:lnTo>
                <a:lnTo>
                  <a:pt x="89146" y="24576"/>
                </a:lnTo>
                <a:lnTo>
                  <a:pt x="52717" y="52722"/>
                </a:lnTo>
                <a:lnTo>
                  <a:pt x="24573" y="89152"/>
                </a:lnTo>
                <a:lnTo>
                  <a:pt x="6429" y="132149"/>
                </a:lnTo>
                <a:lnTo>
                  <a:pt x="0" y="179997"/>
                </a:lnTo>
                <a:lnTo>
                  <a:pt x="0" y="2182533"/>
                </a:lnTo>
                <a:lnTo>
                  <a:pt x="6429" y="2230386"/>
                </a:lnTo>
                <a:lnTo>
                  <a:pt x="24573" y="2273387"/>
                </a:lnTo>
                <a:lnTo>
                  <a:pt x="52717" y="2309818"/>
                </a:lnTo>
                <a:lnTo>
                  <a:pt x="89146" y="2337966"/>
                </a:lnTo>
                <a:lnTo>
                  <a:pt x="132144" y="2356112"/>
                </a:lnTo>
                <a:lnTo>
                  <a:pt x="179997" y="2362542"/>
                </a:lnTo>
                <a:lnTo>
                  <a:pt x="1682470" y="2362542"/>
                </a:lnTo>
                <a:lnTo>
                  <a:pt x="1730323" y="2356112"/>
                </a:lnTo>
                <a:lnTo>
                  <a:pt x="1773321" y="2337966"/>
                </a:lnTo>
                <a:lnTo>
                  <a:pt x="1809750" y="2309818"/>
                </a:lnTo>
                <a:lnTo>
                  <a:pt x="1837894" y="2273387"/>
                </a:lnTo>
                <a:lnTo>
                  <a:pt x="1856038" y="2230386"/>
                </a:lnTo>
                <a:lnTo>
                  <a:pt x="1862467" y="2182533"/>
                </a:lnTo>
                <a:lnTo>
                  <a:pt x="1862467" y="179997"/>
                </a:lnTo>
                <a:lnTo>
                  <a:pt x="1856038" y="132149"/>
                </a:lnTo>
                <a:lnTo>
                  <a:pt x="1837894" y="89152"/>
                </a:lnTo>
                <a:lnTo>
                  <a:pt x="1809750" y="52722"/>
                </a:lnTo>
                <a:lnTo>
                  <a:pt x="1773321" y="24576"/>
                </a:lnTo>
                <a:lnTo>
                  <a:pt x="1730323" y="6430"/>
                </a:lnTo>
                <a:lnTo>
                  <a:pt x="1682470" y="0"/>
                </a:lnTo>
                <a:lnTo>
                  <a:pt x="179997" y="0"/>
                </a:lnTo>
                <a:close/>
              </a:path>
            </a:pathLst>
          </a:custGeom>
          <a:ln w="9525">
            <a:solidFill>
              <a:srgbClr val="61A489"/>
            </a:solidFill>
          </a:ln>
        </p:spPr>
        <p:txBody>
          <a:bodyPr wrap="square" lIns="0" tIns="0" rIns="0" bIns="0" rtlCol="0"/>
          <a:lstStyle/>
          <a:p>
            <a:endParaRPr/>
          </a:p>
        </p:txBody>
      </p:sp>
      <p:sp>
        <p:nvSpPr>
          <p:cNvPr id="18" name="object 18"/>
          <p:cNvSpPr/>
          <p:nvPr/>
        </p:nvSpPr>
        <p:spPr>
          <a:xfrm>
            <a:off x="2825993" y="6963933"/>
            <a:ext cx="1869439" cy="792480"/>
          </a:xfrm>
          <a:custGeom>
            <a:avLst/>
            <a:gdLst/>
            <a:ahLst/>
            <a:cxnLst/>
            <a:rect l="l" t="t" r="r" b="b"/>
            <a:pathLst>
              <a:path w="1869439" h="792479">
                <a:moveTo>
                  <a:pt x="1678508" y="0"/>
                </a:moveTo>
                <a:lnTo>
                  <a:pt x="190842" y="0"/>
                </a:lnTo>
                <a:lnTo>
                  <a:pt x="80511" y="2812"/>
                </a:lnTo>
                <a:lnTo>
                  <a:pt x="23855" y="22501"/>
                </a:lnTo>
                <a:lnTo>
                  <a:pt x="2981" y="75941"/>
                </a:lnTo>
                <a:lnTo>
                  <a:pt x="0" y="180009"/>
                </a:lnTo>
                <a:lnTo>
                  <a:pt x="0" y="792099"/>
                </a:lnTo>
                <a:lnTo>
                  <a:pt x="1869338" y="792099"/>
                </a:lnTo>
                <a:lnTo>
                  <a:pt x="1869338" y="180009"/>
                </a:lnTo>
                <a:lnTo>
                  <a:pt x="1866356" y="75941"/>
                </a:lnTo>
                <a:lnTo>
                  <a:pt x="1845484" y="22501"/>
                </a:lnTo>
                <a:lnTo>
                  <a:pt x="1788831" y="2812"/>
                </a:lnTo>
                <a:lnTo>
                  <a:pt x="1678508" y="0"/>
                </a:lnTo>
                <a:close/>
              </a:path>
            </a:pathLst>
          </a:custGeom>
          <a:solidFill>
            <a:srgbClr val="61A489"/>
          </a:solidFill>
        </p:spPr>
        <p:txBody>
          <a:bodyPr wrap="square" lIns="0" tIns="0" rIns="0" bIns="0" rtlCol="0"/>
          <a:lstStyle/>
          <a:p>
            <a:endParaRPr/>
          </a:p>
        </p:txBody>
      </p:sp>
      <p:sp>
        <p:nvSpPr>
          <p:cNvPr id="19" name="object 19"/>
          <p:cNvSpPr txBox="1"/>
          <p:nvPr/>
        </p:nvSpPr>
        <p:spPr>
          <a:xfrm>
            <a:off x="2961848" y="6980163"/>
            <a:ext cx="1613535" cy="2219325"/>
          </a:xfrm>
          <a:prstGeom prst="rect">
            <a:avLst/>
          </a:prstGeom>
        </p:spPr>
        <p:txBody>
          <a:bodyPr vert="horz" wrap="square" lIns="0" tIns="73660" rIns="0" bIns="0" rtlCol="0">
            <a:spAutoFit/>
          </a:bodyPr>
          <a:lstStyle/>
          <a:p>
            <a:pPr marL="446405">
              <a:lnSpc>
                <a:spcPct val="100000"/>
              </a:lnSpc>
              <a:spcBef>
                <a:spcPts val="580"/>
              </a:spcBef>
            </a:pPr>
            <a:r>
              <a:rPr sz="1100" b="1" spc="225" dirty="0">
                <a:solidFill>
                  <a:srgbClr val="FFFFFF"/>
                </a:solidFill>
                <a:latin typeface="微軟正黑體"/>
                <a:cs typeface="微軟正黑體"/>
              </a:rPr>
              <a:t>★★★★★</a:t>
            </a:r>
            <a:endParaRPr sz="1100">
              <a:latin typeface="微軟正黑體"/>
              <a:cs typeface="微軟正黑體"/>
            </a:endParaRPr>
          </a:p>
          <a:p>
            <a:pPr marL="17145">
              <a:lnSpc>
                <a:spcPct val="100000"/>
              </a:lnSpc>
              <a:spcBef>
                <a:spcPts val="480"/>
              </a:spcBef>
            </a:pPr>
            <a:r>
              <a:rPr sz="1100" spc="25" dirty="0">
                <a:solidFill>
                  <a:srgbClr val="FFFFFF"/>
                </a:solidFill>
                <a:latin typeface="SimSun"/>
                <a:cs typeface="SimSun"/>
              </a:rPr>
              <a:t>微型電動二輪車安全駕駛</a:t>
            </a:r>
            <a:endParaRPr sz="1100">
              <a:latin typeface="SimSun"/>
              <a:cs typeface="SimSun"/>
            </a:endParaRPr>
          </a:p>
          <a:p>
            <a:pPr marL="531495">
              <a:lnSpc>
                <a:spcPct val="100000"/>
              </a:lnSpc>
              <a:spcBef>
                <a:spcPts val="475"/>
              </a:spcBef>
            </a:pPr>
            <a:r>
              <a:rPr sz="1100" spc="5" dirty="0">
                <a:solidFill>
                  <a:srgbClr val="FFFFFF"/>
                </a:solidFill>
                <a:latin typeface="SimSun"/>
                <a:cs typeface="SimSun"/>
              </a:rPr>
              <a:t>（</a:t>
            </a:r>
            <a:r>
              <a:rPr sz="1100" b="1" spc="5" dirty="0">
                <a:solidFill>
                  <a:srgbClr val="FFFFFF"/>
                </a:solidFill>
                <a:latin typeface="Arial"/>
                <a:cs typeface="Arial"/>
              </a:rPr>
              <a:t>2</a:t>
            </a:r>
            <a:r>
              <a:rPr sz="1100" b="1" spc="-15" dirty="0">
                <a:solidFill>
                  <a:srgbClr val="FFFFFF"/>
                </a:solidFill>
                <a:latin typeface="Arial"/>
                <a:cs typeface="Arial"/>
              </a:rPr>
              <a:t> </a:t>
            </a:r>
            <a:r>
              <a:rPr sz="1100" spc="25" dirty="0">
                <a:solidFill>
                  <a:srgbClr val="FFFFFF"/>
                </a:solidFill>
                <a:latin typeface="SimSun"/>
                <a:cs typeface="SimSun"/>
              </a:rPr>
              <a:t>節）</a:t>
            </a:r>
            <a:endParaRPr sz="1100">
              <a:latin typeface="SimSun"/>
              <a:cs typeface="SimSun"/>
            </a:endParaRPr>
          </a:p>
          <a:p>
            <a:pPr marL="174625" marR="5080" indent="-161925">
              <a:lnSpc>
                <a:spcPct val="136300"/>
              </a:lnSpc>
              <a:spcBef>
                <a:spcPts val="1080"/>
              </a:spcBef>
              <a:buFont typeface="Arial"/>
              <a:buAutoNum type="arabicPeriod"/>
              <a:tabLst>
                <a:tab pos="175260" algn="l"/>
              </a:tabLst>
            </a:pPr>
            <a:r>
              <a:rPr sz="1100" spc="140" dirty="0">
                <a:solidFill>
                  <a:srgbClr val="231F20"/>
                </a:solidFill>
                <a:latin typeface="SimSun"/>
                <a:cs typeface="SimSun"/>
              </a:rPr>
              <a:t>微型電動二輪車基本 </a:t>
            </a:r>
            <a:r>
              <a:rPr sz="1100" spc="25" dirty="0">
                <a:solidFill>
                  <a:srgbClr val="231F20"/>
                </a:solidFill>
                <a:latin typeface="SimSun"/>
                <a:cs typeface="SimSun"/>
              </a:rPr>
              <a:t>知識及相關法規。</a:t>
            </a:r>
            <a:endParaRPr sz="1100">
              <a:latin typeface="SimSun"/>
              <a:cs typeface="SimSun"/>
            </a:endParaRPr>
          </a:p>
          <a:p>
            <a:pPr marL="174625" marR="5080" indent="-161925">
              <a:lnSpc>
                <a:spcPct val="136300"/>
              </a:lnSpc>
              <a:buFont typeface="Arial"/>
              <a:buAutoNum type="arabicPeriod"/>
              <a:tabLst>
                <a:tab pos="175260" algn="l"/>
              </a:tabLst>
            </a:pPr>
            <a:r>
              <a:rPr sz="1100" spc="140" dirty="0">
                <a:solidFill>
                  <a:srgbClr val="231F20"/>
                </a:solidFill>
                <a:latin typeface="SimSun"/>
                <a:cs typeface="SimSun"/>
              </a:rPr>
              <a:t>微型電動二輪車駕駛 </a:t>
            </a:r>
            <a:r>
              <a:rPr sz="1100" spc="25" dirty="0">
                <a:solidFill>
                  <a:srgbClr val="231F20"/>
                </a:solidFill>
                <a:latin typeface="SimSun"/>
                <a:cs typeface="SimSun"/>
              </a:rPr>
              <a:t>注意事項。</a:t>
            </a:r>
            <a:endParaRPr sz="1100">
              <a:latin typeface="SimSun"/>
              <a:cs typeface="SimSun"/>
            </a:endParaRPr>
          </a:p>
          <a:p>
            <a:pPr marL="173990" marR="5080" indent="-161290">
              <a:lnSpc>
                <a:spcPct val="136300"/>
              </a:lnSpc>
              <a:buFont typeface="Arial"/>
              <a:buAutoNum type="arabicPeriod"/>
              <a:tabLst>
                <a:tab pos="175260" algn="l"/>
              </a:tabLst>
            </a:pPr>
            <a:r>
              <a:rPr sz="1100" spc="140" dirty="0">
                <a:solidFill>
                  <a:srgbClr val="231F20"/>
                </a:solidFill>
                <a:latin typeface="SimSun"/>
                <a:cs typeface="SimSun"/>
              </a:rPr>
              <a:t>微型電動二輪車之駕 </a:t>
            </a:r>
            <a:r>
              <a:rPr sz="1100" spc="25" dirty="0">
                <a:solidFill>
                  <a:srgbClr val="231F20"/>
                </a:solidFill>
                <a:latin typeface="SimSun"/>
                <a:cs typeface="SimSun"/>
              </a:rPr>
              <a:t>駛路權。</a:t>
            </a:r>
            <a:endParaRPr sz="1100">
              <a:latin typeface="SimSun"/>
              <a:cs typeface="SimSu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34641" y="101165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167</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4" name="object 4"/>
          <p:cNvSpPr/>
          <p:nvPr/>
        </p:nvSpPr>
        <p:spPr>
          <a:xfrm>
            <a:off x="5651995" y="0"/>
            <a:ext cx="1908175" cy="252095"/>
          </a:xfrm>
          <a:custGeom>
            <a:avLst/>
            <a:gdLst/>
            <a:ahLst/>
            <a:cxnLst/>
            <a:rect l="l" t="t" r="r" b="b"/>
            <a:pathLst>
              <a:path w="1908175" h="252095">
                <a:moveTo>
                  <a:pt x="0" y="251993"/>
                </a:moveTo>
                <a:lnTo>
                  <a:pt x="1908009" y="251993"/>
                </a:lnTo>
                <a:lnTo>
                  <a:pt x="1908009" y="0"/>
                </a:lnTo>
                <a:lnTo>
                  <a:pt x="0" y="0"/>
                </a:lnTo>
                <a:lnTo>
                  <a:pt x="0" y="251993"/>
                </a:lnTo>
                <a:close/>
              </a:path>
            </a:pathLst>
          </a:custGeom>
          <a:solidFill>
            <a:srgbClr val="AAC9BB"/>
          </a:solidFill>
        </p:spPr>
        <p:txBody>
          <a:bodyPr wrap="square" lIns="0" tIns="0" rIns="0" bIns="0" rtlCol="0"/>
          <a:lstStyle/>
          <a:p>
            <a:endParaRPr/>
          </a:p>
        </p:txBody>
      </p:sp>
      <p:sp>
        <p:nvSpPr>
          <p:cNvPr id="5" name="object 5"/>
          <p:cNvSpPr/>
          <p:nvPr/>
        </p:nvSpPr>
        <p:spPr>
          <a:xfrm>
            <a:off x="0" y="0"/>
            <a:ext cx="5652135" cy="252095"/>
          </a:xfrm>
          <a:custGeom>
            <a:avLst/>
            <a:gdLst/>
            <a:ahLst/>
            <a:cxnLst/>
            <a:rect l="l" t="t" r="r" b="b"/>
            <a:pathLst>
              <a:path w="5652135" h="252095">
                <a:moveTo>
                  <a:pt x="5651995" y="0"/>
                </a:moveTo>
                <a:lnTo>
                  <a:pt x="0" y="0"/>
                </a:lnTo>
                <a:lnTo>
                  <a:pt x="0" y="251993"/>
                </a:lnTo>
                <a:lnTo>
                  <a:pt x="5651995" y="251993"/>
                </a:lnTo>
                <a:lnTo>
                  <a:pt x="5651995" y="0"/>
                </a:lnTo>
                <a:close/>
              </a:path>
            </a:pathLst>
          </a:custGeom>
          <a:solidFill>
            <a:srgbClr val="7EB19B"/>
          </a:solidFill>
        </p:spPr>
        <p:txBody>
          <a:bodyPr wrap="square" lIns="0" tIns="0" rIns="0" bIns="0" rtlCol="0"/>
          <a:lstStyle/>
          <a:p>
            <a:endParaRPr/>
          </a:p>
        </p:txBody>
      </p:sp>
      <p:sp>
        <p:nvSpPr>
          <p:cNvPr id="6" name="object 6"/>
          <p:cNvSpPr/>
          <p:nvPr/>
        </p:nvSpPr>
        <p:spPr>
          <a:xfrm>
            <a:off x="6950554" y="7362003"/>
            <a:ext cx="190500" cy="1755139"/>
          </a:xfrm>
          <a:custGeom>
            <a:avLst/>
            <a:gdLst/>
            <a:ahLst/>
            <a:cxnLst/>
            <a:rect l="l" t="t" r="r" b="b"/>
            <a:pathLst>
              <a:path w="190500" h="1755140">
                <a:moveTo>
                  <a:pt x="94996" y="0"/>
                </a:moveTo>
                <a:lnTo>
                  <a:pt x="58019" y="7465"/>
                </a:lnTo>
                <a:lnTo>
                  <a:pt x="27824" y="27824"/>
                </a:lnTo>
                <a:lnTo>
                  <a:pt x="7465" y="58019"/>
                </a:lnTo>
                <a:lnTo>
                  <a:pt x="0" y="94996"/>
                </a:lnTo>
                <a:lnTo>
                  <a:pt x="0" y="1660004"/>
                </a:lnTo>
                <a:lnTo>
                  <a:pt x="7465" y="1696980"/>
                </a:lnTo>
                <a:lnTo>
                  <a:pt x="27824" y="1727176"/>
                </a:lnTo>
                <a:lnTo>
                  <a:pt x="58019" y="1747534"/>
                </a:lnTo>
                <a:lnTo>
                  <a:pt x="94996" y="1755000"/>
                </a:lnTo>
                <a:lnTo>
                  <a:pt x="131972" y="1747534"/>
                </a:lnTo>
                <a:lnTo>
                  <a:pt x="162167" y="1727176"/>
                </a:lnTo>
                <a:lnTo>
                  <a:pt x="182526" y="1696980"/>
                </a:lnTo>
                <a:lnTo>
                  <a:pt x="189992" y="1660004"/>
                </a:lnTo>
                <a:lnTo>
                  <a:pt x="189992" y="94996"/>
                </a:lnTo>
                <a:lnTo>
                  <a:pt x="182526" y="58019"/>
                </a:lnTo>
                <a:lnTo>
                  <a:pt x="162167" y="27824"/>
                </a:lnTo>
                <a:lnTo>
                  <a:pt x="131972" y="7465"/>
                </a:lnTo>
                <a:lnTo>
                  <a:pt x="94996" y="0"/>
                </a:lnTo>
                <a:close/>
              </a:path>
            </a:pathLst>
          </a:custGeom>
          <a:solidFill>
            <a:srgbClr val="E9F0EC"/>
          </a:solidFill>
        </p:spPr>
        <p:txBody>
          <a:bodyPr wrap="square" lIns="0" tIns="0" rIns="0" bIns="0" rtlCol="0"/>
          <a:lstStyle/>
          <a:p>
            <a:endParaRPr/>
          </a:p>
        </p:txBody>
      </p:sp>
      <p:sp>
        <p:nvSpPr>
          <p:cNvPr id="7" name="object 7"/>
          <p:cNvSpPr txBox="1"/>
          <p:nvPr/>
        </p:nvSpPr>
        <p:spPr>
          <a:xfrm>
            <a:off x="6975701" y="1481302"/>
            <a:ext cx="139700" cy="161798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壹</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那些年一起學的機車知</a:t>
            </a:r>
            <a:r>
              <a:rPr sz="900" b="1" dirty="0">
                <a:solidFill>
                  <a:srgbClr val="6D6E71"/>
                </a:solidFill>
                <a:latin typeface="微軟正黑體"/>
                <a:cs typeface="微軟正黑體"/>
              </a:rPr>
              <a:t>識</a:t>
            </a:r>
            <a:endParaRPr sz="900">
              <a:latin typeface="微軟正黑體"/>
              <a:cs typeface="微軟正黑體"/>
            </a:endParaRPr>
          </a:p>
        </p:txBody>
      </p:sp>
      <p:sp>
        <p:nvSpPr>
          <p:cNvPr id="8" name="object 8"/>
          <p:cNvSpPr txBox="1"/>
          <p:nvPr/>
        </p:nvSpPr>
        <p:spPr>
          <a:xfrm>
            <a:off x="6991896" y="3159986"/>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9" name="object 9"/>
          <p:cNvSpPr txBox="1"/>
          <p:nvPr/>
        </p:nvSpPr>
        <p:spPr>
          <a:xfrm>
            <a:off x="6975701" y="3423810"/>
            <a:ext cx="139700" cy="1497965"/>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貳</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行車要檢查騎乘要安</a:t>
            </a:r>
            <a:r>
              <a:rPr sz="900" b="1" dirty="0">
                <a:solidFill>
                  <a:srgbClr val="6D6E71"/>
                </a:solidFill>
                <a:latin typeface="微軟正黑體"/>
                <a:cs typeface="微軟正黑體"/>
              </a:rPr>
              <a:t>全</a:t>
            </a:r>
            <a:endParaRPr sz="900">
              <a:latin typeface="微軟正黑體"/>
              <a:cs typeface="微軟正黑體"/>
            </a:endParaRPr>
          </a:p>
        </p:txBody>
      </p:sp>
      <p:sp>
        <p:nvSpPr>
          <p:cNvPr id="10" name="object 10"/>
          <p:cNvSpPr txBox="1"/>
          <p:nvPr/>
        </p:nvSpPr>
        <p:spPr>
          <a:xfrm>
            <a:off x="6991896" y="4982477"/>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11" name="object 11"/>
          <p:cNvSpPr txBox="1"/>
          <p:nvPr/>
        </p:nvSpPr>
        <p:spPr>
          <a:xfrm>
            <a:off x="6975701" y="5246304"/>
            <a:ext cx="139700" cy="185801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參</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安全駕駛機車該懂的日常檢</a:t>
            </a:r>
            <a:r>
              <a:rPr sz="900" b="1" dirty="0">
                <a:solidFill>
                  <a:srgbClr val="6D6E71"/>
                </a:solidFill>
                <a:latin typeface="微軟正黑體"/>
                <a:cs typeface="微軟正黑體"/>
              </a:rPr>
              <a:t>查</a:t>
            </a:r>
            <a:endParaRPr sz="900">
              <a:latin typeface="微軟正黑體"/>
              <a:cs typeface="微軟正黑體"/>
            </a:endParaRPr>
          </a:p>
        </p:txBody>
      </p:sp>
      <p:sp>
        <p:nvSpPr>
          <p:cNvPr id="12" name="object 12"/>
          <p:cNvSpPr txBox="1"/>
          <p:nvPr/>
        </p:nvSpPr>
        <p:spPr>
          <a:xfrm>
            <a:off x="6991896" y="7165016"/>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13" name="object 13"/>
          <p:cNvSpPr txBox="1"/>
          <p:nvPr/>
        </p:nvSpPr>
        <p:spPr>
          <a:xfrm>
            <a:off x="6975701" y="7428843"/>
            <a:ext cx="139700" cy="1617980"/>
          </a:xfrm>
          <a:prstGeom prst="rect">
            <a:avLst/>
          </a:prstGeom>
        </p:spPr>
        <p:txBody>
          <a:bodyPr vert="eaVert" wrap="square" lIns="0" tIns="0" rIns="0" bIns="0" rtlCol="0">
            <a:spAutoFit/>
          </a:bodyPr>
          <a:lstStyle/>
          <a:p>
            <a:pPr marL="12700">
              <a:lnSpc>
                <a:spcPct val="70000"/>
              </a:lnSpc>
            </a:pPr>
            <a:r>
              <a:rPr sz="900" b="1" spc="40" dirty="0">
                <a:solidFill>
                  <a:srgbClr val="8DB9A5"/>
                </a:solidFill>
                <a:latin typeface="微軟正黑體"/>
                <a:cs typeface="微軟正黑體"/>
              </a:rPr>
              <a:t>肆</a:t>
            </a:r>
            <a:r>
              <a:rPr sz="900" b="1" dirty="0">
                <a:solidFill>
                  <a:srgbClr val="8DB9A5"/>
                </a:solidFill>
                <a:latin typeface="微軟正黑體"/>
                <a:cs typeface="微軟正黑體"/>
              </a:rPr>
              <a:t>、 </a:t>
            </a:r>
            <a:r>
              <a:rPr sz="900" b="1" spc="-110" dirty="0">
                <a:solidFill>
                  <a:srgbClr val="8DB9A5"/>
                </a:solidFill>
                <a:latin typeface="微軟正黑體"/>
                <a:cs typeface="微軟正黑體"/>
              </a:rPr>
              <a:t> </a:t>
            </a:r>
            <a:r>
              <a:rPr sz="900" b="1" spc="40" dirty="0">
                <a:solidFill>
                  <a:srgbClr val="8DB9A5"/>
                </a:solidFill>
                <a:latin typeface="微軟正黑體"/>
                <a:cs typeface="微軟正黑體"/>
              </a:rPr>
              <a:t>微型電動二輪車安全駕</a:t>
            </a:r>
            <a:r>
              <a:rPr sz="900" b="1" dirty="0">
                <a:solidFill>
                  <a:srgbClr val="8DB9A5"/>
                </a:solidFill>
                <a:latin typeface="微軟正黑體"/>
                <a:cs typeface="微軟正黑體"/>
              </a:rPr>
              <a:t>駛</a:t>
            </a:r>
            <a:endParaRPr sz="900">
              <a:latin typeface="微軟正黑體"/>
              <a:cs typeface="微軟正黑體"/>
            </a:endParaRPr>
          </a:p>
        </p:txBody>
      </p:sp>
      <p:sp>
        <p:nvSpPr>
          <p:cNvPr id="14" name="object 14"/>
          <p:cNvSpPr/>
          <p:nvPr/>
        </p:nvSpPr>
        <p:spPr>
          <a:xfrm>
            <a:off x="867168" y="1372768"/>
            <a:ext cx="5858510" cy="8370570"/>
          </a:xfrm>
          <a:custGeom>
            <a:avLst/>
            <a:gdLst/>
            <a:ahLst/>
            <a:cxnLst/>
            <a:rect l="l" t="t" r="r" b="b"/>
            <a:pathLst>
              <a:path w="5858509" h="8370570">
                <a:moveTo>
                  <a:pt x="0" y="8369998"/>
                </a:moveTo>
                <a:lnTo>
                  <a:pt x="5858471" y="8369998"/>
                </a:lnTo>
                <a:lnTo>
                  <a:pt x="5858471" y="0"/>
                </a:lnTo>
                <a:lnTo>
                  <a:pt x="0" y="0"/>
                </a:lnTo>
                <a:lnTo>
                  <a:pt x="0" y="8369998"/>
                </a:lnTo>
                <a:close/>
              </a:path>
            </a:pathLst>
          </a:custGeom>
          <a:ln w="6350">
            <a:solidFill>
              <a:srgbClr val="6D6E71"/>
            </a:solidFill>
          </a:ln>
        </p:spPr>
        <p:txBody>
          <a:bodyPr wrap="square" lIns="0" tIns="0" rIns="0" bIns="0" rtlCol="0"/>
          <a:lstStyle/>
          <a:p>
            <a:endParaRPr/>
          </a:p>
        </p:txBody>
      </p:sp>
      <p:sp>
        <p:nvSpPr>
          <p:cNvPr id="15" name="object 15"/>
          <p:cNvSpPr txBox="1"/>
          <p:nvPr/>
        </p:nvSpPr>
        <p:spPr>
          <a:xfrm>
            <a:off x="1028124" y="1414204"/>
            <a:ext cx="5576570" cy="533400"/>
          </a:xfrm>
          <a:prstGeom prst="rect">
            <a:avLst/>
          </a:prstGeom>
        </p:spPr>
        <p:txBody>
          <a:bodyPr vert="horz" wrap="square" lIns="0" tIns="12700" rIns="0" bIns="0" rtlCol="0">
            <a:spAutoFit/>
          </a:bodyPr>
          <a:lstStyle/>
          <a:p>
            <a:pPr marL="298450" marR="5080" indent="-286385">
              <a:lnSpc>
                <a:spcPct val="151500"/>
              </a:lnSpc>
              <a:spcBef>
                <a:spcPts val="100"/>
              </a:spcBef>
            </a:pPr>
            <a:r>
              <a:rPr sz="1100" spc="25" dirty="0">
                <a:solidFill>
                  <a:srgbClr val="231F20"/>
                </a:solidFill>
                <a:latin typeface="SimSun"/>
                <a:cs typeface="SimSun"/>
              </a:rPr>
              <a:t>四、</a:t>
            </a:r>
            <a:r>
              <a:rPr sz="1100" spc="50" dirty="0">
                <a:solidFill>
                  <a:srgbClr val="231F20"/>
                </a:solidFill>
                <a:latin typeface="SimSun"/>
                <a:cs typeface="SimSun"/>
              </a:rPr>
              <a:t>下圖為小軒駕駛微型電動二輪</a:t>
            </a:r>
            <a:r>
              <a:rPr sz="1100" spc="25" dirty="0">
                <a:solidFill>
                  <a:srgbClr val="231F20"/>
                </a:solidFill>
                <a:latin typeface="SimSun"/>
                <a:cs typeface="SimSun"/>
              </a:rPr>
              <a:t>車</a:t>
            </a:r>
            <a:r>
              <a:rPr sz="1100" spc="50" dirty="0">
                <a:solidFill>
                  <a:srgbClr val="231F20"/>
                </a:solidFill>
                <a:latin typeface="SimSun"/>
                <a:cs typeface="SimSun"/>
              </a:rPr>
              <a:t>，行駛於慢車道欲進行左轉的路</a:t>
            </a:r>
            <a:r>
              <a:rPr sz="1100" spc="25" dirty="0">
                <a:solidFill>
                  <a:srgbClr val="231F20"/>
                </a:solidFill>
                <a:latin typeface="SimSun"/>
                <a:cs typeface="SimSun"/>
              </a:rPr>
              <a:t>線</a:t>
            </a:r>
            <a:r>
              <a:rPr sz="1100" spc="50" dirty="0">
                <a:solidFill>
                  <a:srgbClr val="231F20"/>
                </a:solidFill>
                <a:latin typeface="SimSun"/>
                <a:cs typeface="SimSun"/>
              </a:rPr>
              <a:t>，請根據圖中的 </a:t>
            </a:r>
            <a:r>
              <a:rPr sz="1100" spc="25" dirty="0">
                <a:solidFill>
                  <a:srgbClr val="231F20"/>
                </a:solidFill>
                <a:latin typeface="SimSun"/>
                <a:cs typeface="SimSun"/>
              </a:rPr>
              <a:t>路線回答下列問題：</a:t>
            </a:r>
            <a:endParaRPr sz="1100">
              <a:latin typeface="SimSun"/>
              <a:cs typeface="SimSun"/>
            </a:endParaRPr>
          </a:p>
        </p:txBody>
      </p:sp>
      <p:graphicFrame>
        <p:nvGraphicFramePr>
          <p:cNvPr id="16" name="object 16"/>
          <p:cNvGraphicFramePr>
            <a:graphicFrameLocks noGrp="1"/>
          </p:cNvGraphicFramePr>
          <p:nvPr/>
        </p:nvGraphicFramePr>
        <p:xfrm>
          <a:off x="1058825" y="2067702"/>
          <a:ext cx="5490845" cy="7472680"/>
        </p:xfrm>
        <a:graphic>
          <a:graphicData uri="http://schemas.openxmlformats.org/drawingml/2006/table">
            <a:tbl>
              <a:tblPr firstRow="1" bandRow="1">
                <a:tableStyleId>{2D5ABB26-0587-4C30-8999-92F81FD0307C}</a:tableStyleId>
              </a:tblPr>
              <a:tblGrid>
                <a:gridCol w="2740660">
                  <a:extLst>
                    <a:ext uri="{9D8B030D-6E8A-4147-A177-3AD203B41FA5}">
                      <a16:colId xmlns:a16="http://schemas.microsoft.com/office/drawing/2014/main" val="20000"/>
                    </a:ext>
                  </a:extLst>
                </a:gridCol>
                <a:gridCol w="2740660">
                  <a:extLst>
                    <a:ext uri="{9D8B030D-6E8A-4147-A177-3AD203B41FA5}">
                      <a16:colId xmlns:a16="http://schemas.microsoft.com/office/drawing/2014/main" val="20001"/>
                    </a:ext>
                  </a:extLst>
                </a:gridCol>
              </a:tblGrid>
              <a:tr h="3076575">
                <a:tc gridSpan="2">
                  <a:txBody>
                    <a:bodyPr/>
                    <a:lstStyle/>
                    <a:p>
                      <a:pPr>
                        <a:lnSpc>
                          <a:spcPct val="100000"/>
                        </a:lnSpc>
                      </a:pPr>
                      <a:endParaRPr sz="1000">
                        <a:latin typeface="Times New Roman"/>
                        <a:cs typeface="Times New Roma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193925">
                <a:tc>
                  <a:txBody>
                    <a:bodyPr/>
                    <a:lstStyle/>
                    <a:p>
                      <a:pPr marL="198120" marR="57785" indent="-123825">
                        <a:lnSpc>
                          <a:spcPts val="1800"/>
                        </a:lnSpc>
                        <a:spcBef>
                          <a:spcPts val="95"/>
                        </a:spcBef>
                      </a:pPr>
                      <a:r>
                        <a:rPr sz="1100" spc="5" dirty="0">
                          <a:solidFill>
                            <a:srgbClr val="61A489"/>
                          </a:solidFill>
                          <a:latin typeface="Arial"/>
                          <a:cs typeface="Arial"/>
                        </a:rPr>
                        <a:t>1.</a:t>
                      </a:r>
                      <a:r>
                        <a:rPr sz="1100" spc="-15" dirty="0">
                          <a:solidFill>
                            <a:srgbClr val="61A489"/>
                          </a:solidFill>
                          <a:latin typeface="Arial"/>
                          <a:cs typeface="Arial"/>
                        </a:rPr>
                        <a:t> </a:t>
                      </a:r>
                      <a:r>
                        <a:rPr sz="1100" spc="25" dirty="0">
                          <a:solidFill>
                            <a:srgbClr val="61A489"/>
                          </a:solidFill>
                          <a:latin typeface="SimSun"/>
                          <a:cs typeface="SimSun"/>
                        </a:rPr>
                        <a:t>請問小軒的轉彎路線可能會發生哪些問 題？</a:t>
                      </a:r>
                      <a:endParaRPr sz="1100">
                        <a:latin typeface="SimSun"/>
                        <a:cs typeface="SimSun"/>
                      </a:endParaRPr>
                    </a:p>
                  </a:txBody>
                  <a:tcPr marL="0" marR="0" marT="12065"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marL="74930">
                        <a:lnSpc>
                          <a:spcPct val="100000"/>
                        </a:lnSpc>
                        <a:spcBef>
                          <a:spcPts val="434"/>
                        </a:spcBef>
                      </a:pPr>
                      <a:r>
                        <a:rPr sz="1100" spc="25" dirty="0">
                          <a:solidFill>
                            <a:srgbClr val="61A489"/>
                          </a:solidFill>
                          <a:latin typeface="SimSun"/>
                          <a:cs typeface="SimSun"/>
                        </a:rPr>
                        <a:t>其他組別的想</a:t>
                      </a:r>
                      <a:r>
                        <a:rPr sz="1100" dirty="0">
                          <a:solidFill>
                            <a:srgbClr val="61A489"/>
                          </a:solidFill>
                          <a:latin typeface="SimSun"/>
                          <a:cs typeface="SimSun"/>
                        </a:rPr>
                        <a:t>法</a:t>
                      </a:r>
                      <a:r>
                        <a:rPr sz="1100" spc="-254" dirty="0">
                          <a:solidFill>
                            <a:srgbClr val="61A489"/>
                          </a:solidFill>
                          <a:latin typeface="SimSun"/>
                          <a:cs typeface="SimSun"/>
                        </a:rPr>
                        <a:t> </a:t>
                      </a:r>
                      <a:r>
                        <a:rPr sz="1100" dirty="0">
                          <a:solidFill>
                            <a:srgbClr val="61A489"/>
                          </a:solidFill>
                          <a:latin typeface="Arial"/>
                          <a:cs typeface="Arial"/>
                        </a:rPr>
                        <a:t>:</a:t>
                      </a:r>
                      <a:endParaRPr sz="1100">
                        <a:latin typeface="Arial"/>
                        <a:cs typeface="Arial"/>
                      </a:endParaRPr>
                    </a:p>
                  </a:txBody>
                  <a:tcPr marL="0" marR="0" marT="55244"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1"/>
                  </a:ext>
                </a:extLst>
              </a:tr>
              <a:tr h="2193925">
                <a:tc>
                  <a:txBody>
                    <a:bodyPr/>
                    <a:lstStyle/>
                    <a:p>
                      <a:pPr marL="74930">
                        <a:lnSpc>
                          <a:spcPct val="100000"/>
                        </a:lnSpc>
                        <a:spcBef>
                          <a:spcPts val="434"/>
                        </a:spcBef>
                      </a:pPr>
                      <a:r>
                        <a:rPr sz="1100" spc="5" dirty="0">
                          <a:solidFill>
                            <a:srgbClr val="61A489"/>
                          </a:solidFill>
                          <a:latin typeface="Arial"/>
                          <a:cs typeface="Arial"/>
                        </a:rPr>
                        <a:t>2.</a:t>
                      </a:r>
                      <a:r>
                        <a:rPr sz="1100" spc="-10" dirty="0">
                          <a:solidFill>
                            <a:srgbClr val="61A489"/>
                          </a:solidFill>
                          <a:latin typeface="Arial"/>
                          <a:cs typeface="Arial"/>
                        </a:rPr>
                        <a:t> </a:t>
                      </a:r>
                      <a:r>
                        <a:rPr sz="1100" spc="25" dirty="0">
                          <a:solidFill>
                            <a:srgbClr val="61A489"/>
                          </a:solidFill>
                          <a:latin typeface="SimSun"/>
                          <a:cs typeface="SimSun"/>
                        </a:rPr>
                        <a:t>小軒應該怎麼做才正確？</a:t>
                      </a:r>
                      <a:endParaRPr sz="1100">
                        <a:latin typeface="SimSun"/>
                        <a:cs typeface="SimSun"/>
                      </a:endParaRPr>
                    </a:p>
                  </a:txBody>
                  <a:tcPr marL="0" marR="0" marT="55244"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marL="74930">
                        <a:lnSpc>
                          <a:spcPct val="100000"/>
                        </a:lnSpc>
                        <a:spcBef>
                          <a:spcPts val="434"/>
                        </a:spcBef>
                      </a:pPr>
                      <a:r>
                        <a:rPr sz="1100" spc="25" dirty="0">
                          <a:solidFill>
                            <a:srgbClr val="61A489"/>
                          </a:solidFill>
                          <a:latin typeface="SimSun"/>
                          <a:cs typeface="SimSun"/>
                        </a:rPr>
                        <a:t>其他組別的想</a:t>
                      </a:r>
                      <a:r>
                        <a:rPr sz="1100" dirty="0">
                          <a:solidFill>
                            <a:srgbClr val="61A489"/>
                          </a:solidFill>
                          <a:latin typeface="SimSun"/>
                          <a:cs typeface="SimSun"/>
                        </a:rPr>
                        <a:t>法</a:t>
                      </a:r>
                      <a:r>
                        <a:rPr sz="1100" spc="-254" dirty="0">
                          <a:solidFill>
                            <a:srgbClr val="61A489"/>
                          </a:solidFill>
                          <a:latin typeface="SimSun"/>
                          <a:cs typeface="SimSun"/>
                        </a:rPr>
                        <a:t> </a:t>
                      </a:r>
                      <a:r>
                        <a:rPr sz="1100" dirty="0">
                          <a:solidFill>
                            <a:srgbClr val="61A489"/>
                          </a:solidFill>
                          <a:latin typeface="Arial"/>
                          <a:cs typeface="Arial"/>
                        </a:rPr>
                        <a:t>:</a:t>
                      </a:r>
                      <a:endParaRPr sz="1100">
                        <a:latin typeface="Arial"/>
                        <a:cs typeface="Arial"/>
                      </a:endParaRPr>
                    </a:p>
                  </a:txBody>
                  <a:tcPr marL="0" marR="0" marT="55244"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2"/>
                  </a:ext>
                </a:extLst>
              </a:tr>
            </a:tbl>
          </a:graphicData>
        </a:graphic>
      </p:graphicFrame>
      <p:sp>
        <p:nvSpPr>
          <p:cNvPr id="17" name="object 17"/>
          <p:cNvSpPr/>
          <p:nvPr/>
        </p:nvSpPr>
        <p:spPr>
          <a:xfrm>
            <a:off x="1979999" y="2142007"/>
            <a:ext cx="3729513" cy="293758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9940" y="101176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168</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4" name="object 4"/>
          <p:cNvSpPr/>
          <p:nvPr/>
        </p:nvSpPr>
        <p:spPr>
          <a:xfrm>
            <a:off x="0" y="0"/>
            <a:ext cx="7560309" cy="252095"/>
          </a:xfrm>
          <a:custGeom>
            <a:avLst/>
            <a:gdLst/>
            <a:ahLst/>
            <a:cxnLst/>
            <a:rect l="l" t="t" r="r" b="b"/>
            <a:pathLst>
              <a:path w="7560309" h="252095">
                <a:moveTo>
                  <a:pt x="7560005" y="251993"/>
                </a:moveTo>
                <a:lnTo>
                  <a:pt x="7560005" y="0"/>
                </a:lnTo>
                <a:lnTo>
                  <a:pt x="0" y="0"/>
                </a:lnTo>
                <a:lnTo>
                  <a:pt x="0" y="251993"/>
                </a:lnTo>
                <a:lnTo>
                  <a:pt x="7560005" y="251993"/>
                </a:lnTo>
                <a:close/>
              </a:path>
            </a:pathLst>
          </a:custGeom>
          <a:solidFill>
            <a:srgbClr val="7EB19B"/>
          </a:solidFill>
        </p:spPr>
        <p:txBody>
          <a:bodyPr wrap="square" lIns="0" tIns="0" rIns="0" bIns="0" rtlCol="0"/>
          <a:lstStyle/>
          <a:p>
            <a:endParaRPr/>
          </a:p>
        </p:txBody>
      </p:sp>
      <p:sp>
        <p:nvSpPr>
          <p:cNvPr id="5" name="object 5"/>
          <p:cNvSpPr/>
          <p:nvPr/>
        </p:nvSpPr>
        <p:spPr>
          <a:xfrm>
            <a:off x="928192" y="2134802"/>
            <a:ext cx="5668010" cy="266700"/>
          </a:xfrm>
          <a:custGeom>
            <a:avLst/>
            <a:gdLst/>
            <a:ahLst/>
            <a:cxnLst/>
            <a:rect l="l" t="t" r="r" b="b"/>
            <a:pathLst>
              <a:path w="5668009" h="266700">
                <a:moveTo>
                  <a:pt x="5534418" y="0"/>
                </a:moveTo>
                <a:lnTo>
                  <a:pt x="133197" y="0"/>
                </a:lnTo>
                <a:lnTo>
                  <a:pt x="91098" y="6790"/>
                </a:lnTo>
                <a:lnTo>
                  <a:pt x="54534" y="25700"/>
                </a:lnTo>
                <a:lnTo>
                  <a:pt x="25700" y="54534"/>
                </a:lnTo>
                <a:lnTo>
                  <a:pt x="6790" y="91098"/>
                </a:lnTo>
                <a:lnTo>
                  <a:pt x="0" y="133197"/>
                </a:lnTo>
                <a:lnTo>
                  <a:pt x="6790" y="175301"/>
                </a:lnTo>
                <a:lnTo>
                  <a:pt x="25700" y="211865"/>
                </a:lnTo>
                <a:lnTo>
                  <a:pt x="54534" y="240698"/>
                </a:lnTo>
                <a:lnTo>
                  <a:pt x="91098" y="259605"/>
                </a:lnTo>
                <a:lnTo>
                  <a:pt x="133197" y="266395"/>
                </a:lnTo>
                <a:lnTo>
                  <a:pt x="5534418" y="266395"/>
                </a:lnTo>
                <a:lnTo>
                  <a:pt x="5576517" y="259605"/>
                </a:lnTo>
                <a:lnTo>
                  <a:pt x="5613081" y="240698"/>
                </a:lnTo>
                <a:lnTo>
                  <a:pt x="5641915" y="211865"/>
                </a:lnTo>
                <a:lnTo>
                  <a:pt x="5660825" y="175301"/>
                </a:lnTo>
                <a:lnTo>
                  <a:pt x="5667616" y="133197"/>
                </a:lnTo>
                <a:lnTo>
                  <a:pt x="5660825" y="91098"/>
                </a:lnTo>
                <a:lnTo>
                  <a:pt x="5641915" y="54534"/>
                </a:lnTo>
                <a:lnTo>
                  <a:pt x="5613081" y="25700"/>
                </a:lnTo>
                <a:lnTo>
                  <a:pt x="5576517" y="6790"/>
                </a:lnTo>
                <a:lnTo>
                  <a:pt x="5534418" y="0"/>
                </a:lnTo>
                <a:close/>
              </a:path>
            </a:pathLst>
          </a:custGeom>
          <a:solidFill>
            <a:srgbClr val="E6E7E8"/>
          </a:solidFill>
        </p:spPr>
        <p:txBody>
          <a:bodyPr wrap="square" lIns="0" tIns="0" rIns="0" bIns="0" rtlCol="0"/>
          <a:lstStyle/>
          <a:p>
            <a:endParaRPr/>
          </a:p>
        </p:txBody>
      </p:sp>
      <p:sp>
        <p:nvSpPr>
          <p:cNvPr id="6" name="object 6"/>
          <p:cNvSpPr txBox="1"/>
          <p:nvPr/>
        </p:nvSpPr>
        <p:spPr>
          <a:xfrm>
            <a:off x="1022299" y="2163013"/>
            <a:ext cx="455295"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231F20"/>
                </a:solidFill>
                <a:latin typeface="SimSun"/>
                <a:cs typeface="SimSun"/>
              </a:rPr>
              <a:t>班級：</a:t>
            </a:r>
            <a:endParaRPr sz="1100">
              <a:latin typeface="SimSun"/>
              <a:cs typeface="SimSun"/>
            </a:endParaRPr>
          </a:p>
        </p:txBody>
      </p:sp>
      <p:sp>
        <p:nvSpPr>
          <p:cNvPr id="7" name="object 7"/>
          <p:cNvSpPr txBox="1"/>
          <p:nvPr/>
        </p:nvSpPr>
        <p:spPr>
          <a:xfrm>
            <a:off x="2690876" y="2163013"/>
            <a:ext cx="455295"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231F20"/>
                </a:solidFill>
                <a:latin typeface="SimSun"/>
                <a:cs typeface="SimSun"/>
              </a:rPr>
              <a:t>組別：</a:t>
            </a:r>
            <a:endParaRPr sz="1100">
              <a:latin typeface="SimSun"/>
              <a:cs typeface="SimSun"/>
            </a:endParaRPr>
          </a:p>
        </p:txBody>
      </p:sp>
      <p:sp>
        <p:nvSpPr>
          <p:cNvPr id="8" name="object 8"/>
          <p:cNvSpPr txBox="1"/>
          <p:nvPr/>
        </p:nvSpPr>
        <p:spPr>
          <a:xfrm>
            <a:off x="3836416" y="2163013"/>
            <a:ext cx="741680"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231F20"/>
                </a:solidFill>
                <a:latin typeface="SimSun"/>
                <a:cs typeface="SimSun"/>
              </a:rPr>
              <a:t>組員姓名：</a:t>
            </a:r>
            <a:endParaRPr sz="1100">
              <a:latin typeface="SimSun"/>
              <a:cs typeface="SimSun"/>
            </a:endParaRPr>
          </a:p>
        </p:txBody>
      </p:sp>
      <p:sp>
        <p:nvSpPr>
          <p:cNvPr id="9" name="object 9"/>
          <p:cNvSpPr/>
          <p:nvPr/>
        </p:nvSpPr>
        <p:spPr>
          <a:xfrm>
            <a:off x="834351" y="1372768"/>
            <a:ext cx="5858510" cy="8370570"/>
          </a:xfrm>
          <a:custGeom>
            <a:avLst/>
            <a:gdLst/>
            <a:ahLst/>
            <a:cxnLst/>
            <a:rect l="l" t="t" r="r" b="b"/>
            <a:pathLst>
              <a:path w="5858509" h="8370570">
                <a:moveTo>
                  <a:pt x="0" y="8369998"/>
                </a:moveTo>
                <a:lnTo>
                  <a:pt x="5858471" y="8369998"/>
                </a:lnTo>
                <a:lnTo>
                  <a:pt x="5858471" y="0"/>
                </a:lnTo>
                <a:lnTo>
                  <a:pt x="0" y="0"/>
                </a:lnTo>
                <a:lnTo>
                  <a:pt x="0" y="8369998"/>
                </a:lnTo>
                <a:close/>
              </a:path>
            </a:pathLst>
          </a:custGeom>
          <a:ln w="6350">
            <a:solidFill>
              <a:srgbClr val="6D6E71"/>
            </a:solidFill>
          </a:ln>
        </p:spPr>
        <p:txBody>
          <a:bodyPr wrap="square" lIns="0" tIns="0" rIns="0" bIns="0" rtlCol="0"/>
          <a:lstStyle/>
          <a:p>
            <a:endParaRPr/>
          </a:p>
        </p:txBody>
      </p:sp>
      <p:sp>
        <p:nvSpPr>
          <p:cNvPr id="10" name="object 10"/>
          <p:cNvSpPr/>
          <p:nvPr/>
        </p:nvSpPr>
        <p:spPr>
          <a:xfrm>
            <a:off x="2447999" y="3426003"/>
            <a:ext cx="2938043" cy="2229278"/>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889420" y="5825657"/>
            <a:ext cx="5758180" cy="0"/>
          </a:xfrm>
          <a:custGeom>
            <a:avLst/>
            <a:gdLst/>
            <a:ahLst/>
            <a:cxnLst/>
            <a:rect l="l" t="t" r="r" b="b"/>
            <a:pathLst>
              <a:path w="5758180">
                <a:moveTo>
                  <a:pt x="0" y="0"/>
                </a:moveTo>
                <a:lnTo>
                  <a:pt x="5757862" y="0"/>
                </a:lnTo>
              </a:path>
            </a:pathLst>
          </a:custGeom>
          <a:ln w="12700">
            <a:solidFill>
              <a:srgbClr val="61A489"/>
            </a:solidFill>
            <a:prstDash val="dot"/>
          </a:ln>
        </p:spPr>
        <p:txBody>
          <a:bodyPr wrap="square" lIns="0" tIns="0" rIns="0" bIns="0" rtlCol="0"/>
          <a:lstStyle/>
          <a:p>
            <a:endParaRPr/>
          </a:p>
        </p:txBody>
      </p:sp>
      <p:sp>
        <p:nvSpPr>
          <p:cNvPr id="12" name="object 12"/>
          <p:cNvSpPr/>
          <p:nvPr/>
        </p:nvSpPr>
        <p:spPr>
          <a:xfrm>
            <a:off x="864000" y="5825657"/>
            <a:ext cx="0" cy="0"/>
          </a:xfrm>
          <a:custGeom>
            <a:avLst/>
            <a:gdLst/>
            <a:ahLst/>
            <a:cxnLst/>
            <a:rect l="l" t="t" r="r" b="b"/>
            <a:pathLst>
              <a:path>
                <a:moveTo>
                  <a:pt x="0" y="0"/>
                </a:moveTo>
                <a:lnTo>
                  <a:pt x="0" y="0"/>
                </a:lnTo>
              </a:path>
            </a:pathLst>
          </a:custGeom>
          <a:ln w="12700">
            <a:solidFill>
              <a:srgbClr val="61A489"/>
            </a:solidFill>
          </a:ln>
        </p:spPr>
        <p:txBody>
          <a:bodyPr wrap="square" lIns="0" tIns="0" rIns="0" bIns="0" rtlCol="0"/>
          <a:lstStyle/>
          <a:p>
            <a:endParaRPr/>
          </a:p>
        </p:txBody>
      </p:sp>
      <p:sp>
        <p:nvSpPr>
          <p:cNvPr id="13" name="object 13"/>
          <p:cNvSpPr/>
          <p:nvPr/>
        </p:nvSpPr>
        <p:spPr>
          <a:xfrm>
            <a:off x="6660000" y="5825657"/>
            <a:ext cx="0" cy="0"/>
          </a:xfrm>
          <a:custGeom>
            <a:avLst/>
            <a:gdLst/>
            <a:ahLst/>
            <a:cxnLst/>
            <a:rect l="l" t="t" r="r" b="b"/>
            <a:pathLst>
              <a:path>
                <a:moveTo>
                  <a:pt x="0" y="0"/>
                </a:moveTo>
                <a:lnTo>
                  <a:pt x="0" y="0"/>
                </a:lnTo>
              </a:path>
            </a:pathLst>
          </a:custGeom>
          <a:ln w="12700">
            <a:solidFill>
              <a:srgbClr val="61A489"/>
            </a:solidFill>
          </a:ln>
        </p:spPr>
        <p:txBody>
          <a:bodyPr wrap="square" lIns="0" tIns="0" rIns="0" bIns="0" rtlCol="0"/>
          <a:lstStyle/>
          <a:p>
            <a:endParaRPr/>
          </a:p>
        </p:txBody>
      </p:sp>
      <p:sp>
        <p:nvSpPr>
          <p:cNvPr id="14" name="object 14"/>
          <p:cNvSpPr/>
          <p:nvPr/>
        </p:nvSpPr>
        <p:spPr>
          <a:xfrm>
            <a:off x="1025999" y="6555177"/>
            <a:ext cx="5487670" cy="0"/>
          </a:xfrm>
          <a:custGeom>
            <a:avLst/>
            <a:gdLst/>
            <a:ahLst/>
            <a:cxnLst/>
            <a:rect l="l" t="t" r="r" b="b"/>
            <a:pathLst>
              <a:path w="5487670">
                <a:moveTo>
                  <a:pt x="0" y="0"/>
                </a:moveTo>
                <a:lnTo>
                  <a:pt x="5487352" y="0"/>
                </a:lnTo>
              </a:path>
            </a:pathLst>
          </a:custGeom>
          <a:ln w="6350">
            <a:solidFill>
              <a:srgbClr val="61A489"/>
            </a:solidFill>
          </a:ln>
        </p:spPr>
        <p:txBody>
          <a:bodyPr wrap="square" lIns="0" tIns="0" rIns="0" bIns="0" rtlCol="0"/>
          <a:lstStyle/>
          <a:p>
            <a:endParaRPr/>
          </a:p>
        </p:txBody>
      </p:sp>
      <p:sp>
        <p:nvSpPr>
          <p:cNvPr id="15" name="object 15"/>
          <p:cNvSpPr/>
          <p:nvPr/>
        </p:nvSpPr>
        <p:spPr>
          <a:xfrm>
            <a:off x="1029174" y="6558353"/>
            <a:ext cx="0" cy="850265"/>
          </a:xfrm>
          <a:custGeom>
            <a:avLst/>
            <a:gdLst/>
            <a:ahLst/>
            <a:cxnLst/>
            <a:rect l="l" t="t" r="r" b="b"/>
            <a:pathLst>
              <a:path h="850265">
                <a:moveTo>
                  <a:pt x="0" y="850188"/>
                </a:moveTo>
                <a:lnTo>
                  <a:pt x="0" y="0"/>
                </a:lnTo>
              </a:path>
            </a:pathLst>
          </a:custGeom>
          <a:ln w="6350">
            <a:solidFill>
              <a:srgbClr val="61A489"/>
            </a:solidFill>
          </a:ln>
        </p:spPr>
        <p:txBody>
          <a:bodyPr wrap="square" lIns="0" tIns="0" rIns="0" bIns="0" rtlCol="0"/>
          <a:lstStyle/>
          <a:p>
            <a:endParaRPr/>
          </a:p>
        </p:txBody>
      </p:sp>
      <p:sp>
        <p:nvSpPr>
          <p:cNvPr id="16" name="object 16"/>
          <p:cNvSpPr/>
          <p:nvPr/>
        </p:nvSpPr>
        <p:spPr>
          <a:xfrm>
            <a:off x="6510174" y="6558353"/>
            <a:ext cx="0" cy="850265"/>
          </a:xfrm>
          <a:custGeom>
            <a:avLst/>
            <a:gdLst/>
            <a:ahLst/>
            <a:cxnLst/>
            <a:rect l="l" t="t" r="r" b="b"/>
            <a:pathLst>
              <a:path h="850265">
                <a:moveTo>
                  <a:pt x="0" y="850188"/>
                </a:moveTo>
                <a:lnTo>
                  <a:pt x="0" y="0"/>
                </a:lnTo>
              </a:path>
            </a:pathLst>
          </a:custGeom>
          <a:ln w="6350">
            <a:solidFill>
              <a:srgbClr val="61A489"/>
            </a:solidFill>
          </a:ln>
        </p:spPr>
        <p:txBody>
          <a:bodyPr wrap="square" lIns="0" tIns="0" rIns="0" bIns="0" rtlCol="0"/>
          <a:lstStyle/>
          <a:p>
            <a:endParaRPr/>
          </a:p>
        </p:txBody>
      </p:sp>
      <p:sp>
        <p:nvSpPr>
          <p:cNvPr id="17" name="object 17"/>
          <p:cNvSpPr/>
          <p:nvPr/>
        </p:nvSpPr>
        <p:spPr>
          <a:xfrm>
            <a:off x="1029174" y="7414890"/>
            <a:ext cx="0" cy="2136775"/>
          </a:xfrm>
          <a:custGeom>
            <a:avLst/>
            <a:gdLst/>
            <a:ahLst/>
            <a:cxnLst/>
            <a:rect l="l" t="t" r="r" b="b"/>
            <a:pathLst>
              <a:path h="2136775">
                <a:moveTo>
                  <a:pt x="0" y="2136762"/>
                </a:moveTo>
                <a:lnTo>
                  <a:pt x="0" y="0"/>
                </a:lnTo>
              </a:path>
            </a:pathLst>
          </a:custGeom>
          <a:ln w="6350">
            <a:solidFill>
              <a:srgbClr val="61A489"/>
            </a:solidFill>
          </a:ln>
        </p:spPr>
        <p:txBody>
          <a:bodyPr wrap="square" lIns="0" tIns="0" rIns="0" bIns="0" rtlCol="0"/>
          <a:lstStyle/>
          <a:p>
            <a:endParaRPr/>
          </a:p>
        </p:txBody>
      </p:sp>
      <p:sp>
        <p:nvSpPr>
          <p:cNvPr id="18" name="object 18"/>
          <p:cNvSpPr/>
          <p:nvPr/>
        </p:nvSpPr>
        <p:spPr>
          <a:xfrm>
            <a:off x="6510174" y="7414890"/>
            <a:ext cx="0" cy="2136775"/>
          </a:xfrm>
          <a:custGeom>
            <a:avLst/>
            <a:gdLst/>
            <a:ahLst/>
            <a:cxnLst/>
            <a:rect l="l" t="t" r="r" b="b"/>
            <a:pathLst>
              <a:path h="2136775">
                <a:moveTo>
                  <a:pt x="0" y="2136762"/>
                </a:moveTo>
                <a:lnTo>
                  <a:pt x="0" y="0"/>
                </a:lnTo>
              </a:path>
            </a:pathLst>
          </a:custGeom>
          <a:ln w="6350">
            <a:solidFill>
              <a:srgbClr val="61A489"/>
            </a:solidFill>
          </a:ln>
        </p:spPr>
        <p:txBody>
          <a:bodyPr wrap="square" lIns="0" tIns="0" rIns="0" bIns="0" rtlCol="0"/>
          <a:lstStyle/>
          <a:p>
            <a:endParaRPr/>
          </a:p>
        </p:txBody>
      </p:sp>
      <p:sp>
        <p:nvSpPr>
          <p:cNvPr id="19" name="object 19"/>
          <p:cNvSpPr/>
          <p:nvPr/>
        </p:nvSpPr>
        <p:spPr>
          <a:xfrm>
            <a:off x="1025999" y="9554827"/>
            <a:ext cx="5487670" cy="0"/>
          </a:xfrm>
          <a:custGeom>
            <a:avLst/>
            <a:gdLst/>
            <a:ahLst/>
            <a:cxnLst/>
            <a:rect l="l" t="t" r="r" b="b"/>
            <a:pathLst>
              <a:path w="5487670">
                <a:moveTo>
                  <a:pt x="0" y="0"/>
                </a:moveTo>
                <a:lnTo>
                  <a:pt x="5487352" y="0"/>
                </a:lnTo>
              </a:path>
            </a:pathLst>
          </a:custGeom>
          <a:ln w="6350">
            <a:solidFill>
              <a:srgbClr val="61A489"/>
            </a:solidFill>
          </a:ln>
        </p:spPr>
        <p:txBody>
          <a:bodyPr wrap="square" lIns="0" tIns="0" rIns="0" bIns="0" rtlCol="0"/>
          <a:lstStyle/>
          <a:p>
            <a:endParaRPr/>
          </a:p>
        </p:txBody>
      </p:sp>
      <p:sp>
        <p:nvSpPr>
          <p:cNvPr id="20" name="object 20"/>
          <p:cNvSpPr/>
          <p:nvPr/>
        </p:nvSpPr>
        <p:spPr>
          <a:xfrm>
            <a:off x="1025999" y="7411717"/>
            <a:ext cx="5487670" cy="0"/>
          </a:xfrm>
          <a:custGeom>
            <a:avLst/>
            <a:gdLst/>
            <a:ahLst/>
            <a:cxnLst/>
            <a:rect l="l" t="t" r="r" b="b"/>
            <a:pathLst>
              <a:path w="5487670">
                <a:moveTo>
                  <a:pt x="0" y="0"/>
                </a:moveTo>
                <a:lnTo>
                  <a:pt x="5487352" y="0"/>
                </a:lnTo>
              </a:path>
            </a:pathLst>
          </a:custGeom>
          <a:ln w="6350">
            <a:solidFill>
              <a:srgbClr val="61A489"/>
            </a:solidFill>
          </a:ln>
        </p:spPr>
        <p:txBody>
          <a:bodyPr wrap="square" lIns="0" tIns="0" rIns="0" bIns="0" rtlCol="0"/>
          <a:lstStyle/>
          <a:p>
            <a:endParaRPr/>
          </a:p>
        </p:txBody>
      </p:sp>
      <p:sp>
        <p:nvSpPr>
          <p:cNvPr id="21" name="object 21"/>
          <p:cNvSpPr txBox="1"/>
          <p:nvPr/>
        </p:nvSpPr>
        <p:spPr>
          <a:xfrm>
            <a:off x="995300" y="5898505"/>
            <a:ext cx="5576570" cy="1121410"/>
          </a:xfrm>
          <a:prstGeom prst="rect">
            <a:avLst/>
          </a:prstGeom>
        </p:spPr>
        <p:txBody>
          <a:bodyPr vert="horz" wrap="square" lIns="0" tIns="12700" rIns="0" bIns="0" rtlCol="0">
            <a:spAutoFit/>
          </a:bodyPr>
          <a:lstStyle/>
          <a:p>
            <a:pPr marL="298450" marR="5080" indent="-286385">
              <a:lnSpc>
                <a:spcPct val="151500"/>
              </a:lnSpc>
              <a:spcBef>
                <a:spcPts val="100"/>
              </a:spcBef>
            </a:pPr>
            <a:r>
              <a:rPr sz="1100" spc="25" dirty="0">
                <a:solidFill>
                  <a:srgbClr val="231F20"/>
                </a:solidFill>
                <a:latin typeface="SimSun"/>
                <a:cs typeface="SimSun"/>
              </a:rPr>
              <a:t>三、</a:t>
            </a:r>
            <a:r>
              <a:rPr sz="1100" spc="50" dirty="0">
                <a:solidFill>
                  <a:srgbClr val="231F20"/>
                </a:solidFill>
                <a:latin typeface="SimSun"/>
                <a:cs typeface="SimSun"/>
              </a:rPr>
              <a:t>微型電動二輪車屬於慢車</a:t>
            </a:r>
            <a:r>
              <a:rPr sz="1100" spc="25" dirty="0">
                <a:solidFill>
                  <a:srgbClr val="231F20"/>
                </a:solidFill>
                <a:latin typeface="SimSun"/>
                <a:cs typeface="SimSun"/>
              </a:rPr>
              <a:t>類</a:t>
            </a:r>
            <a:r>
              <a:rPr sz="1100" spc="50" dirty="0">
                <a:solidFill>
                  <a:srgbClr val="231F20"/>
                </a:solidFill>
                <a:latin typeface="SimSun"/>
                <a:cs typeface="SimSun"/>
              </a:rPr>
              <a:t>，禁止行駛於人行</a:t>
            </a:r>
            <a:r>
              <a:rPr sz="1100" spc="25" dirty="0">
                <a:solidFill>
                  <a:srgbClr val="231F20"/>
                </a:solidFill>
                <a:latin typeface="SimSun"/>
                <a:cs typeface="SimSun"/>
              </a:rPr>
              <a:t>道</a:t>
            </a:r>
            <a:r>
              <a:rPr sz="1100" spc="50" dirty="0">
                <a:solidFill>
                  <a:srgbClr val="231F20"/>
                </a:solidFill>
                <a:latin typeface="SimSun"/>
                <a:cs typeface="SimSun"/>
              </a:rPr>
              <a:t>，若你看見人行道設有機車停車格 </a:t>
            </a:r>
            <a:r>
              <a:rPr sz="1100" spc="25" dirty="0">
                <a:solidFill>
                  <a:srgbClr val="231F20"/>
                </a:solidFill>
                <a:latin typeface="SimSun"/>
                <a:cs typeface="SimSun"/>
              </a:rPr>
              <a:t>需要停車時如下圖所示，該如何停車？</a:t>
            </a:r>
            <a:endParaRPr sz="1100">
              <a:latin typeface="SimSun"/>
              <a:cs typeface="SimSun"/>
            </a:endParaRPr>
          </a:p>
          <a:p>
            <a:pPr marL="105410">
              <a:lnSpc>
                <a:spcPct val="100000"/>
              </a:lnSpc>
              <a:spcBef>
                <a:spcPts val="1505"/>
              </a:spcBef>
            </a:pPr>
            <a:r>
              <a:rPr sz="1100" spc="25" dirty="0">
                <a:solidFill>
                  <a:srgbClr val="61A489"/>
                </a:solidFill>
                <a:latin typeface="SimSun"/>
                <a:cs typeface="SimSun"/>
              </a:rPr>
              <a:t>請同學敘述說明如何停車：</a:t>
            </a:r>
            <a:endParaRPr sz="1100">
              <a:latin typeface="SimSun"/>
              <a:cs typeface="SimSun"/>
            </a:endParaRPr>
          </a:p>
          <a:p>
            <a:pPr marL="105410">
              <a:lnSpc>
                <a:spcPct val="100000"/>
              </a:lnSpc>
              <a:spcBef>
                <a:spcPts val="480"/>
              </a:spcBef>
            </a:pPr>
            <a:r>
              <a:rPr sz="1100" spc="25" dirty="0">
                <a:solidFill>
                  <a:srgbClr val="E46244"/>
                </a:solidFill>
                <a:latin typeface="SimSun"/>
                <a:cs typeface="SimSun"/>
              </a:rPr>
              <a:t>答：禁止行駛於人行道，因此必須下車用牽車的方式牽進停車格。</a:t>
            </a:r>
            <a:endParaRPr sz="1100">
              <a:latin typeface="SimSun"/>
              <a:cs typeface="SimSun"/>
            </a:endParaRPr>
          </a:p>
        </p:txBody>
      </p:sp>
      <p:sp>
        <p:nvSpPr>
          <p:cNvPr id="22" name="object 22"/>
          <p:cNvSpPr/>
          <p:nvPr/>
        </p:nvSpPr>
        <p:spPr>
          <a:xfrm>
            <a:off x="1799996" y="7500594"/>
            <a:ext cx="3945597" cy="1980006"/>
          </a:xfrm>
          <a:prstGeom prst="rect">
            <a:avLst/>
          </a:prstGeom>
          <a:blipFill>
            <a:blip r:embed="rId3" cstate="print"/>
            <a:stretch>
              <a:fillRect/>
            </a:stretch>
          </a:blipFill>
        </p:spPr>
        <p:txBody>
          <a:bodyPr wrap="square" lIns="0" tIns="0" rIns="0" bIns="0" rtlCol="0"/>
          <a:lstStyle/>
          <a:p>
            <a:endParaRPr/>
          </a:p>
        </p:txBody>
      </p:sp>
      <p:sp>
        <p:nvSpPr>
          <p:cNvPr id="23" name="object 23"/>
          <p:cNvSpPr/>
          <p:nvPr/>
        </p:nvSpPr>
        <p:spPr>
          <a:xfrm>
            <a:off x="2815973" y="1539002"/>
            <a:ext cx="424180" cy="424180"/>
          </a:xfrm>
          <a:custGeom>
            <a:avLst/>
            <a:gdLst/>
            <a:ahLst/>
            <a:cxnLst/>
            <a:rect l="l" t="t" r="r" b="b"/>
            <a:pathLst>
              <a:path w="424180" h="424180">
                <a:moveTo>
                  <a:pt x="212013" y="0"/>
                </a:moveTo>
                <a:lnTo>
                  <a:pt x="163400" y="5599"/>
                </a:lnTo>
                <a:lnTo>
                  <a:pt x="118774" y="21548"/>
                </a:lnTo>
                <a:lnTo>
                  <a:pt x="79409" y="46576"/>
                </a:lnTo>
                <a:lnTo>
                  <a:pt x="46576" y="79409"/>
                </a:lnTo>
                <a:lnTo>
                  <a:pt x="21548" y="118774"/>
                </a:lnTo>
                <a:lnTo>
                  <a:pt x="5599" y="163400"/>
                </a:lnTo>
                <a:lnTo>
                  <a:pt x="0" y="212013"/>
                </a:lnTo>
                <a:lnTo>
                  <a:pt x="5599" y="260627"/>
                </a:lnTo>
                <a:lnTo>
                  <a:pt x="21548" y="305252"/>
                </a:lnTo>
                <a:lnTo>
                  <a:pt x="46576" y="344618"/>
                </a:lnTo>
                <a:lnTo>
                  <a:pt x="79409" y="377451"/>
                </a:lnTo>
                <a:lnTo>
                  <a:pt x="118774" y="402478"/>
                </a:lnTo>
                <a:lnTo>
                  <a:pt x="163400" y="418428"/>
                </a:lnTo>
                <a:lnTo>
                  <a:pt x="212013" y="424027"/>
                </a:lnTo>
                <a:lnTo>
                  <a:pt x="260627" y="418428"/>
                </a:lnTo>
                <a:lnTo>
                  <a:pt x="305252" y="402478"/>
                </a:lnTo>
                <a:lnTo>
                  <a:pt x="344618" y="377451"/>
                </a:lnTo>
                <a:lnTo>
                  <a:pt x="377451" y="344618"/>
                </a:lnTo>
                <a:lnTo>
                  <a:pt x="402478" y="305252"/>
                </a:lnTo>
                <a:lnTo>
                  <a:pt x="418428" y="260627"/>
                </a:lnTo>
                <a:lnTo>
                  <a:pt x="424027" y="212013"/>
                </a:lnTo>
                <a:lnTo>
                  <a:pt x="418428" y="163400"/>
                </a:lnTo>
                <a:lnTo>
                  <a:pt x="402478" y="118774"/>
                </a:lnTo>
                <a:lnTo>
                  <a:pt x="377451" y="79409"/>
                </a:lnTo>
                <a:lnTo>
                  <a:pt x="344618" y="46576"/>
                </a:lnTo>
                <a:lnTo>
                  <a:pt x="305252" y="21548"/>
                </a:lnTo>
                <a:lnTo>
                  <a:pt x="260627" y="5599"/>
                </a:lnTo>
                <a:lnTo>
                  <a:pt x="212013" y="0"/>
                </a:lnTo>
                <a:close/>
              </a:path>
            </a:pathLst>
          </a:custGeom>
          <a:solidFill>
            <a:srgbClr val="61A489"/>
          </a:solidFill>
        </p:spPr>
        <p:txBody>
          <a:bodyPr wrap="square" lIns="0" tIns="0" rIns="0" bIns="0" rtlCol="0"/>
          <a:lstStyle/>
          <a:p>
            <a:endParaRPr/>
          </a:p>
        </p:txBody>
      </p:sp>
      <p:sp>
        <p:nvSpPr>
          <p:cNvPr id="24" name="object 24"/>
          <p:cNvSpPr txBox="1"/>
          <p:nvPr/>
        </p:nvSpPr>
        <p:spPr>
          <a:xfrm>
            <a:off x="2860982" y="1598135"/>
            <a:ext cx="1386840" cy="299720"/>
          </a:xfrm>
          <a:prstGeom prst="rect">
            <a:avLst/>
          </a:prstGeom>
        </p:spPr>
        <p:txBody>
          <a:bodyPr vert="horz" wrap="square" lIns="0" tIns="12700" rIns="0" bIns="0" rtlCol="0">
            <a:spAutoFit/>
          </a:bodyPr>
          <a:lstStyle/>
          <a:p>
            <a:pPr marL="12700">
              <a:lnSpc>
                <a:spcPct val="100000"/>
              </a:lnSpc>
              <a:spcBef>
                <a:spcPts val="100"/>
              </a:spcBef>
            </a:pPr>
            <a:r>
              <a:rPr sz="1800" b="1" spc="37" baseline="16203" dirty="0">
                <a:solidFill>
                  <a:srgbClr val="FFFFFF"/>
                </a:solidFill>
                <a:latin typeface="微軟正黑體"/>
                <a:cs typeface="微軟正黑體"/>
              </a:rPr>
              <a:t>解</a:t>
            </a:r>
            <a:r>
              <a:rPr sz="1800" b="1" baseline="16203" dirty="0">
                <a:solidFill>
                  <a:srgbClr val="FFFFFF"/>
                </a:solidFill>
                <a:latin typeface="微軟正黑體"/>
                <a:cs typeface="微軟正黑體"/>
              </a:rPr>
              <a:t>答</a:t>
            </a:r>
            <a:r>
              <a:rPr sz="1800" b="1" spc="390" baseline="16203" dirty="0">
                <a:solidFill>
                  <a:srgbClr val="FFFFFF"/>
                </a:solidFill>
                <a:latin typeface="微軟正黑體"/>
                <a:cs typeface="微軟正黑體"/>
              </a:rPr>
              <a:t> </a:t>
            </a:r>
            <a:r>
              <a:rPr sz="1800" b="1" spc="35" dirty="0">
                <a:solidFill>
                  <a:srgbClr val="231F20"/>
                </a:solidFill>
                <a:latin typeface="微軟正黑體"/>
                <a:cs typeface="微軟正黑體"/>
              </a:rPr>
              <a:t>微電之旅</a:t>
            </a:r>
            <a:endParaRPr sz="1800">
              <a:latin typeface="微軟正黑體"/>
              <a:cs typeface="微軟正黑體"/>
            </a:endParaRPr>
          </a:p>
        </p:txBody>
      </p:sp>
      <p:sp>
        <p:nvSpPr>
          <p:cNvPr id="25" name="object 25"/>
          <p:cNvSpPr txBox="1"/>
          <p:nvPr/>
        </p:nvSpPr>
        <p:spPr>
          <a:xfrm>
            <a:off x="1011821" y="2537408"/>
            <a:ext cx="5659120" cy="794385"/>
          </a:xfrm>
          <a:prstGeom prst="rect">
            <a:avLst/>
          </a:prstGeom>
        </p:spPr>
        <p:txBody>
          <a:bodyPr vert="horz" wrap="square" lIns="0" tIns="99060" rIns="0" bIns="0" rtlCol="0">
            <a:spAutoFit/>
          </a:bodyPr>
          <a:lstStyle/>
          <a:p>
            <a:pPr marL="12700">
              <a:lnSpc>
                <a:spcPct val="100000"/>
              </a:lnSpc>
              <a:spcBef>
                <a:spcPts val="780"/>
              </a:spcBef>
            </a:pPr>
            <a:r>
              <a:rPr sz="1100" spc="25" dirty="0">
                <a:solidFill>
                  <a:srgbClr val="231F20"/>
                </a:solidFill>
                <a:latin typeface="SimSun"/>
                <a:cs typeface="SimSun"/>
              </a:rPr>
              <a:t>請同學閱讀教師上課所提供之教材後，完成微型電動二輪車行駛路權圖。</a:t>
            </a:r>
            <a:endParaRPr sz="1100">
              <a:latin typeface="SimSun"/>
              <a:cs typeface="SimSun"/>
            </a:endParaRPr>
          </a:p>
          <a:p>
            <a:pPr marL="12700">
              <a:lnSpc>
                <a:spcPct val="100000"/>
              </a:lnSpc>
              <a:spcBef>
                <a:spcPts val="680"/>
              </a:spcBef>
            </a:pPr>
            <a:r>
              <a:rPr sz="1100" spc="25" dirty="0">
                <a:solidFill>
                  <a:srgbClr val="231F20"/>
                </a:solidFill>
                <a:latin typeface="SimSun"/>
                <a:cs typeface="SimSun"/>
              </a:rPr>
              <a:t>一、請問微型電動二輪車行駛於下圖車道五個位置中，哪一個位置較安全</a:t>
            </a:r>
            <a:r>
              <a:rPr sz="1100" dirty="0">
                <a:solidFill>
                  <a:srgbClr val="231F20"/>
                </a:solidFill>
                <a:latin typeface="SimSun"/>
                <a:cs typeface="SimSun"/>
              </a:rPr>
              <a:t>？</a:t>
            </a:r>
            <a:r>
              <a:rPr sz="1100" spc="-155" dirty="0">
                <a:solidFill>
                  <a:srgbClr val="231F20"/>
                </a:solidFill>
                <a:latin typeface="SimSun"/>
                <a:cs typeface="SimSun"/>
              </a:rPr>
              <a:t> </a:t>
            </a:r>
            <a:r>
              <a:rPr sz="1100" spc="25" dirty="0">
                <a:solidFill>
                  <a:srgbClr val="E46244"/>
                </a:solidFill>
                <a:latin typeface="SimSun"/>
                <a:cs typeface="SimSun"/>
              </a:rPr>
              <a:t>答</a:t>
            </a:r>
            <a:r>
              <a:rPr sz="1100" spc="5" dirty="0">
                <a:solidFill>
                  <a:srgbClr val="E46244"/>
                </a:solidFill>
                <a:latin typeface="SimSun"/>
                <a:cs typeface="SimSun"/>
              </a:rPr>
              <a:t>：</a:t>
            </a:r>
            <a:r>
              <a:rPr sz="1100" spc="5" dirty="0">
                <a:solidFill>
                  <a:srgbClr val="E46244"/>
                </a:solidFill>
                <a:latin typeface="Arial"/>
                <a:cs typeface="Arial"/>
              </a:rPr>
              <a:t>5</a:t>
            </a:r>
            <a:r>
              <a:rPr sz="1100" spc="-15" dirty="0">
                <a:solidFill>
                  <a:srgbClr val="E46244"/>
                </a:solidFill>
                <a:latin typeface="Arial"/>
                <a:cs typeface="Arial"/>
              </a:rPr>
              <a:t> </a:t>
            </a:r>
            <a:r>
              <a:rPr sz="1100" dirty="0">
                <a:solidFill>
                  <a:srgbClr val="E46244"/>
                </a:solidFill>
                <a:latin typeface="SimSun"/>
                <a:cs typeface="SimSun"/>
              </a:rPr>
              <a:t>號</a:t>
            </a:r>
            <a:endParaRPr sz="1100">
              <a:latin typeface="SimSun"/>
              <a:cs typeface="SimSun"/>
            </a:endParaRPr>
          </a:p>
          <a:p>
            <a:pPr marL="12700">
              <a:lnSpc>
                <a:spcPct val="100000"/>
              </a:lnSpc>
              <a:spcBef>
                <a:spcPts val="730"/>
              </a:spcBef>
            </a:pPr>
            <a:r>
              <a:rPr sz="1650" spc="37" baseline="2525" dirty="0">
                <a:solidFill>
                  <a:srgbClr val="231F20"/>
                </a:solidFill>
                <a:latin typeface="SimSun"/>
                <a:cs typeface="SimSun"/>
              </a:rPr>
              <a:t>二、右側白線寬度</a:t>
            </a:r>
            <a:r>
              <a:rPr sz="1650" baseline="2525" dirty="0">
                <a:solidFill>
                  <a:srgbClr val="231F20"/>
                </a:solidFill>
                <a:latin typeface="SimSun"/>
                <a:cs typeface="SimSun"/>
              </a:rPr>
              <a:t>為</a:t>
            </a:r>
            <a:r>
              <a:rPr sz="1650" spc="-405" baseline="2525" dirty="0">
                <a:solidFill>
                  <a:srgbClr val="231F20"/>
                </a:solidFill>
                <a:latin typeface="SimSun"/>
                <a:cs typeface="SimSun"/>
              </a:rPr>
              <a:t> </a:t>
            </a:r>
            <a:r>
              <a:rPr sz="1650" b="1" spc="7" baseline="2525" dirty="0">
                <a:solidFill>
                  <a:srgbClr val="231F20"/>
                </a:solidFill>
                <a:latin typeface="Arial"/>
                <a:cs typeface="Arial"/>
              </a:rPr>
              <a:t>15</a:t>
            </a:r>
            <a:r>
              <a:rPr sz="1650" b="1" spc="-37" baseline="2525" dirty="0">
                <a:solidFill>
                  <a:srgbClr val="231F20"/>
                </a:solidFill>
                <a:latin typeface="Arial"/>
                <a:cs typeface="Arial"/>
              </a:rPr>
              <a:t> </a:t>
            </a:r>
            <a:r>
              <a:rPr sz="1650" spc="37" baseline="2525" dirty="0">
                <a:solidFill>
                  <a:srgbClr val="231F20"/>
                </a:solidFill>
                <a:latin typeface="SimSun"/>
                <a:cs typeface="SimSun"/>
              </a:rPr>
              <a:t>公分，請問該線是路面邊線還是快慢車道分隔線</a:t>
            </a:r>
            <a:r>
              <a:rPr sz="1650" baseline="2525" dirty="0">
                <a:solidFill>
                  <a:srgbClr val="231F20"/>
                </a:solidFill>
                <a:latin typeface="SimSun"/>
                <a:cs typeface="SimSun"/>
              </a:rPr>
              <a:t>？</a:t>
            </a:r>
            <a:r>
              <a:rPr sz="1650" spc="352" baseline="2525" dirty="0">
                <a:solidFill>
                  <a:srgbClr val="231F20"/>
                </a:solidFill>
                <a:latin typeface="SimSun"/>
                <a:cs typeface="SimSun"/>
              </a:rPr>
              <a:t> </a:t>
            </a:r>
            <a:r>
              <a:rPr sz="1100" spc="25" dirty="0">
                <a:solidFill>
                  <a:srgbClr val="E46244"/>
                </a:solidFill>
                <a:latin typeface="SimSun"/>
                <a:cs typeface="SimSun"/>
              </a:rPr>
              <a:t>答：路面邊線</a:t>
            </a:r>
            <a:endParaRPr sz="1100">
              <a:latin typeface="SimSun"/>
              <a:cs typeface="SimSun"/>
            </a:endParaRPr>
          </a:p>
        </p:txBody>
      </p:sp>
      <p:sp>
        <p:nvSpPr>
          <p:cNvPr id="26" name="object 26"/>
          <p:cNvSpPr/>
          <p:nvPr/>
        </p:nvSpPr>
        <p:spPr>
          <a:xfrm>
            <a:off x="862413" y="853202"/>
            <a:ext cx="1772920" cy="227329"/>
          </a:xfrm>
          <a:custGeom>
            <a:avLst/>
            <a:gdLst/>
            <a:ahLst/>
            <a:cxnLst/>
            <a:rect l="l" t="t" r="r" b="b"/>
            <a:pathLst>
              <a:path w="1772920" h="227330">
                <a:moveTo>
                  <a:pt x="1659382" y="0"/>
                </a:moveTo>
                <a:lnTo>
                  <a:pt x="113398" y="0"/>
                </a:lnTo>
                <a:lnTo>
                  <a:pt x="69260" y="8912"/>
                </a:lnTo>
                <a:lnTo>
                  <a:pt x="33215" y="33215"/>
                </a:lnTo>
                <a:lnTo>
                  <a:pt x="8912" y="69260"/>
                </a:lnTo>
                <a:lnTo>
                  <a:pt x="0" y="113398"/>
                </a:lnTo>
                <a:lnTo>
                  <a:pt x="8912" y="157541"/>
                </a:lnTo>
                <a:lnTo>
                  <a:pt x="33215" y="193586"/>
                </a:lnTo>
                <a:lnTo>
                  <a:pt x="69260" y="217886"/>
                </a:lnTo>
                <a:lnTo>
                  <a:pt x="113398" y="226796"/>
                </a:lnTo>
                <a:lnTo>
                  <a:pt x="1659382" y="226796"/>
                </a:lnTo>
                <a:lnTo>
                  <a:pt x="1703525" y="217886"/>
                </a:lnTo>
                <a:lnTo>
                  <a:pt x="1739569" y="193586"/>
                </a:lnTo>
                <a:lnTo>
                  <a:pt x="1763870" y="157541"/>
                </a:lnTo>
                <a:lnTo>
                  <a:pt x="1772780" y="113398"/>
                </a:lnTo>
                <a:lnTo>
                  <a:pt x="1763870" y="69260"/>
                </a:lnTo>
                <a:lnTo>
                  <a:pt x="1739569" y="33215"/>
                </a:lnTo>
                <a:lnTo>
                  <a:pt x="1703525" y="8912"/>
                </a:lnTo>
                <a:lnTo>
                  <a:pt x="1659382" y="0"/>
                </a:lnTo>
                <a:close/>
              </a:path>
            </a:pathLst>
          </a:custGeom>
          <a:solidFill>
            <a:srgbClr val="AAC9BB"/>
          </a:solidFill>
        </p:spPr>
        <p:txBody>
          <a:bodyPr wrap="square" lIns="0" tIns="0" rIns="0" bIns="0" rtlCol="0"/>
          <a:lstStyle/>
          <a:p>
            <a:endParaRPr/>
          </a:p>
        </p:txBody>
      </p:sp>
      <p:sp>
        <p:nvSpPr>
          <p:cNvPr id="27" name="object 27"/>
          <p:cNvSpPr txBox="1"/>
          <p:nvPr/>
        </p:nvSpPr>
        <p:spPr>
          <a:xfrm>
            <a:off x="928744" y="875163"/>
            <a:ext cx="1650364" cy="177800"/>
          </a:xfrm>
          <a:prstGeom prst="rect">
            <a:avLst/>
          </a:prstGeom>
        </p:spPr>
        <p:txBody>
          <a:bodyPr vert="horz" wrap="square" lIns="0" tIns="12700" rIns="0" bIns="0" rtlCol="0">
            <a:spAutoFit/>
          </a:bodyPr>
          <a:lstStyle/>
          <a:p>
            <a:pPr marL="12700">
              <a:lnSpc>
                <a:spcPct val="100000"/>
              </a:lnSpc>
              <a:spcBef>
                <a:spcPts val="100"/>
              </a:spcBef>
            </a:pPr>
            <a:r>
              <a:rPr sz="1000" spc="25" dirty="0">
                <a:solidFill>
                  <a:srgbClr val="231F20"/>
                </a:solidFill>
                <a:latin typeface="SimSun"/>
                <a:cs typeface="SimSun"/>
              </a:rPr>
              <a:t>附</a:t>
            </a:r>
            <a:r>
              <a:rPr sz="1000" dirty="0">
                <a:solidFill>
                  <a:srgbClr val="231F20"/>
                </a:solidFill>
                <a:latin typeface="SimSun"/>
                <a:cs typeface="SimSun"/>
              </a:rPr>
              <a:t>件</a:t>
            </a:r>
            <a:r>
              <a:rPr sz="1000" spc="-245" dirty="0">
                <a:solidFill>
                  <a:srgbClr val="231F20"/>
                </a:solidFill>
                <a:latin typeface="SimSun"/>
                <a:cs typeface="SimSun"/>
              </a:rPr>
              <a:t> </a:t>
            </a:r>
            <a:r>
              <a:rPr sz="1000" b="1" dirty="0">
                <a:solidFill>
                  <a:srgbClr val="231F20"/>
                </a:solidFill>
                <a:latin typeface="Arial"/>
                <a:cs typeface="Arial"/>
              </a:rPr>
              <a:t>V-34</a:t>
            </a:r>
            <a:r>
              <a:rPr sz="1000" b="1" spc="15" dirty="0">
                <a:solidFill>
                  <a:srgbClr val="231F20"/>
                </a:solidFill>
                <a:latin typeface="Arial"/>
                <a:cs typeface="Arial"/>
              </a:rPr>
              <a:t> </a:t>
            </a:r>
            <a:r>
              <a:rPr sz="1000" spc="25" dirty="0">
                <a:solidFill>
                  <a:srgbClr val="231F20"/>
                </a:solidFill>
                <a:latin typeface="SimSun"/>
                <a:cs typeface="SimSun"/>
              </a:rPr>
              <a:t>學習</a:t>
            </a:r>
            <a:r>
              <a:rPr sz="1000" dirty="0">
                <a:solidFill>
                  <a:srgbClr val="231F20"/>
                </a:solidFill>
                <a:latin typeface="SimSun"/>
                <a:cs typeface="SimSun"/>
              </a:rPr>
              <a:t>單</a:t>
            </a:r>
            <a:r>
              <a:rPr sz="1000" spc="-245" dirty="0">
                <a:solidFill>
                  <a:srgbClr val="231F20"/>
                </a:solidFill>
                <a:latin typeface="SimSun"/>
                <a:cs typeface="SimSun"/>
              </a:rPr>
              <a:t> </a:t>
            </a:r>
            <a:r>
              <a:rPr sz="1000" b="1" dirty="0">
                <a:solidFill>
                  <a:srgbClr val="231F20"/>
                </a:solidFill>
                <a:latin typeface="Arial"/>
                <a:cs typeface="Arial"/>
              </a:rPr>
              <a:t>-</a:t>
            </a:r>
            <a:r>
              <a:rPr sz="1000" b="1" spc="-25" dirty="0">
                <a:solidFill>
                  <a:srgbClr val="231F20"/>
                </a:solidFill>
                <a:latin typeface="Arial"/>
                <a:cs typeface="Arial"/>
              </a:rPr>
              <a:t> </a:t>
            </a:r>
            <a:r>
              <a:rPr sz="1000" spc="25" dirty="0">
                <a:solidFill>
                  <a:srgbClr val="231F20"/>
                </a:solidFill>
                <a:latin typeface="SimSun"/>
                <a:cs typeface="SimSun"/>
              </a:rPr>
              <a:t>微電之旅</a:t>
            </a:r>
            <a:endParaRPr sz="1000">
              <a:latin typeface="SimSun"/>
              <a:cs typeface="SimSu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34641" y="101165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169</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4" name="object 4"/>
          <p:cNvSpPr/>
          <p:nvPr/>
        </p:nvSpPr>
        <p:spPr>
          <a:xfrm>
            <a:off x="5651995" y="0"/>
            <a:ext cx="1908175" cy="252095"/>
          </a:xfrm>
          <a:custGeom>
            <a:avLst/>
            <a:gdLst/>
            <a:ahLst/>
            <a:cxnLst/>
            <a:rect l="l" t="t" r="r" b="b"/>
            <a:pathLst>
              <a:path w="1908175" h="252095">
                <a:moveTo>
                  <a:pt x="0" y="251993"/>
                </a:moveTo>
                <a:lnTo>
                  <a:pt x="1908009" y="251993"/>
                </a:lnTo>
                <a:lnTo>
                  <a:pt x="1908009" y="0"/>
                </a:lnTo>
                <a:lnTo>
                  <a:pt x="0" y="0"/>
                </a:lnTo>
                <a:lnTo>
                  <a:pt x="0" y="251993"/>
                </a:lnTo>
                <a:close/>
              </a:path>
            </a:pathLst>
          </a:custGeom>
          <a:solidFill>
            <a:srgbClr val="AAC9BB"/>
          </a:solidFill>
        </p:spPr>
        <p:txBody>
          <a:bodyPr wrap="square" lIns="0" tIns="0" rIns="0" bIns="0" rtlCol="0"/>
          <a:lstStyle/>
          <a:p>
            <a:endParaRPr/>
          </a:p>
        </p:txBody>
      </p:sp>
      <p:sp>
        <p:nvSpPr>
          <p:cNvPr id="5" name="object 5"/>
          <p:cNvSpPr/>
          <p:nvPr/>
        </p:nvSpPr>
        <p:spPr>
          <a:xfrm>
            <a:off x="0" y="0"/>
            <a:ext cx="5652135" cy="252095"/>
          </a:xfrm>
          <a:custGeom>
            <a:avLst/>
            <a:gdLst/>
            <a:ahLst/>
            <a:cxnLst/>
            <a:rect l="l" t="t" r="r" b="b"/>
            <a:pathLst>
              <a:path w="5652135" h="252095">
                <a:moveTo>
                  <a:pt x="5651995" y="0"/>
                </a:moveTo>
                <a:lnTo>
                  <a:pt x="0" y="0"/>
                </a:lnTo>
                <a:lnTo>
                  <a:pt x="0" y="251993"/>
                </a:lnTo>
                <a:lnTo>
                  <a:pt x="5651995" y="251993"/>
                </a:lnTo>
                <a:lnTo>
                  <a:pt x="5651995" y="0"/>
                </a:lnTo>
                <a:close/>
              </a:path>
            </a:pathLst>
          </a:custGeom>
          <a:solidFill>
            <a:srgbClr val="7EB19B"/>
          </a:solidFill>
        </p:spPr>
        <p:txBody>
          <a:bodyPr wrap="square" lIns="0" tIns="0" rIns="0" bIns="0" rtlCol="0"/>
          <a:lstStyle/>
          <a:p>
            <a:endParaRPr/>
          </a:p>
        </p:txBody>
      </p:sp>
      <p:sp>
        <p:nvSpPr>
          <p:cNvPr id="6" name="object 6"/>
          <p:cNvSpPr/>
          <p:nvPr/>
        </p:nvSpPr>
        <p:spPr>
          <a:xfrm>
            <a:off x="6950554" y="7362003"/>
            <a:ext cx="190500" cy="1755139"/>
          </a:xfrm>
          <a:custGeom>
            <a:avLst/>
            <a:gdLst/>
            <a:ahLst/>
            <a:cxnLst/>
            <a:rect l="l" t="t" r="r" b="b"/>
            <a:pathLst>
              <a:path w="190500" h="1755140">
                <a:moveTo>
                  <a:pt x="94996" y="0"/>
                </a:moveTo>
                <a:lnTo>
                  <a:pt x="58019" y="7465"/>
                </a:lnTo>
                <a:lnTo>
                  <a:pt x="27824" y="27824"/>
                </a:lnTo>
                <a:lnTo>
                  <a:pt x="7465" y="58019"/>
                </a:lnTo>
                <a:lnTo>
                  <a:pt x="0" y="94996"/>
                </a:lnTo>
                <a:lnTo>
                  <a:pt x="0" y="1660004"/>
                </a:lnTo>
                <a:lnTo>
                  <a:pt x="7465" y="1696980"/>
                </a:lnTo>
                <a:lnTo>
                  <a:pt x="27824" y="1727176"/>
                </a:lnTo>
                <a:lnTo>
                  <a:pt x="58019" y="1747534"/>
                </a:lnTo>
                <a:lnTo>
                  <a:pt x="94996" y="1755000"/>
                </a:lnTo>
                <a:lnTo>
                  <a:pt x="131972" y="1747534"/>
                </a:lnTo>
                <a:lnTo>
                  <a:pt x="162167" y="1727176"/>
                </a:lnTo>
                <a:lnTo>
                  <a:pt x="182526" y="1696980"/>
                </a:lnTo>
                <a:lnTo>
                  <a:pt x="189992" y="1660004"/>
                </a:lnTo>
                <a:lnTo>
                  <a:pt x="189992" y="94996"/>
                </a:lnTo>
                <a:lnTo>
                  <a:pt x="182526" y="58019"/>
                </a:lnTo>
                <a:lnTo>
                  <a:pt x="162167" y="27824"/>
                </a:lnTo>
                <a:lnTo>
                  <a:pt x="131972" y="7465"/>
                </a:lnTo>
                <a:lnTo>
                  <a:pt x="94996" y="0"/>
                </a:lnTo>
                <a:close/>
              </a:path>
            </a:pathLst>
          </a:custGeom>
          <a:solidFill>
            <a:srgbClr val="E9F0EC"/>
          </a:solidFill>
        </p:spPr>
        <p:txBody>
          <a:bodyPr wrap="square" lIns="0" tIns="0" rIns="0" bIns="0" rtlCol="0"/>
          <a:lstStyle/>
          <a:p>
            <a:endParaRPr/>
          </a:p>
        </p:txBody>
      </p:sp>
      <p:sp>
        <p:nvSpPr>
          <p:cNvPr id="7" name="object 7"/>
          <p:cNvSpPr txBox="1"/>
          <p:nvPr/>
        </p:nvSpPr>
        <p:spPr>
          <a:xfrm>
            <a:off x="6975701" y="1481302"/>
            <a:ext cx="139700" cy="161798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壹</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那些年一起學的機車知</a:t>
            </a:r>
            <a:r>
              <a:rPr sz="900" b="1" dirty="0">
                <a:solidFill>
                  <a:srgbClr val="6D6E71"/>
                </a:solidFill>
                <a:latin typeface="微軟正黑體"/>
                <a:cs typeface="微軟正黑體"/>
              </a:rPr>
              <a:t>識</a:t>
            </a:r>
            <a:endParaRPr sz="900">
              <a:latin typeface="微軟正黑體"/>
              <a:cs typeface="微軟正黑體"/>
            </a:endParaRPr>
          </a:p>
        </p:txBody>
      </p:sp>
      <p:sp>
        <p:nvSpPr>
          <p:cNvPr id="8" name="object 8"/>
          <p:cNvSpPr txBox="1"/>
          <p:nvPr/>
        </p:nvSpPr>
        <p:spPr>
          <a:xfrm>
            <a:off x="6991896" y="3159986"/>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9" name="object 9"/>
          <p:cNvSpPr txBox="1"/>
          <p:nvPr/>
        </p:nvSpPr>
        <p:spPr>
          <a:xfrm>
            <a:off x="6975701" y="3423810"/>
            <a:ext cx="139700" cy="1497965"/>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貳</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行車要檢查騎乘要安</a:t>
            </a:r>
            <a:r>
              <a:rPr sz="900" b="1" dirty="0">
                <a:solidFill>
                  <a:srgbClr val="6D6E71"/>
                </a:solidFill>
                <a:latin typeface="微軟正黑體"/>
                <a:cs typeface="微軟正黑體"/>
              </a:rPr>
              <a:t>全</a:t>
            </a:r>
            <a:endParaRPr sz="900">
              <a:latin typeface="微軟正黑體"/>
              <a:cs typeface="微軟正黑體"/>
            </a:endParaRPr>
          </a:p>
        </p:txBody>
      </p:sp>
      <p:sp>
        <p:nvSpPr>
          <p:cNvPr id="10" name="object 10"/>
          <p:cNvSpPr txBox="1"/>
          <p:nvPr/>
        </p:nvSpPr>
        <p:spPr>
          <a:xfrm>
            <a:off x="6991896" y="4982477"/>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11" name="object 11"/>
          <p:cNvSpPr txBox="1"/>
          <p:nvPr/>
        </p:nvSpPr>
        <p:spPr>
          <a:xfrm>
            <a:off x="6975701" y="5246304"/>
            <a:ext cx="139700" cy="185801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參</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安全駕駛機車該懂的日常檢</a:t>
            </a:r>
            <a:r>
              <a:rPr sz="900" b="1" dirty="0">
                <a:solidFill>
                  <a:srgbClr val="6D6E71"/>
                </a:solidFill>
                <a:latin typeface="微軟正黑體"/>
                <a:cs typeface="微軟正黑體"/>
              </a:rPr>
              <a:t>查</a:t>
            </a:r>
            <a:endParaRPr sz="900">
              <a:latin typeface="微軟正黑體"/>
              <a:cs typeface="微軟正黑體"/>
            </a:endParaRPr>
          </a:p>
        </p:txBody>
      </p:sp>
      <p:sp>
        <p:nvSpPr>
          <p:cNvPr id="12" name="object 12"/>
          <p:cNvSpPr txBox="1"/>
          <p:nvPr/>
        </p:nvSpPr>
        <p:spPr>
          <a:xfrm>
            <a:off x="6991896" y="7165016"/>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13" name="object 13"/>
          <p:cNvSpPr txBox="1"/>
          <p:nvPr/>
        </p:nvSpPr>
        <p:spPr>
          <a:xfrm>
            <a:off x="6975701" y="7428843"/>
            <a:ext cx="139700" cy="1617980"/>
          </a:xfrm>
          <a:prstGeom prst="rect">
            <a:avLst/>
          </a:prstGeom>
        </p:spPr>
        <p:txBody>
          <a:bodyPr vert="eaVert" wrap="square" lIns="0" tIns="0" rIns="0" bIns="0" rtlCol="0">
            <a:spAutoFit/>
          </a:bodyPr>
          <a:lstStyle/>
          <a:p>
            <a:pPr marL="12700">
              <a:lnSpc>
                <a:spcPct val="70000"/>
              </a:lnSpc>
            </a:pPr>
            <a:r>
              <a:rPr sz="900" b="1" spc="40" dirty="0">
                <a:solidFill>
                  <a:srgbClr val="8DB9A5"/>
                </a:solidFill>
                <a:latin typeface="微軟正黑體"/>
                <a:cs typeface="微軟正黑體"/>
              </a:rPr>
              <a:t>肆</a:t>
            </a:r>
            <a:r>
              <a:rPr sz="900" b="1" dirty="0">
                <a:solidFill>
                  <a:srgbClr val="8DB9A5"/>
                </a:solidFill>
                <a:latin typeface="微軟正黑體"/>
                <a:cs typeface="微軟正黑體"/>
              </a:rPr>
              <a:t>、 </a:t>
            </a:r>
            <a:r>
              <a:rPr sz="900" b="1" spc="-110" dirty="0">
                <a:solidFill>
                  <a:srgbClr val="8DB9A5"/>
                </a:solidFill>
                <a:latin typeface="微軟正黑體"/>
                <a:cs typeface="微軟正黑體"/>
              </a:rPr>
              <a:t> </a:t>
            </a:r>
            <a:r>
              <a:rPr sz="900" b="1" spc="40" dirty="0">
                <a:solidFill>
                  <a:srgbClr val="8DB9A5"/>
                </a:solidFill>
                <a:latin typeface="微軟正黑體"/>
                <a:cs typeface="微軟正黑體"/>
              </a:rPr>
              <a:t>微型電動二輪車安全駕</a:t>
            </a:r>
            <a:r>
              <a:rPr sz="900" b="1" dirty="0">
                <a:solidFill>
                  <a:srgbClr val="8DB9A5"/>
                </a:solidFill>
                <a:latin typeface="微軟正黑體"/>
                <a:cs typeface="微軟正黑體"/>
              </a:rPr>
              <a:t>駛</a:t>
            </a:r>
            <a:endParaRPr sz="900">
              <a:latin typeface="微軟正黑體"/>
              <a:cs typeface="微軟正黑體"/>
            </a:endParaRPr>
          </a:p>
        </p:txBody>
      </p:sp>
      <p:sp>
        <p:nvSpPr>
          <p:cNvPr id="14" name="object 14"/>
          <p:cNvSpPr/>
          <p:nvPr/>
        </p:nvSpPr>
        <p:spPr>
          <a:xfrm>
            <a:off x="867168" y="1372768"/>
            <a:ext cx="5858510" cy="8370570"/>
          </a:xfrm>
          <a:custGeom>
            <a:avLst/>
            <a:gdLst/>
            <a:ahLst/>
            <a:cxnLst/>
            <a:rect l="l" t="t" r="r" b="b"/>
            <a:pathLst>
              <a:path w="5858509" h="8370570">
                <a:moveTo>
                  <a:pt x="0" y="8369998"/>
                </a:moveTo>
                <a:lnTo>
                  <a:pt x="5858471" y="8369998"/>
                </a:lnTo>
                <a:lnTo>
                  <a:pt x="5858471" y="0"/>
                </a:lnTo>
                <a:lnTo>
                  <a:pt x="0" y="0"/>
                </a:lnTo>
                <a:lnTo>
                  <a:pt x="0" y="8369998"/>
                </a:lnTo>
                <a:close/>
              </a:path>
            </a:pathLst>
          </a:custGeom>
          <a:ln w="6350">
            <a:solidFill>
              <a:srgbClr val="6D6E71"/>
            </a:solidFill>
          </a:ln>
        </p:spPr>
        <p:txBody>
          <a:bodyPr wrap="square" lIns="0" tIns="0" rIns="0" bIns="0" rtlCol="0"/>
          <a:lstStyle/>
          <a:p>
            <a:endParaRPr/>
          </a:p>
        </p:txBody>
      </p:sp>
      <p:sp>
        <p:nvSpPr>
          <p:cNvPr id="15" name="object 15"/>
          <p:cNvSpPr txBox="1"/>
          <p:nvPr/>
        </p:nvSpPr>
        <p:spPr>
          <a:xfrm>
            <a:off x="1028124" y="1414204"/>
            <a:ext cx="5576570" cy="533400"/>
          </a:xfrm>
          <a:prstGeom prst="rect">
            <a:avLst/>
          </a:prstGeom>
        </p:spPr>
        <p:txBody>
          <a:bodyPr vert="horz" wrap="square" lIns="0" tIns="12700" rIns="0" bIns="0" rtlCol="0">
            <a:spAutoFit/>
          </a:bodyPr>
          <a:lstStyle/>
          <a:p>
            <a:pPr marL="298450" marR="5080" indent="-286385">
              <a:lnSpc>
                <a:spcPct val="151500"/>
              </a:lnSpc>
              <a:spcBef>
                <a:spcPts val="100"/>
              </a:spcBef>
            </a:pPr>
            <a:r>
              <a:rPr sz="1100" spc="25" dirty="0">
                <a:solidFill>
                  <a:srgbClr val="231F20"/>
                </a:solidFill>
                <a:latin typeface="SimSun"/>
                <a:cs typeface="SimSun"/>
              </a:rPr>
              <a:t>四、</a:t>
            </a:r>
            <a:r>
              <a:rPr sz="1100" spc="50" dirty="0">
                <a:solidFill>
                  <a:srgbClr val="231F20"/>
                </a:solidFill>
                <a:latin typeface="SimSun"/>
                <a:cs typeface="SimSun"/>
              </a:rPr>
              <a:t>下圖為小軒駕駛微型電動二輪</a:t>
            </a:r>
            <a:r>
              <a:rPr sz="1100" spc="25" dirty="0">
                <a:solidFill>
                  <a:srgbClr val="231F20"/>
                </a:solidFill>
                <a:latin typeface="SimSun"/>
                <a:cs typeface="SimSun"/>
              </a:rPr>
              <a:t>車</a:t>
            </a:r>
            <a:r>
              <a:rPr sz="1100" spc="50" dirty="0">
                <a:solidFill>
                  <a:srgbClr val="231F20"/>
                </a:solidFill>
                <a:latin typeface="SimSun"/>
                <a:cs typeface="SimSun"/>
              </a:rPr>
              <a:t>，行駛於慢車道欲進行左轉的路</a:t>
            </a:r>
            <a:r>
              <a:rPr sz="1100" spc="25" dirty="0">
                <a:solidFill>
                  <a:srgbClr val="231F20"/>
                </a:solidFill>
                <a:latin typeface="SimSun"/>
                <a:cs typeface="SimSun"/>
              </a:rPr>
              <a:t>線</a:t>
            </a:r>
            <a:r>
              <a:rPr sz="1100" spc="50" dirty="0">
                <a:solidFill>
                  <a:srgbClr val="231F20"/>
                </a:solidFill>
                <a:latin typeface="SimSun"/>
                <a:cs typeface="SimSun"/>
              </a:rPr>
              <a:t>，請根據圖中的 </a:t>
            </a:r>
            <a:r>
              <a:rPr sz="1100" spc="25" dirty="0">
                <a:solidFill>
                  <a:srgbClr val="231F20"/>
                </a:solidFill>
                <a:latin typeface="SimSun"/>
                <a:cs typeface="SimSun"/>
              </a:rPr>
              <a:t>路線回答下列問題：</a:t>
            </a:r>
            <a:endParaRPr sz="1100">
              <a:latin typeface="SimSun"/>
              <a:cs typeface="SimSun"/>
            </a:endParaRPr>
          </a:p>
        </p:txBody>
      </p:sp>
      <p:graphicFrame>
        <p:nvGraphicFramePr>
          <p:cNvPr id="16" name="object 16"/>
          <p:cNvGraphicFramePr>
            <a:graphicFrameLocks noGrp="1"/>
          </p:cNvGraphicFramePr>
          <p:nvPr/>
        </p:nvGraphicFramePr>
        <p:xfrm>
          <a:off x="1058825" y="2067702"/>
          <a:ext cx="5490845" cy="7472680"/>
        </p:xfrm>
        <a:graphic>
          <a:graphicData uri="http://schemas.openxmlformats.org/drawingml/2006/table">
            <a:tbl>
              <a:tblPr firstRow="1" bandRow="1">
                <a:tableStyleId>{2D5ABB26-0587-4C30-8999-92F81FD0307C}</a:tableStyleId>
              </a:tblPr>
              <a:tblGrid>
                <a:gridCol w="2740660">
                  <a:extLst>
                    <a:ext uri="{9D8B030D-6E8A-4147-A177-3AD203B41FA5}">
                      <a16:colId xmlns:a16="http://schemas.microsoft.com/office/drawing/2014/main" val="20000"/>
                    </a:ext>
                  </a:extLst>
                </a:gridCol>
                <a:gridCol w="2740660">
                  <a:extLst>
                    <a:ext uri="{9D8B030D-6E8A-4147-A177-3AD203B41FA5}">
                      <a16:colId xmlns:a16="http://schemas.microsoft.com/office/drawing/2014/main" val="20001"/>
                    </a:ext>
                  </a:extLst>
                </a:gridCol>
              </a:tblGrid>
              <a:tr h="3076575">
                <a:tc gridSpan="2">
                  <a:txBody>
                    <a:bodyPr/>
                    <a:lstStyle/>
                    <a:p>
                      <a:pPr>
                        <a:lnSpc>
                          <a:spcPct val="100000"/>
                        </a:lnSpc>
                      </a:pPr>
                      <a:endParaRPr sz="1000">
                        <a:latin typeface="Times New Roman"/>
                        <a:cs typeface="Times New Roma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193925">
                <a:tc>
                  <a:txBody>
                    <a:bodyPr/>
                    <a:lstStyle/>
                    <a:p>
                      <a:pPr marL="198120" marR="57785" indent="-123825">
                        <a:lnSpc>
                          <a:spcPts val="1800"/>
                        </a:lnSpc>
                        <a:spcBef>
                          <a:spcPts val="95"/>
                        </a:spcBef>
                      </a:pPr>
                      <a:r>
                        <a:rPr sz="1100" spc="5" dirty="0">
                          <a:solidFill>
                            <a:srgbClr val="61A489"/>
                          </a:solidFill>
                          <a:latin typeface="Arial"/>
                          <a:cs typeface="Arial"/>
                        </a:rPr>
                        <a:t>1.</a:t>
                      </a:r>
                      <a:r>
                        <a:rPr sz="1100" spc="-15" dirty="0">
                          <a:solidFill>
                            <a:srgbClr val="61A489"/>
                          </a:solidFill>
                          <a:latin typeface="Arial"/>
                          <a:cs typeface="Arial"/>
                        </a:rPr>
                        <a:t> </a:t>
                      </a:r>
                      <a:r>
                        <a:rPr sz="1100" spc="25" dirty="0">
                          <a:solidFill>
                            <a:srgbClr val="61A489"/>
                          </a:solidFill>
                          <a:latin typeface="SimSun"/>
                          <a:cs typeface="SimSun"/>
                        </a:rPr>
                        <a:t>請問小軒的轉彎路線可能會發生哪些問 題？</a:t>
                      </a:r>
                      <a:endParaRPr sz="1100">
                        <a:latin typeface="SimSun"/>
                        <a:cs typeface="SimSun"/>
                      </a:endParaRPr>
                    </a:p>
                    <a:p>
                      <a:pPr marL="74930">
                        <a:lnSpc>
                          <a:spcPct val="100000"/>
                        </a:lnSpc>
                        <a:spcBef>
                          <a:spcPts val="1190"/>
                        </a:spcBef>
                      </a:pPr>
                      <a:r>
                        <a:rPr sz="1100" dirty="0">
                          <a:solidFill>
                            <a:srgbClr val="E46244"/>
                          </a:solidFill>
                          <a:latin typeface="SimSun"/>
                          <a:cs typeface="SimSun"/>
                        </a:rPr>
                        <a:t>⑴</a:t>
                      </a:r>
                      <a:r>
                        <a:rPr sz="1100" spc="-204" dirty="0">
                          <a:solidFill>
                            <a:srgbClr val="E46244"/>
                          </a:solidFill>
                          <a:latin typeface="SimSun"/>
                          <a:cs typeface="SimSun"/>
                        </a:rPr>
                        <a:t> </a:t>
                      </a:r>
                      <a:r>
                        <a:rPr sz="1100" spc="25" dirty="0">
                          <a:solidFill>
                            <a:srgbClr val="E46244"/>
                          </a:solidFill>
                          <a:latin typeface="SimSun"/>
                          <a:cs typeface="SimSun"/>
                        </a:rPr>
                        <a:t>可能會遭到後方的車輛直行撞擊。</a:t>
                      </a:r>
                      <a:endParaRPr sz="1100">
                        <a:latin typeface="SimSun"/>
                        <a:cs typeface="SimSun"/>
                      </a:endParaRPr>
                    </a:p>
                    <a:p>
                      <a:pPr marL="260350" marR="48895" indent="-186055">
                        <a:lnSpc>
                          <a:spcPct val="151500"/>
                        </a:lnSpc>
                        <a:spcBef>
                          <a:spcPts val="565"/>
                        </a:spcBef>
                      </a:pPr>
                      <a:r>
                        <a:rPr sz="1100" dirty="0">
                          <a:solidFill>
                            <a:srgbClr val="E46244"/>
                          </a:solidFill>
                          <a:latin typeface="SimSun"/>
                          <a:cs typeface="SimSun"/>
                        </a:rPr>
                        <a:t>⑵</a:t>
                      </a:r>
                      <a:r>
                        <a:rPr sz="1100" spc="-210" dirty="0">
                          <a:solidFill>
                            <a:srgbClr val="E46244"/>
                          </a:solidFill>
                          <a:latin typeface="SimSun"/>
                          <a:cs typeface="SimSun"/>
                        </a:rPr>
                        <a:t> </a:t>
                      </a:r>
                      <a:r>
                        <a:rPr sz="1100" spc="80" dirty="0">
                          <a:solidFill>
                            <a:srgbClr val="E46244"/>
                          </a:solidFill>
                          <a:latin typeface="SimSun"/>
                          <a:cs typeface="SimSun"/>
                        </a:rPr>
                        <a:t>根據道路交通安全規則此行為屬於違 </a:t>
                      </a:r>
                      <a:r>
                        <a:rPr sz="1100" spc="25" dirty="0">
                          <a:solidFill>
                            <a:srgbClr val="E46244"/>
                          </a:solidFill>
                          <a:latin typeface="SimSun"/>
                          <a:cs typeface="SimSun"/>
                        </a:rPr>
                        <a:t>規，可依法開罰。</a:t>
                      </a:r>
                      <a:endParaRPr sz="1100">
                        <a:latin typeface="SimSun"/>
                        <a:cs typeface="SimSun"/>
                      </a:endParaRPr>
                    </a:p>
                  </a:txBody>
                  <a:tcPr marL="0" marR="0" marT="12065"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marL="74930">
                        <a:lnSpc>
                          <a:spcPct val="100000"/>
                        </a:lnSpc>
                        <a:spcBef>
                          <a:spcPts val="430"/>
                        </a:spcBef>
                      </a:pPr>
                      <a:r>
                        <a:rPr sz="1100" spc="25" dirty="0">
                          <a:solidFill>
                            <a:srgbClr val="61A489"/>
                          </a:solidFill>
                          <a:latin typeface="SimSun"/>
                          <a:cs typeface="SimSun"/>
                        </a:rPr>
                        <a:t>其他組別的想</a:t>
                      </a:r>
                      <a:r>
                        <a:rPr sz="1100" dirty="0">
                          <a:solidFill>
                            <a:srgbClr val="61A489"/>
                          </a:solidFill>
                          <a:latin typeface="SimSun"/>
                          <a:cs typeface="SimSun"/>
                        </a:rPr>
                        <a:t>法</a:t>
                      </a:r>
                      <a:r>
                        <a:rPr sz="1100" spc="-254" dirty="0">
                          <a:solidFill>
                            <a:srgbClr val="61A489"/>
                          </a:solidFill>
                          <a:latin typeface="SimSun"/>
                          <a:cs typeface="SimSun"/>
                        </a:rPr>
                        <a:t> </a:t>
                      </a:r>
                      <a:r>
                        <a:rPr sz="1100" dirty="0">
                          <a:solidFill>
                            <a:srgbClr val="61A489"/>
                          </a:solidFill>
                          <a:latin typeface="Arial"/>
                          <a:cs typeface="Arial"/>
                        </a:rPr>
                        <a:t>:</a:t>
                      </a:r>
                      <a:endParaRPr sz="1100">
                        <a:latin typeface="Arial"/>
                        <a:cs typeface="Arial"/>
                      </a:endParaRPr>
                    </a:p>
                  </a:txBody>
                  <a:tcPr marL="0" marR="0" marT="5461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1"/>
                  </a:ext>
                </a:extLst>
              </a:tr>
              <a:tr h="2193925">
                <a:tc>
                  <a:txBody>
                    <a:bodyPr/>
                    <a:lstStyle/>
                    <a:p>
                      <a:pPr marL="74930">
                        <a:lnSpc>
                          <a:spcPct val="100000"/>
                        </a:lnSpc>
                        <a:spcBef>
                          <a:spcPts val="430"/>
                        </a:spcBef>
                      </a:pPr>
                      <a:r>
                        <a:rPr sz="1100" spc="5" dirty="0">
                          <a:solidFill>
                            <a:srgbClr val="61A489"/>
                          </a:solidFill>
                          <a:latin typeface="Arial"/>
                          <a:cs typeface="Arial"/>
                        </a:rPr>
                        <a:t>2.</a:t>
                      </a:r>
                      <a:r>
                        <a:rPr sz="1100" spc="-10" dirty="0">
                          <a:solidFill>
                            <a:srgbClr val="61A489"/>
                          </a:solidFill>
                          <a:latin typeface="Arial"/>
                          <a:cs typeface="Arial"/>
                        </a:rPr>
                        <a:t> </a:t>
                      </a:r>
                      <a:r>
                        <a:rPr sz="1100" spc="25" dirty="0">
                          <a:solidFill>
                            <a:srgbClr val="61A489"/>
                          </a:solidFill>
                          <a:latin typeface="SimSun"/>
                          <a:cs typeface="SimSun"/>
                        </a:rPr>
                        <a:t>小軒應該怎麼做才正確？</a:t>
                      </a:r>
                      <a:endParaRPr sz="1100">
                        <a:latin typeface="SimSun"/>
                        <a:cs typeface="SimSun"/>
                      </a:endParaRPr>
                    </a:p>
                    <a:p>
                      <a:pPr marL="74930" marR="56515">
                        <a:lnSpc>
                          <a:spcPct val="151500"/>
                        </a:lnSpc>
                        <a:spcBef>
                          <a:spcPts val="370"/>
                        </a:spcBef>
                      </a:pPr>
                      <a:r>
                        <a:rPr sz="1100" spc="25" dirty="0">
                          <a:solidFill>
                            <a:srgbClr val="E46244"/>
                          </a:solidFill>
                          <a:latin typeface="SimSun"/>
                          <a:cs typeface="SimSun"/>
                        </a:rPr>
                        <a:t>應注意右後方車輛，並減速靠右駛入待轉 區，進行兩段式左轉。</a:t>
                      </a:r>
                      <a:endParaRPr sz="1100">
                        <a:latin typeface="SimSun"/>
                        <a:cs typeface="SimSun"/>
                      </a:endParaRPr>
                    </a:p>
                  </a:txBody>
                  <a:tcPr marL="0" marR="0" marT="5461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marL="74930">
                        <a:lnSpc>
                          <a:spcPct val="100000"/>
                        </a:lnSpc>
                        <a:spcBef>
                          <a:spcPts val="430"/>
                        </a:spcBef>
                      </a:pPr>
                      <a:r>
                        <a:rPr sz="1100" spc="25" dirty="0">
                          <a:solidFill>
                            <a:srgbClr val="61A489"/>
                          </a:solidFill>
                          <a:latin typeface="SimSun"/>
                          <a:cs typeface="SimSun"/>
                        </a:rPr>
                        <a:t>其他組別的想</a:t>
                      </a:r>
                      <a:r>
                        <a:rPr sz="1100" dirty="0">
                          <a:solidFill>
                            <a:srgbClr val="61A489"/>
                          </a:solidFill>
                          <a:latin typeface="SimSun"/>
                          <a:cs typeface="SimSun"/>
                        </a:rPr>
                        <a:t>法</a:t>
                      </a:r>
                      <a:r>
                        <a:rPr sz="1100" spc="-254" dirty="0">
                          <a:solidFill>
                            <a:srgbClr val="61A489"/>
                          </a:solidFill>
                          <a:latin typeface="SimSun"/>
                          <a:cs typeface="SimSun"/>
                        </a:rPr>
                        <a:t> </a:t>
                      </a:r>
                      <a:r>
                        <a:rPr sz="1100" dirty="0">
                          <a:solidFill>
                            <a:srgbClr val="61A489"/>
                          </a:solidFill>
                          <a:latin typeface="Arial"/>
                          <a:cs typeface="Arial"/>
                        </a:rPr>
                        <a:t>:</a:t>
                      </a:r>
                      <a:endParaRPr sz="1100">
                        <a:latin typeface="Arial"/>
                        <a:cs typeface="Arial"/>
                      </a:endParaRPr>
                    </a:p>
                  </a:txBody>
                  <a:tcPr marL="0" marR="0" marT="5461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2"/>
                  </a:ext>
                </a:extLst>
              </a:tr>
            </a:tbl>
          </a:graphicData>
        </a:graphic>
      </p:graphicFrame>
      <p:sp>
        <p:nvSpPr>
          <p:cNvPr id="17" name="object 17"/>
          <p:cNvSpPr/>
          <p:nvPr/>
        </p:nvSpPr>
        <p:spPr>
          <a:xfrm>
            <a:off x="1979999" y="2142007"/>
            <a:ext cx="3729513" cy="293758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9940" y="101176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170</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4" name="object 4"/>
          <p:cNvSpPr/>
          <p:nvPr/>
        </p:nvSpPr>
        <p:spPr>
          <a:xfrm>
            <a:off x="0" y="0"/>
            <a:ext cx="7560309" cy="252095"/>
          </a:xfrm>
          <a:custGeom>
            <a:avLst/>
            <a:gdLst/>
            <a:ahLst/>
            <a:cxnLst/>
            <a:rect l="l" t="t" r="r" b="b"/>
            <a:pathLst>
              <a:path w="7560309" h="252095">
                <a:moveTo>
                  <a:pt x="7560005" y="251993"/>
                </a:moveTo>
                <a:lnTo>
                  <a:pt x="7560005" y="0"/>
                </a:lnTo>
                <a:lnTo>
                  <a:pt x="0" y="0"/>
                </a:lnTo>
                <a:lnTo>
                  <a:pt x="0" y="251993"/>
                </a:lnTo>
                <a:lnTo>
                  <a:pt x="7560005" y="251993"/>
                </a:lnTo>
                <a:close/>
              </a:path>
            </a:pathLst>
          </a:custGeom>
          <a:solidFill>
            <a:srgbClr val="7EB19B"/>
          </a:solidFill>
        </p:spPr>
        <p:txBody>
          <a:bodyPr wrap="square" lIns="0" tIns="0" rIns="0" bIns="0" rtlCol="0"/>
          <a:lstStyle/>
          <a:p>
            <a:endParaRPr/>
          </a:p>
        </p:txBody>
      </p:sp>
      <p:sp>
        <p:nvSpPr>
          <p:cNvPr id="5" name="object 5"/>
          <p:cNvSpPr/>
          <p:nvPr/>
        </p:nvSpPr>
        <p:spPr>
          <a:xfrm>
            <a:off x="864001" y="853203"/>
            <a:ext cx="3339465" cy="227329"/>
          </a:xfrm>
          <a:custGeom>
            <a:avLst/>
            <a:gdLst/>
            <a:ahLst/>
            <a:cxnLst/>
            <a:rect l="l" t="t" r="r" b="b"/>
            <a:pathLst>
              <a:path w="3339465" h="227330">
                <a:moveTo>
                  <a:pt x="3225596" y="0"/>
                </a:moveTo>
                <a:lnTo>
                  <a:pt x="113398" y="0"/>
                </a:lnTo>
                <a:lnTo>
                  <a:pt x="69260" y="8912"/>
                </a:lnTo>
                <a:lnTo>
                  <a:pt x="33215" y="33215"/>
                </a:lnTo>
                <a:lnTo>
                  <a:pt x="8912" y="69260"/>
                </a:lnTo>
                <a:lnTo>
                  <a:pt x="0" y="113398"/>
                </a:lnTo>
                <a:lnTo>
                  <a:pt x="8912" y="157541"/>
                </a:lnTo>
                <a:lnTo>
                  <a:pt x="33215" y="193586"/>
                </a:lnTo>
                <a:lnTo>
                  <a:pt x="69260" y="217886"/>
                </a:lnTo>
                <a:lnTo>
                  <a:pt x="113398" y="226796"/>
                </a:lnTo>
                <a:lnTo>
                  <a:pt x="3225596" y="226796"/>
                </a:lnTo>
                <a:lnTo>
                  <a:pt x="3269740" y="217886"/>
                </a:lnTo>
                <a:lnTo>
                  <a:pt x="3305784" y="193586"/>
                </a:lnTo>
                <a:lnTo>
                  <a:pt x="3330084" y="157541"/>
                </a:lnTo>
                <a:lnTo>
                  <a:pt x="3338995" y="113398"/>
                </a:lnTo>
                <a:lnTo>
                  <a:pt x="3330084" y="69260"/>
                </a:lnTo>
                <a:lnTo>
                  <a:pt x="3305784" y="33215"/>
                </a:lnTo>
                <a:lnTo>
                  <a:pt x="3269740" y="8912"/>
                </a:lnTo>
                <a:lnTo>
                  <a:pt x="3225596" y="0"/>
                </a:lnTo>
                <a:close/>
              </a:path>
            </a:pathLst>
          </a:custGeom>
          <a:solidFill>
            <a:srgbClr val="AAC9BB"/>
          </a:solidFill>
        </p:spPr>
        <p:txBody>
          <a:bodyPr wrap="square" lIns="0" tIns="0" rIns="0" bIns="0" rtlCol="0"/>
          <a:lstStyle/>
          <a:p>
            <a:endParaRPr/>
          </a:p>
        </p:txBody>
      </p:sp>
      <p:sp>
        <p:nvSpPr>
          <p:cNvPr id="6" name="object 6"/>
          <p:cNvSpPr txBox="1"/>
          <p:nvPr/>
        </p:nvSpPr>
        <p:spPr>
          <a:xfrm>
            <a:off x="851300" y="875163"/>
            <a:ext cx="5829300" cy="3347720"/>
          </a:xfrm>
          <a:prstGeom prst="rect">
            <a:avLst/>
          </a:prstGeom>
        </p:spPr>
        <p:txBody>
          <a:bodyPr vert="horz" wrap="square" lIns="0" tIns="12700" rIns="0" bIns="0" rtlCol="0">
            <a:spAutoFit/>
          </a:bodyPr>
          <a:lstStyle/>
          <a:p>
            <a:pPr marL="91440">
              <a:lnSpc>
                <a:spcPct val="100000"/>
              </a:lnSpc>
              <a:spcBef>
                <a:spcPts val="100"/>
              </a:spcBef>
            </a:pPr>
            <a:r>
              <a:rPr sz="1000" spc="25" dirty="0">
                <a:solidFill>
                  <a:srgbClr val="231F20"/>
                </a:solidFill>
                <a:latin typeface="SimSun"/>
                <a:cs typeface="SimSun"/>
              </a:rPr>
              <a:t>附</a:t>
            </a:r>
            <a:r>
              <a:rPr sz="1000" dirty="0">
                <a:solidFill>
                  <a:srgbClr val="231F20"/>
                </a:solidFill>
                <a:latin typeface="SimSun"/>
                <a:cs typeface="SimSun"/>
              </a:rPr>
              <a:t>件</a:t>
            </a:r>
            <a:r>
              <a:rPr sz="1000" spc="-229" dirty="0">
                <a:solidFill>
                  <a:srgbClr val="231F20"/>
                </a:solidFill>
                <a:latin typeface="SimSun"/>
                <a:cs typeface="SimSun"/>
              </a:rPr>
              <a:t> </a:t>
            </a:r>
            <a:r>
              <a:rPr sz="1000" b="1" dirty="0">
                <a:solidFill>
                  <a:srgbClr val="231F20"/>
                </a:solidFill>
                <a:latin typeface="Arial"/>
                <a:cs typeface="Arial"/>
              </a:rPr>
              <a:t>V-35</a:t>
            </a:r>
            <a:r>
              <a:rPr sz="1000" b="1" spc="35" dirty="0">
                <a:solidFill>
                  <a:srgbClr val="231F20"/>
                </a:solidFill>
                <a:latin typeface="Arial"/>
                <a:cs typeface="Arial"/>
              </a:rPr>
              <a:t> </a:t>
            </a:r>
            <a:r>
              <a:rPr sz="1000" spc="25" dirty="0">
                <a:solidFill>
                  <a:srgbClr val="231F20"/>
                </a:solidFill>
                <a:latin typeface="SimSun"/>
                <a:cs typeface="SimSun"/>
              </a:rPr>
              <a:t>教材資</a:t>
            </a:r>
            <a:r>
              <a:rPr sz="1000" dirty="0">
                <a:solidFill>
                  <a:srgbClr val="231F20"/>
                </a:solidFill>
                <a:latin typeface="SimSun"/>
                <a:cs typeface="SimSun"/>
              </a:rPr>
              <a:t>料</a:t>
            </a:r>
            <a:r>
              <a:rPr sz="1000" spc="-229" dirty="0">
                <a:solidFill>
                  <a:srgbClr val="231F20"/>
                </a:solidFill>
                <a:latin typeface="SimSun"/>
                <a:cs typeface="SimSun"/>
              </a:rPr>
              <a:t> </a:t>
            </a:r>
            <a:r>
              <a:rPr sz="1000" b="1" dirty="0">
                <a:solidFill>
                  <a:srgbClr val="231F20"/>
                </a:solidFill>
                <a:latin typeface="Arial"/>
                <a:cs typeface="Arial"/>
              </a:rPr>
              <a:t>-</a:t>
            </a:r>
            <a:r>
              <a:rPr sz="1000" b="1" spc="-10" dirty="0">
                <a:solidFill>
                  <a:srgbClr val="231F20"/>
                </a:solidFill>
                <a:latin typeface="Arial"/>
                <a:cs typeface="Arial"/>
              </a:rPr>
              <a:t> </a:t>
            </a:r>
            <a:r>
              <a:rPr sz="1000" spc="25" dirty="0">
                <a:solidFill>
                  <a:srgbClr val="231F20"/>
                </a:solidFill>
                <a:latin typeface="SimSun"/>
                <a:cs typeface="SimSun"/>
              </a:rPr>
              <a:t>微型電動二輪車之駕駛路權與規定</a:t>
            </a:r>
            <a:endParaRPr sz="1000">
              <a:latin typeface="SimSun"/>
              <a:cs typeface="SimSun"/>
            </a:endParaRPr>
          </a:p>
          <a:p>
            <a:pPr>
              <a:lnSpc>
                <a:spcPct val="100000"/>
              </a:lnSpc>
              <a:spcBef>
                <a:spcPts val="20"/>
              </a:spcBef>
            </a:pPr>
            <a:endParaRPr sz="2200">
              <a:latin typeface="Times New Roman"/>
              <a:cs typeface="Times New Roman"/>
            </a:endParaRPr>
          </a:p>
          <a:p>
            <a:pPr marL="1174115">
              <a:lnSpc>
                <a:spcPct val="100000"/>
              </a:lnSpc>
            </a:pPr>
            <a:r>
              <a:rPr sz="1800" b="1" spc="35" dirty="0">
                <a:solidFill>
                  <a:srgbClr val="231F20"/>
                </a:solidFill>
                <a:latin typeface="微軟正黑體"/>
                <a:cs typeface="微軟正黑體"/>
              </a:rPr>
              <a:t>微型電動二輪車之駕駛路權與規定</a:t>
            </a:r>
            <a:endParaRPr sz="1800">
              <a:latin typeface="微軟正黑體"/>
              <a:cs typeface="微軟正黑體"/>
            </a:endParaRPr>
          </a:p>
          <a:p>
            <a:pPr marL="12700">
              <a:lnSpc>
                <a:spcPct val="100000"/>
              </a:lnSpc>
              <a:spcBef>
                <a:spcPts val="1689"/>
              </a:spcBef>
            </a:pPr>
            <a:r>
              <a:rPr sz="1100" spc="25" dirty="0">
                <a:solidFill>
                  <a:srgbClr val="231F20"/>
                </a:solidFill>
                <a:latin typeface="SimSun"/>
                <a:cs typeface="SimSun"/>
              </a:rPr>
              <a:t>一、停讓行人</a:t>
            </a:r>
            <a:endParaRPr sz="1100">
              <a:latin typeface="SimSun"/>
              <a:cs typeface="SimSun"/>
            </a:endParaRPr>
          </a:p>
          <a:p>
            <a:pPr marL="336550" marR="5080" indent="287655" algn="just">
              <a:lnSpc>
                <a:spcPct val="136300"/>
              </a:lnSpc>
              <a:spcBef>
                <a:spcPts val="570"/>
              </a:spcBef>
            </a:pPr>
            <a:r>
              <a:rPr sz="1100" spc="50" dirty="0">
                <a:solidFill>
                  <a:srgbClr val="231F20"/>
                </a:solidFill>
                <a:latin typeface="SimSun"/>
                <a:cs typeface="SimSun"/>
              </a:rPr>
              <a:t>法令保障行人於行人穿越道上有絕對優先</a:t>
            </a:r>
            <a:r>
              <a:rPr sz="1100" dirty="0">
                <a:solidFill>
                  <a:srgbClr val="231F20"/>
                </a:solidFill>
                <a:latin typeface="SimSun"/>
                <a:cs typeface="SimSun"/>
              </a:rPr>
              <a:t>權</a:t>
            </a:r>
            <a:r>
              <a:rPr sz="1100" spc="-40" dirty="0">
                <a:solidFill>
                  <a:srgbClr val="231F20"/>
                </a:solidFill>
                <a:latin typeface="SimSun"/>
                <a:cs typeface="SimSun"/>
              </a:rPr>
              <a:t> </a:t>
            </a:r>
            <a:r>
              <a:rPr sz="1100" spc="50" dirty="0">
                <a:solidFill>
                  <a:srgbClr val="231F20"/>
                </a:solidFill>
                <a:latin typeface="SimSun"/>
                <a:cs typeface="SimSun"/>
              </a:rPr>
              <a:t>，駕駛人</a:t>
            </a:r>
            <a:r>
              <a:rPr sz="1100" spc="25" dirty="0">
                <a:solidFill>
                  <a:srgbClr val="231F20"/>
                </a:solidFill>
                <a:latin typeface="SimSun"/>
                <a:cs typeface="SimSun"/>
              </a:rPr>
              <a:t>行</a:t>
            </a:r>
            <a:r>
              <a:rPr sz="1100" spc="50" dirty="0">
                <a:solidFill>
                  <a:srgbClr val="231F20"/>
                </a:solidFill>
                <a:latin typeface="SimSun"/>
                <a:cs typeface="SimSun"/>
              </a:rPr>
              <a:t>「近」行人穿越道時或是 </a:t>
            </a:r>
            <a:r>
              <a:rPr sz="1100" spc="30" dirty="0">
                <a:solidFill>
                  <a:srgbClr val="231F20"/>
                </a:solidFill>
                <a:latin typeface="SimSun"/>
                <a:cs typeface="SimSun"/>
              </a:rPr>
              <a:t>未劃設行人穿越道之交叉路</a:t>
            </a:r>
            <a:r>
              <a:rPr sz="1100" spc="25" dirty="0">
                <a:solidFill>
                  <a:srgbClr val="231F20"/>
                </a:solidFill>
                <a:latin typeface="SimSun"/>
                <a:cs typeface="SimSun"/>
              </a:rPr>
              <a:t>口</a:t>
            </a:r>
            <a:r>
              <a:rPr sz="1100" spc="30" dirty="0">
                <a:solidFill>
                  <a:srgbClr val="231F20"/>
                </a:solidFill>
                <a:latin typeface="SimSun"/>
                <a:cs typeface="SimSun"/>
              </a:rPr>
              <a:t>，無論有無交通指揮人員</a:t>
            </a:r>
            <a:r>
              <a:rPr sz="1100" dirty="0">
                <a:solidFill>
                  <a:srgbClr val="231F20"/>
                </a:solidFill>
                <a:latin typeface="SimSun"/>
                <a:cs typeface="SimSun"/>
              </a:rPr>
              <a:t>或</a:t>
            </a:r>
            <a:r>
              <a:rPr sz="1100" spc="-45" dirty="0">
                <a:solidFill>
                  <a:srgbClr val="231F20"/>
                </a:solidFill>
                <a:latin typeface="SimSun"/>
                <a:cs typeface="SimSun"/>
              </a:rPr>
              <a:t> </a:t>
            </a:r>
            <a:r>
              <a:rPr sz="1100" spc="30" dirty="0">
                <a:solidFill>
                  <a:srgbClr val="231F20"/>
                </a:solidFill>
                <a:latin typeface="SimSun"/>
                <a:cs typeface="SimSun"/>
              </a:rPr>
              <a:t>燈</a:t>
            </a:r>
            <a:r>
              <a:rPr sz="1100" dirty="0">
                <a:solidFill>
                  <a:srgbClr val="231F20"/>
                </a:solidFill>
                <a:latin typeface="SimSun"/>
                <a:cs typeface="SimSun"/>
              </a:rPr>
              <a:t>光</a:t>
            </a:r>
            <a:r>
              <a:rPr sz="1100" spc="-50" dirty="0">
                <a:solidFill>
                  <a:srgbClr val="231F20"/>
                </a:solidFill>
                <a:latin typeface="SimSun"/>
                <a:cs typeface="SimSun"/>
              </a:rPr>
              <a:t> </a:t>
            </a:r>
            <a:r>
              <a:rPr sz="1100" spc="30" dirty="0">
                <a:solidFill>
                  <a:srgbClr val="231F20"/>
                </a:solidFill>
                <a:latin typeface="SimSun"/>
                <a:cs typeface="SimSun"/>
              </a:rPr>
              <a:t>號</a:t>
            </a:r>
            <a:r>
              <a:rPr sz="1100" spc="25" dirty="0">
                <a:solidFill>
                  <a:srgbClr val="231F20"/>
                </a:solidFill>
                <a:latin typeface="SimSun"/>
                <a:cs typeface="SimSun"/>
              </a:rPr>
              <a:t>誌</a:t>
            </a:r>
            <a:r>
              <a:rPr sz="1100" spc="30" dirty="0">
                <a:solidFill>
                  <a:srgbClr val="231F20"/>
                </a:solidFill>
                <a:latin typeface="SimSun"/>
                <a:cs typeface="SimSun"/>
              </a:rPr>
              <a:t>，均應停讓行人先 </a:t>
            </a:r>
            <a:r>
              <a:rPr sz="1100" spc="25" dirty="0">
                <a:solidFill>
                  <a:srgbClr val="231F20"/>
                </a:solidFill>
                <a:latin typeface="SimSun"/>
                <a:cs typeface="SimSun"/>
              </a:rPr>
              <a:t>行通過。</a:t>
            </a:r>
            <a:endParaRPr sz="1100">
              <a:latin typeface="SimSun"/>
              <a:cs typeface="SimSun"/>
            </a:endParaRPr>
          </a:p>
          <a:p>
            <a:pPr marL="336550">
              <a:lnSpc>
                <a:spcPct val="100000"/>
              </a:lnSpc>
              <a:spcBef>
                <a:spcPts val="1045"/>
              </a:spcBef>
            </a:pPr>
            <a:r>
              <a:rPr sz="1100" spc="25" dirty="0">
                <a:solidFill>
                  <a:srgbClr val="231F20"/>
                </a:solidFill>
                <a:latin typeface="SimSun"/>
                <a:cs typeface="SimSun"/>
              </a:rPr>
              <a:t>（一）不論有無斑馬線，只要路口有行人要通過，車輛都要停駛讓</a:t>
            </a:r>
            <a:r>
              <a:rPr sz="1100" dirty="0">
                <a:solidFill>
                  <a:srgbClr val="231F20"/>
                </a:solidFill>
                <a:latin typeface="SimSun"/>
                <a:cs typeface="SimSun"/>
              </a:rPr>
              <a:t>行</a:t>
            </a:r>
            <a:r>
              <a:rPr sz="1100" spc="-195" dirty="0">
                <a:solidFill>
                  <a:srgbClr val="231F20"/>
                </a:solidFill>
                <a:latin typeface="SimSun"/>
                <a:cs typeface="SimSun"/>
              </a:rPr>
              <a:t> </a:t>
            </a:r>
            <a:r>
              <a:rPr sz="1100" dirty="0">
                <a:solidFill>
                  <a:srgbClr val="231F20"/>
                </a:solidFill>
                <a:latin typeface="SimSun"/>
                <a:cs typeface="SimSun"/>
              </a:rPr>
              <a:t>。</a:t>
            </a:r>
            <a:endParaRPr sz="1100">
              <a:latin typeface="SimSun"/>
              <a:cs typeface="SimSun"/>
            </a:endParaRPr>
          </a:p>
          <a:p>
            <a:pPr marL="336550">
              <a:lnSpc>
                <a:spcPct val="100000"/>
              </a:lnSpc>
              <a:spcBef>
                <a:spcPts val="1050"/>
              </a:spcBef>
            </a:pPr>
            <a:r>
              <a:rPr sz="1100" spc="25" dirty="0">
                <a:solidFill>
                  <a:srgbClr val="231F20"/>
                </a:solidFill>
                <a:latin typeface="SimSun"/>
                <a:cs typeface="SimSun"/>
              </a:rPr>
              <a:t>（二）所謂暫停或停等，指車輛完全停下靜止，待行人通過後，方可行駛。</a:t>
            </a:r>
            <a:endParaRPr sz="1100">
              <a:latin typeface="SimSun"/>
              <a:cs typeface="SimSun"/>
            </a:endParaRPr>
          </a:p>
          <a:p>
            <a:pPr marL="336550">
              <a:lnSpc>
                <a:spcPct val="100000"/>
              </a:lnSpc>
              <a:spcBef>
                <a:spcPts val="1045"/>
              </a:spcBef>
            </a:pPr>
            <a:r>
              <a:rPr sz="1100" spc="25" dirty="0">
                <a:solidFill>
                  <a:srgbClr val="231F20"/>
                </a:solidFill>
                <a:latin typeface="SimSun"/>
                <a:cs typeface="SimSun"/>
              </a:rPr>
              <a:t>（三）駕駛應養成接近路口前放慢車速的習慣。</a:t>
            </a:r>
            <a:endParaRPr sz="1100">
              <a:latin typeface="SimSun"/>
              <a:cs typeface="SimSun"/>
            </a:endParaRPr>
          </a:p>
          <a:p>
            <a:pPr marL="521970" marR="5080" indent="-186055">
              <a:lnSpc>
                <a:spcPct val="136300"/>
              </a:lnSpc>
              <a:spcBef>
                <a:spcPts val="570"/>
              </a:spcBef>
            </a:pPr>
            <a:r>
              <a:rPr sz="1100" dirty="0">
                <a:solidFill>
                  <a:srgbClr val="231F20"/>
                </a:solidFill>
                <a:latin typeface="SimSun"/>
                <a:cs typeface="SimSun"/>
              </a:rPr>
              <a:t>★</a:t>
            </a:r>
            <a:r>
              <a:rPr sz="1100" spc="-135" dirty="0">
                <a:solidFill>
                  <a:srgbClr val="231F20"/>
                </a:solidFill>
                <a:latin typeface="SimSun"/>
                <a:cs typeface="SimSun"/>
              </a:rPr>
              <a:t> </a:t>
            </a:r>
            <a:r>
              <a:rPr sz="1100" spc="50" dirty="0">
                <a:solidFill>
                  <a:srgbClr val="231F20"/>
                </a:solidFill>
                <a:latin typeface="SimSun"/>
                <a:cs typeface="SimSun"/>
              </a:rPr>
              <a:t>慢車</a:t>
            </a:r>
            <a:r>
              <a:rPr sz="1100" spc="25" dirty="0">
                <a:solidFill>
                  <a:srgbClr val="231F20"/>
                </a:solidFill>
                <a:latin typeface="SimSun"/>
                <a:cs typeface="SimSun"/>
              </a:rPr>
              <a:t>行</a:t>
            </a:r>
            <a:r>
              <a:rPr sz="1100" spc="50" dirty="0">
                <a:solidFill>
                  <a:srgbClr val="231F20"/>
                </a:solidFill>
                <a:latin typeface="SimSun"/>
                <a:cs typeface="SimSun"/>
              </a:rPr>
              <a:t>「近」行人穿越道或未劃設行人穿越道之路</a:t>
            </a:r>
            <a:r>
              <a:rPr sz="1100" spc="25" dirty="0">
                <a:solidFill>
                  <a:srgbClr val="231F20"/>
                </a:solidFill>
                <a:latin typeface="SimSun"/>
                <a:cs typeface="SimSun"/>
              </a:rPr>
              <a:t>段</a:t>
            </a:r>
            <a:r>
              <a:rPr sz="1100" spc="50" dirty="0">
                <a:solidFill>
                  <a:srgbClr val="231F20"/>
                </a:solidFill>
                <a:latin typeface="SimSun"/>
                <a:cs typeface="SimSun"/>
              </a:rPr>
              <a:t>，遇有行人穿越</a:t>
            </a:r>
            <a:r>
              <a:rPr sz="1100" spc="25" dirty="0">
                <a:solidFill>
                  <a:srgbClr val="231F20"/>
                </a:solidFill>
                <a:latin typeface="SimSun"/>
                <a:cs typeface="SimSun"/>
              </a:rPr>
              <a:t>時</a:t>
            </a:r>
            <a:r>
              <a:rPr sz="1100" spc="50" dirty="0">
                <a:solidFill>
                  <a:srgbClr val="231F20"/>
                </a:solidFill>
                <a:latin typeface="SimSun"/>
                <a:cs typeface="SimSun"/>
              </a:rPr>
              <a:t>，應停讓行 </a:t>
            </a:r>
            <a:r>
              <a:rPr sz="1100" spc="25" dirty="0">
                <a:solidFill>
                  <a:srgbClr val="231F20"/>
                </a:solidFill>
                <a:latin typeface="SimSun"/>
                <a:cs typeface="SimSun"/>
              </a:rPr>
              <a:t>人先行通過。</a:t>
            </a:r>
            <a:endParaRPr sz="1100">
              <a:latin typeface="SimSun"/>
              <a:cs typeface="SimSun"/>
            </a:endParaRPr>
          </a:p>
        </p:txBody>
      </p:sp>
      <p:sp>
        <p:nvSpPr>
          <p:cNvPr id="7" name="object 7"/>
          <p:cNvSpPr/>
          <p:nvPr/>
        </p:nvSpPr>
        <p:spPr>
          <a:xfrm>
            <a:off x="1219662" y="4554002"/>
            <a:ext cx="5091664" cy="505800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219657" y="4554004"/>
            <a:ext cx="5092065" cy="5058410"/>
          </a:xfrm>
          <a:custGeom>
            <a:avLst/>
            <a:gdLst/>
            <a:ahLst/>
            <a:cxnLst/>
            <a:rect l="l" t="t" r="r" b="b"/>
            <a:pathLst>
              <a:path w="5092065" h="5058409">
                <a:moveTo>
                  <a:pt x="0" y="5058003"/>
                </a:moveTo>
                <a:lnTo>
                  <a:pt x="5091658" y="5058003"/>
                </a:lnTo>
                <a:lnTo>
                  <a:pt x="5091658" y="0"/>
                </a:lnTo>
                <a:lnTo>
                  <a:pt x="0" y="0"/>
                </a:lnTo>
                <a:lnTo>
                  <a:pt x="0" y="5058003"/>
                </a:lnTo>
                <a:close/>
              </a:path>
            </a:pathLst>
          </a:custGeom>
          <a:ln w="6350">
            <a:solidFill>
              <a:srgbClr val="6D6E71"/>
            </a:solidFill>
          </a:ln>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34641" y="101165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171</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4" name="object 4"/>
          <p:cNvSpPr/>
          <p:nvPr/>
        </p:nvSpPr>
        <p:spPr>
          <a:xfrm>
            <a:off x="5651995" y="0"/>
            <a:ext cx="1908175" cy="252095"/>
          </a:xfrm>
          <a:custGeom>
            <a:avLst/>
            <a:gdLst/>
            <a:ahLst/>
            <a:cxnLst/>
            <a:rect l="l" t="t" r="r" b="b"/>
            <a:pathLst>
              <a:path w="1908175" h="252095">
                <a:moveTo>
                  <a:pt x="0" y="251993"/>
                </a:moveTo>
                <a:lnTo>
                  <a:pt x="1908009" y="251993"/>
                </a:lnTo>
                <a:lnTo>
                  <a:pt x="1908009" y="0"/>
                </a:lnTo>
                <a:lnTo>
                  <a:pt x="0" y="0"/>
                </a:lnTo>
                <a:lnTo>
                  <a:pt x="0" y="251993"/>
                </a:lnTo>
                <a:close/>
              </a:path>
            </a:pathLst>
          </a:custGeom>
          <a:solidFill>
            <a:srgbClr val="AAC9BB"/>
          </a:solidFill>
        </p:spPr>
        <p:txBody>
          <a:bodyPr wrap="square" lIns="0" tIns="0" rIns="0" bIns="0" rtlCol="0"/>
          <a:lstStyle/>
          <a:p>
            <a:endParaRPr/>
          </a:p>
        </p:txBody>
      </p:sp>
      <p:sp>
        <p:nvSpPr>
          <p:cNvPr id="5" name="object 5"/>
          <p:cNvSpPr/>
          <p:nvPr/>
        </p:nvSpPr>
        <p:spPr>
          <a:xfrm>
            <a:off x="0" y="0"/>
            <a:ext cx="5652135" cy="252095"/>
          </a:xfrm>
          <a:custGeom>
            <a:avLst/>
            <a:gdLst/>
            <a:ahLst/>
            <a:cxnLst/>
            <a:rect l="l" t="t" r="r" b="b"/>
            <a:pathLst>
              <a:path w="5652135" h="252095">
                <a:moveTo>
                  <a:pt x="5651995" y="0"/>
                </a:moveTo>
                <a:lnTo>
                  <a:pt x="0" y="0"/>
                </a:lnTo>
                <a:lnTo>
                  <a:pt x="0" y="251993"/>
                </a:lnTo>
                <a:lnTo>
                  <a:pt x="5651995" y="251993"/>
                </a:lnTo>
                <a:lnTo>
                  <a:pt x="5651995" y="0"/>
                </a:lnTo>
                <a:close/>
              </a:path>
            </a:pathLst>
          </a:custGeom>
          <a:solidFill>
            <a:srgbClr val="7EB19B"/>
          </a:solidFill>
        </p:spPr>
        <p:txBody>
          <a:bodyPr wrap="square" lIns="0" tIns="0" rIns="0" bIns="0" rtlCol="0"/>
          <a:lstStyle/>
          <a:p>
            <a:endParaRPr/>
          </a:p>
        </p:txBody>
      </p:sp>
      <p:sp>
        <p:nvSpPr>
          <p:cNvPr id="6" name="object 6"/>
          <p:cNvSpPr/>
          <p:nvPr/>
        </p:nvSpPr>
        <p:spPr>
          <a:xfrm>
            <a:off x="6950554" y="7362003"/>
            <a:ext cx="190500" cy="1755139"/>
          </a:xfrm>
          <a:custGeom>
            <a:avLst/>
            <a:gdLst/>
            <a:ahLst/>
            <a:cxnLst/>
            <a:rect l="l" t="t" r="r" b="b"/>
            <a:pathLst>
              <a:path w="190500" h="1755140">
                <a:moveTo>
                  <a:pt x="94996" y="0"/>
                </a:moveTo>
                <a:lnTo>
                  <a:pt x="58019" y="7465"/>
                </a:lnTo>
                <a:lnTo>
                  <a:pt x="27824" y="27824"/>
                </a:lnTo>
                <a:lnTo>
                  <a:pt x="7465" y="58019"/>
                </a:lnTo>
                <a:lnTo>
                  <a:pt x="0" y="94996"/>
                </a:lnTo>
                <a:lnTo>
                  <a:pt x="0" y="1660004"/>
                </a:lnTo>
                <a:lnTo>
                  <a:pt x="7465" y="1696980"/>
                </a:lnTo>
                <a:lnTo>
                  <a:pt x="27824" y="1727176"/>
                </a:lnTo>
                <a:lnTo>
                  <a:pt x="58019" y="1747534"/>
                </a:lnTo>
                <a:lnTo>
                  <a:pt x="94996" y="1755000"/>
                </a:lnTo>
                <a:lnTo>
                  <a:pt x="131972" y="1747534"/>
                </a:lnTo>
                <a:lnTo>
                  <a:pt x="162167" y="1727176"/>
                </a:lnTo>
                <a:lnTo>
                  <a:pt x="182526" y="1696980"/>
                </a:lnTo>
                <a:lnTo>
                  <a:pt x="189992" y="1660004"/>
                </a:lnTo>
                <a:lnTo>
                  <a:pt x="189992" y="94996"/>
                </a:lnTo>
                <a:lnTo>
                  <a:pt x="182526" y="58019"/>
                </a:lnTo>
                <a:lnTo>
                  <a:pt x="162167" y="27824"/>
                </a:lnTo>
                <a:lnTo>
                  <a:pt x="131972" y="7465"/>
                </a:lnTo>
                <a:lnTo>
                  <a:pt x="94996" y="0"/>
                </a:lnTo>
                <a:close/>
              </a:path>
            </a:pathLst>
          </a:custGeom>
          <a:solidFill>
            <a:srgbClr val="E9F0EC"/>
          </a:solidFill>
        </p:spPr>
        <p:txBody>
          <a:bodyPr wrap="square" lIns="0" tIns="0" rIns="0" bIns="0" rtlCol="0"/>
          <a:lstStyle/>
          <a:p>
            <a:endParaRPr/>
          </a:p>
        </p:txBody>
      </p:sp>
      <p:sp>
        <p:nvSpPr>
          <p:cNvPr id="7" name="object 7"/>
          <p:cNvSpPr txBox="1"/>
          <p:nvPr/>
        </p:nvSpPr>
        <p:spPr>
          <a:xfrm>
            <a:off x="6975701" y="1481302"/>
            <a:ext cx="139700" cy="161798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壹</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那些年一起學的機車知</a:t>
            </a:r>
            <a:r>
              <a:rPr sz="900" b="1" dirty="0">
                <a:solidFill>
                  <a:srgbClr val="6D6E71"/>
                </a:solidFill>
                <a:latin typeface="微軟正黑體"/>
                <a:cs typeface="微軟正黑體"/>
              </a:rPr>
              <a:t>識</a:t>
            </a:r>
            <a:endParaRPr sz="900">
              <a:latin typeface="微軟正黑體"/>
              <a:cs typeface="微軟正黑體"/>
            </a:endParaRPr>
          </a:p>
        </p:txBody>
      </p:sp>
      <p:sp>
        <p:nvSpPr>
          <p:cNvPr id="8" name="object 8"/>
          <p:cNvSpPr txBox="1"/>
          <p:nvPr/>
        </p:nvSpPr>
        <p:spPr>
          <a:xfrm>
            <a:off x="6991896" y="3159986"/>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9" name="object 9"/>
          <p:cNvSpPr txBox="1"/>
          <p:nvPr/>
        </p:nvSpPr>
        <p:spPr>
          <a:xfrm>
            <a:off x="6975701" y="3423810"/>
            <a:ext cx="139700" cy="1497965"/>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貳</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行車要檢查騎乘要安</a:t>
            </a:r>
            <a:r>
              <a:rPr sz="900" b="1" dirty="0">
                <a:solidFill>
                  <a:srgbClr val="6D6E71"/>
                </a:solidFill>
                <a:latin typeface="微軟正黑體"/>
                <a:cs typeface="微軟正黑體"/>
              </a:rPr>
              <a:t>全</a:t>
            </a:r>
            <a:endParaRPr sz="900">
              <a:latin typeface="微軟正黑體"/>
              <a:cs typeface="微軟正黑體"/>
            </a:endParaRPr>
          </a:p>
        </p:txBody>
      </p:sp>
      <p:sp>
        <p:nvSpPr>
          <p:cNvPr id="10" name="object 10"/>
          <p:cNvSpPr txBox="1"/>
          <p:nvPr/>
        </p:nvSpPr>
        <p:spPr>
          <a:xfrm>
            <a:off x="6991896" y="4982477"/>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11" name="object 11"/>
          <p:cNvSpPr txBox="1"/>
          <p:nvPr/>
        </p:nvSpPr>
        <p:spPr>
          <a:xfrm>
            <a:off x="6975701" y="5246304"/>
            <a:ext cx="139700" cy="185801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參</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安全駕駛機車該懂的日常檢</a:t>
            </a:r>
            <a:r>
              <a:rPr sz="900" b="1" dirty="0">
                <a:solidFill>
                  <a:srgbClr val="6D6E71"/>
                </a:solidFill>
                <a:latin typeface="微軟正黑體"/>
                <a:cs typeface="微軟正黑體"/>
              </a:rPr>
              <a:t>查</a:t>
            </a:r>
            <a:endParaRPr sz="900">
              <a:latin typeface="微軟正黑體"/>
              <a:cs typeface="微軟正黑體"/>
            </a:endParaRPr>
          </a:p>
        </p:txBody>
      </p:sp>
      <p:sp>
        <p:nvSpPr>
          <p:cNvPr id="12" name="object 12"/>
          <p:cNvSpPr txBox="1"/>
          <p:nvPr/>
        </p:nvSpPr>
        <p:spPr>
          <a:xfrm>
            <a:off x="6991896" y="7165016"/>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13" name="object 13"/>
          <p:cNvSpPr txBox="1"/>
          <p:nvPr/>
        </p:nvSpPr>
        <p:spPr>
          <a:xfrm>
            <a:off x="6975701" y="7428843"/>
            <a:ext cx="139700" cy="1617980"/>
          </a:xfrm>
          <a:prstGeom prst="rect">
            <a:avLst/>
          </a:prstGeom>
        </p:spPr>
        <p:txBody>
          <a:bodyPr vert="eaVert" wrap="square" lIns="0" tIns="0" rIns="0" bIns="0" rtlCol="0">
            <a:spAutoFit/>
          </a:bodyPr>
          <a:lstStyle/>
          <a:p>
            <a:pPr marL="12700">
              <a:lnSpc>
                <a:spcPct val="70000"/>
              </a:lnSpc>
            </a:pPr>
            <a:r>
              <a:rPr sz="900" b="1" spc="40" dirty="0">
                <a:solidFill>
                  <a:srgbClr val="8DB9A5"/>
                </a:solidFill>
                <a:latin typeface="微軟正黑體"/>
                <a:cs typeface="微軟正黑體"/>
              </a:rPr>
              <a:t>肆</a:t>
            </a:r>
            <a:r>
              <a:rPr sz="900" b="1" dirty="0">
                <a:solidFill>
                  <a:srgbClr val="8DB9A5"/>
                </a:solidFill>
                <a:latin typeface="微軟正黑體"/>
                <a:cs typeface="微軟正黑體"/>
              </a:rPr>
              <a:t>、 </a:t>
            </a:r>
            <a:r>
              <a:rPr sz="900" b="1" spc="-110" dirty="0">
                <a:solidFill>
                  <a:srgbClr val="8DB9A5"/>
                </a:solidFill>
                <a:latin typeface="微軟正黑體"/>
                <a:cs typeface="微軟正黑體"/>
              </a:rPr>
              <a:t> </a:t>
            </a:r>
            <a:r>
              <a:rPr sz="900" b="1" spc="40" dirty="0">
                <a:solidFill>
                  <a:srgbClr val="8DB9A5"/>
                </a:solidFill>
                <a:latin typeface="微軟正黑體"/>
                <a:cs typeface="微軟正黑體"/>
              </a:rPr>
              <a:t>微型電動二輪車安全駕</a:t>
            </a:r>
            <a:r>
              <a:rPr sz="900" b="1" dirty="0">
                <a:solidFill>
                  <a:srgbClr val="8DB9A5"/>
                </a:solidFill>
                <a:latin typeface="微軟正黑體"/>
                <a:cs typeface="微軟正黑體"/>
              </a:rPr>
              <a:t>駛</a:t>
            </a:r>
            <a:endParaRPr sz="900">
              <a:latin typeface="微軟正黑體"/>
              <a:cs typeface="微軟正黑體"/>
            </a:endParaRPr>
          </a:p>
        </p:txBody>
      </p:sp>
      <p:sp>
        <p:nvSpPr>
          <p:cNvPr id="14" name="object 14"/>
          <p:cNvSpPr txBox="1"/>
          <p:nvPr/>
        </p:nvSpPr>
        <p:spPr>
          <a:xfrm>
            <a:off x="887299" y="1050540"/>
            <a:ext cx="5826125" cy="72263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231F20"/>
                </a:solidFill>
                <a:latin typeface="SimSun"/>
                <a:cs typeface="SimSun"/>
              </a:rPr>
              <a:t>二、微型電動二輪車路權與規定</a:t>
            </a:r>
            <a:endParaRPr sz="1100">
              <a:latin typeface="SimSun"/>
              <a:cs typeface="SimSun"/>
            </a:endParaRPr>
          </a:p>
          <a:p>
            <a:pPr marL="336550" marR="5080" indent="287655">
              <a:lnSpc>
                <a:spcPct val="136300"/>
              </a:lnSpc>
              <a:spcBef>
                <a:spcPts val="565"/>
              </a:spcBef>
            </a:pPr>
            <a:r>
              <a:rPr sz="1100" spc="25" dirty="0">
                <a:solidFill>
                  <a:srgbClr val="231F20"/>
                </a:solidFill>
                <a:latin typeface="SimSun"/>
                <a:cs typeface="SimSun"/>
              </a:rPr>
              <a:t>駕駛微型電動二輪車時，應遵守道路交通標誌、標線、號誌之指示，並服從交通</a:t>
            </a:r>
            <a:r>
              <a:rPr sz="1100" dirty="0">
                <a:solidFill>
                  <a:srgbClr val="231F20"/>
                </a:solidFill>
                <a:latin typeface="SimSun"/>
                <a:cs typeface="SimSun"/>
              </a:rPr>
              <a:t>指 </a:t>
            </a:r>
            <a:r>
              <a:rPr sz="1100" spc="25" dirty="0">
                <a:solidFill>
                  <a:srgbClr val="231F20"/>
                </a:solidFill>
                <a:latin typeface="SimSun"/>
                <a:cs typeface="SimSun"/>
              </a:rPr>
              <a:t>揮人員指揮。根據道路交通管理條例，微型電動二輪車與電動輔助自行車最高行駛速率</a:t>
            </a:r>
            <a:endParaRPr sz="1100">
              <a:latin typeface="SimSun"/>
              <a:cs typeface="SimSun"/>
            </a:endParaRPr>
          </a:p>
        </p:txBody>
      </p:sp>
      <p:sp>
        <p:nvSpPr>
          <p:cNvPr id="15" name="object 15"/>
          <p:cNvSpPr txBox="1"/>
          <p:nvPr/>
        </p:nvSpPr>
        <p:spPr>
          <a:xfrm>
            <a:off x="1211263" y="1808273"/>
            <a:ext cx="4726940" cy="169672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231F20"/>
                </a:solidFill>
                <a:latin typeface="SimSun"/>
                <a:cs typeface="SimSun"/>
              </a:rPr>
              <a:t>皆</a:t>
            </a:r>
            <a:r>
              <a:rPr sz="1100" dirty="0">
                <a:solidFill>
                  <a:srgbClr val="231F20"/>
                </a:solidFill>
                <a:latin typeface="SimSun"/>
                <a:cs typeface="SimSun"/>
              </a:rPr>
              <a:t>為</a:t>
            </a:r>
            <a:r>
              <a:rPr sz="1100" spc="-290" dirty="0">
                <a:solidFill>
                  <a:srgbClr val="231F20"/>
                </a:solidFill>
                <a:latin typeface="SimSun"/>
                <a:cs typeface="SimSun"/>
              </a:rPr>
              <a:t> </a:t>
            </a:r>
            <a:r>
              <a:rPr sz="1100" spc="15" dirty="0">
                <a:solidFill>
                  <a:srgbClr val="231F20"/>
                </a:solidFill>
                <a:latin typeface="Arial"/>
                <a:cs typeface="Arial"/>
              </a:rPr>
              <a:t>25km/h</a:t>
            </a:r>
            <a:r>
              <a:rPr sz="1100" spc="-45" dirty="0">
                <a:solidFill>
                  <a:srgbClr val="231F20"/>
                </a:solidFill>
                <a:latin typeface="Arial"/>
                <a:cs typeface="Arial"/>
              </a:rPr>
              <a:t> </a:t>
            </a:r>
            <a:r>
              <a:rPr sz="1100" spc="25" dirty="0">
                <a:solidFill>
                  <a:srgbClr val="231F20"/>
                </a:solidFill>
                <a:latin typeface="SimSun"/>
                <a:cs typeface="SimSun"/>
              </a:rPr>
              <a:t>以下，皆屬於「慢車」種類，因此必須遵守機慢車交通規則。</a:t>
            </a:r>
            <a:endParaRPr sz="1100">
              <a:latin typeface="SimSun"/>
              <a:cs typeface="SimSun"/>
            </a:endParaRPr>
          </a:p>
          <a:p>
            <a:pPr marL="12700">
              <a:lnSpc>
                <a:spcPct val="100000"/>
              </a:lnSpc>
              <a:spcBef>
                <a:spcPts val="1045"/>
              </a:spcBef>
            </a:pPr>
            <a:r>
              <a:rPr sz="1100" spc="25" dirty="0">
                <a:solidFill>
                  <a:srgbClr val="231F20"/>
                </a:solidFill>
                <a:latin typeface="SimSun"/>
                <a:cs typeface="SimSun"/>
              </a:rPr>
              <a:t>（一）應行駛於慢車道並靠右，無慢車道時則靠外側路邊行駛。</a:t>
            </a:r>
            <a:endParaRPr sz="1100">
              <a:latin typeface="SimSun"/>
              <a:cs typeface="SimSun"/>
            </a:endParaRPr>
          </a:p>
          <a:p>
            <a:pPr marL="12700">
              <a:lnSpc>
                <a:spcPct val="100000"/>
              </a:lnSpc>
              <a:spcBef>
                <a:spcPts val="1050"/>
              </a:spcBef>
            </a:pPr>
            <a:r>
              <a:rPr sz="1100" spc="25" dirty="0">
                <a:solidFill>
                  <a:srgbClr val="231F20"/>
                </a:solidFill>
                <a:latin typeface="SimSun"/>
                <a:cs typeface="SimSun"/>
              </a:rPr>
              <a:t>（二）應遵守道路交通標誌、標線、號誌。</a:t>
            </a:r>
            <a:endParaRPr sz="1100">
              <a:latin typeface="SimSun"/>
              <a:cs typeface="SimSun"/>
            </a:endParaRPr>
          </a:p>
          <a:p>
            <a:pPr marL="12700">
              <a:lnSpc>
                <a:spcPct val="100000"/>
              </a:lnSpc>
              <a:spcBef>
                <a:spcPts val="1045"/>
              </a:spcBef>
            </a:pPr>
            <a:r>
              <a:rPr sz="1100" spc="25" dirty="0">
                <a:solidFill>
                  <a:srgbClr val="231F20"/>
                </a:solidFill>
                <a:latin typeface="SimSun"/>
                <a:cs typeface="SimSun"/>
              </a:rPr>
              <a:t>（三）起駛前，應讓行進中車輛先行。</a:t>
            </a:r>
            <a:endParaRPr sz="1100">
              <a:latin typeface="SimSun"/>
              <a:cs typeface="SimSun"/>
            </a:endParaRPr>
          </a:p>
          <a:p>
            <a:pPr marL="12700">
              <a:lnSpc>
                <a:spcPct val="100000"/>
              </a:lnSpc>
              <a:spcBef>
                <a:spcPts val="1045"/>
              </a:spcBef>
            </a:pPr>
            <a:r>
              <a:rPr sz="1100" spc="25" dirty="0">
                <a:solidFill>
                  <a:srgbClr val="231F20"/>
                </a:solidFill>
                <a:latin typeface="SimSun"/>
                <a:cs typeface="SimSun"/>
              </a:rPr>
              <a:t>（四）變換車道時，應讓直行車先行。</a:t>
            </a:r>
            <a:endParaRPr sz="1100">
              <a:latin typeface="SimSun"/>
              <a:cs typeface="SimSun"/>
            </a:endParaRPr>
          </a:p>
          <a:p>
            <a:pPr marL="12700">
              <a:lnSpc>
                <a:spcPct val="100000"/>
              </a:lnSpc>
              <a:spcBef>
                <a:spcPts val="1050"/>
              </a:spcBef>
            </a:pPr>
            <a:r>
              <a:rPr sz="1100" spc="25" dirty="0">
                <a:solidFill>
                  <a:srgbClr val="231F20"/>
                </a:solidFill>
                <a:latin typeface="SimSun"/>
                <a:cs typeface="SimSun"/>
              </a:rPr>
              <a:t>（五）路口轉彎時，應</a:t>
            </a:r>
            <a:r>
              <a:rPr sz="1100" dirty="0">
                <a:solidFill>
                  <a:srgbClr val="231F20"/>
                </a:solidFill>
                <a:latin typeface="SimSun"/>
                <a:cs typeface="SimSun"/>
              </a:rPr>
              <a:t>於</a:t>
            </a:r>
            <a:r>
              <a:rPr sz="1100" spc="-254" dirty="0">
                <a:solidFill>
                  <a:srgbClr val="231F20"/>
                </a:solidFill>
                <a:latin typeface="SimSun"/>
                <a:cs typeface="SimSun"/>
              </a:rPr>
              <a:t> </a:t>
            </a:r>
            <a:r>
              <a:rPr sz="1100" spc="5" dirty="0">
                <a:solidFill>
                  <a:srgbClr val="231F20"/>
                </a:solidFill>
                <a:latin typeface="Arial"/>
                <a:cs typeface="Arial"/>
              </a:rPr>
              <a:t>30</a:t>
            </a:r>
            <a:r>
              <a:rPr sz="1100" spc="-10" dirty="0">
                <a:solidFill>
                  <a:srgbClr val="231F20"/>
                </a:solidFill>
                <a:latin typeface="Arial"/>
                <a:cs typeface="Arial"/>
              </a:rPr>
              <a:t> </a:t>
            </a:r>
            <a:r>
              <a:rPr sz="1100" spc="25" dirty="0">
                <a:solidFill>
                  <a:srgbClr val="231F20"/>
                </a:solidFill>
                <a:latin typeface="SimSun"/>
                <a:cs typeface="SimSun"/>
              </a:rPr>
              <a:t>公尺前打方向燈。</a:t>
            </a:r>
            <a:endParaRPr sz="1100">
              <a:latin typeface="SimSun"/>
              <a:cs typeface="SimSun"/>
            </a:endParaRPr>
          </a:p>
        </p:txBody>
      </p:sp>
      <p:sp>
        <p:nvSpPr>
          <p:cNvPr id="16" name="object 16"/>
          <p:cNvSpPr/>
          <p:nvPr/>
        </p:nvSpPr>
        <p:spPr>
          <a:xfrm>
            <a:off x="1731174" y="3621225"/>
            <a:ext cx="4227911" cy="5986328"/>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1731175" y="3621214"/>
            <a:ext cx="4228465" cy="5986780"/>
          </a:xfrm>
          <a:custGeom>
            <a:avLst/>
            <a:gdLst/>
            <a:ahLst/>
            <a:cxnLst/>
            <a:rect l="l" t="t" r="r" b="b"/>
            <a:pathLst>
              <a:path w="4228465" h="5986780">
                <a:moveTo>
                  <a:pt x="0" y="5986335"/>
                </a:moveTo>
                <a:lnTo>
                  <a:pt x="4227906" y="5986335"/>
                </a:lnTo>
                <a:lnTo>
                  <a:pt x="4227906" y="0"/>
                </a:lnTo>
                <a:lnTo>
                  <a:pt x="0" y="0"/>
                </a:lnTo>
                <a:lnTo>
                  <a:pt x="0" y="5986335"/>
                </a:lnTo>
                <a:close/>
              </a:path>
            </a:pathLst>
          </a:custGeom>
          <a:ln w="6350">
            <a:solidFill>
              <a:srgbClr val="6D6E71"/>
            </a:solidFill>
          </a:ln>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9940" y="101176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172</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4" name="object 4"/>
          <p:cNvSpPr/>
          <p:nvPr/>
        </p:nvSpPr>
        <p:spPr>
          <a:xfrm>
            <a:off x="0" y="0"/>
            <a:ext cx="7560309" cy="252095"/>
          </a:xfrm>
          <a:custGeom>
            <a:avLst/>
            <a:gdLst/>
            <a:ahLst/>
            <a:cxnLst/>
            <a:rect l="l" t="t" r="r" b="b"/>
            <a:pathLst>
              <a:path w="7560309" h="252095">
                <a:moveTo>
                  <a:pt x="7560005" y="251993"/>
                </a:moveTo>
                <a:lnTo>
                  <a:pt x="7560005" y="0"/>
                </a:lnTo>
                <a:lnTo>
                  <a:pt x="0" y="0"/>
                </a:lnTo>
                <a:lnTo>
                  <a:pt x="0" y="251993"/>
                </a:lnTo>
                <a:lnTo>
                  <a:pt x="7560005" y="251993"/>
                </a:lnTo>
                <a:close/>
              </a:path>
            </a:pathLst>
          </a:custGeom>
          <a:solidFill>
            <a:srgbClr val="7EB19B"/>
          </a:solidFill>
        </p:spPr>
        <p:txBody>
          <a:bodyPr wrap="square" lIns="0" tIns="0" rIns="0" bIns="0" rtlCol="0"/>
          <a:lstStyle/>
          <a:p>
            <a:endParaRPr/>
          </a:p>
        </p:txBody>
      </p:sp>
      <p:sp>
        <p:nvSpPr>
          <p:cNvPr id="5" name="object 5"/>
          <p:cNvSpPr/>
          <p:nvPr/>
        </p:nvSpPr>
        <p:spPr>
          <a:xfrm>
            <a:off x="862413" y="853202"/>
            <a:ext cx="2967990" cy="227329"/>
          </a:xfrm>
          <a:custGeom>
            <a:avLst/>
            <a:gdLst/>
            <a:ahLst/>
            <a:cxnLst/>
            <a:rect l="l" t="t" r="r" b="b"/>
            <a:pathLst>
              <a:path w="2967990" h="227330">
                <a:moveTo>
                  <a:pt x="2854591" y="0"/>
                </a:moveTo>
                <a:lnTo>
                  <a:pt x="113398" y="0"/>
                </a:lnTo>
                <a:lnTo>
                  <a:pt x="69260" y="8912"/>
                </a:lnTo>
                <a:lnTo>
                  <a:pt x="33215" y="33215"/>
                </a:lnTo>
                <a:lnTo>
                  <a:pt x="8912" y="69260"/>
                </a:lnTo>
                <a:lnTo>
                  <a:pt x="0" y="113398"/>
                </a:lnTo>
                <a:lnTo>
                  <a:pt x="8912" y="157541"/>
                </a:lnTo>
                <a:lnTo>
                  <a:pt x="33215" y="193586"/>
                </a:lnTo>
                <a:lnTo>
                  <a:pt x="69260" y="217886"/>
                </a:lnTo>
                <a:lnTo>
                  <a:pt x="113398" y="226796"/>
                </a:lnTo>
                <a:lnTo>
                  <a:pt x="2854591" y="226796"/>
                </a:lnTo>
                <a:lnTo>
                  <a:pt x="2898729" y="217886"/>
                </a:lnTo>
                <a:lnTo>
                  <a:pt x="2934774" y="193586"/>
                </a:lnTo>
                <a:lnTo>
                  <a:pt x="2959077" y="157541"/>
                </a:lnTo>
                <a:lnTo>
                  <a:pt x="2967990" y="113398"/>
                </a:lnTo>
                <a:lnTo>
                  <a:pt x="2959077" y="69260"/>
                </a:lnTo>
                <a:lnTo>
                  <a:pt x="2934774" y="33215"/>
                </a:lnTo>
                <a:lnTo>
                  <a:pt x="2898729" y="8912"/>
                </a:lnTo>
                <a:lnTo>
                  <a:pt x="2854591" y="0"/>
                </a:lnTo>
                <a:close/>
              </a:path>
            </a:pathLst>
          </a:custGeom>
          <a:solidFill>
            <a:srgbClr val="AAC9BB"/>
          </a:solidFill>
        </p:spPr>
        <p:txBody>
          <a:bodyPr wrap="square" lIns="0" tIns="0" rIns="0" bIns="0" rtlCol="0"/>
          <a:lstStyle/>
          <a:p>
            <a:endParaRPr/>
          </a:p>
        </p:txBody>
      </p:sp>
      <p:sp>
        <p:nvSpPr>
          <p:cNvPr id="6" name="object 6"/>
          <p:cNvSpPr txBox="1"/>
          <p:nvPr/>
        </p:nvSpPr>
        <p:spPr>
          <a:xfrm>
            <a:off x="928744" y="875163"/>
            <a:ext cx="2842895" cy="177800"/>
          </a:xfrm>
          <a:prstGeom prst="rect">
            <a:avLst/>
          </a:prstGeom>
        </p:spPr>
        <p:txBody>
          <a:bodyPr vert="horz" wrap="square" lIns="0" tIns="12700" rIns="0" bIns="0" rtlCol="0">
            <a:spAutoFit/>
          </a:bodyPr>
          <a:lstStyle/>
          <a:p>
            <a:pPr marL="12700">
              <a:lnSpc>
                <a:spcPct val="100000"/>
              </a:lnSpc>
              <a:spcBef>
                <a:spcPts val="100"/>
              </a:spcBef>
            </a:pPr>
            <a:r>
              <a:rPr sz="1000" spc="25" dirty="0">
                <a:solidFill>
                  <a:srgbClr val="231F20"/>
                </a:solidFill>
                <a:latin typeface="SimSun"/>
                <a:cs typeface="SimSun"/>
              </a:rPr>
              <a:t>附</a:t>
            </a:r>
            <a:r>
              <a:rPr sz="1000" dirty="0">
                <a:solidFill>
                  <a:srgbClr val="231F20"/>
                </a:solidFill>
                <a:latin typeface="SimSun"/>
                <a:cs typeface="SimSun"/>
              </a:rPr>
              <a:t>件</a:t>
            </a:r>
            <a:r>
              <a:rPr sz="1000" spc="-305" dirty="0">
                <a:solidFill>
                  <a:srgbClr val="231F20"/>
                </a:solidFill>
                <a:latin typeface="SimSun"/>
                <a:cs typeface="SimSun"/>
              </a:rPr>
              <a:t> </a:t>
            </a:r>
            <a:r>
              <a:rPr sz="1000" b="1" dirty="0">
                <a:solidFill>
                  <a:srgbClr val="231F20"/>
                </a:solidFill>
                <a:latin typeface="Arial"/>
                <a:cs typeface="Arial"/>
              </a:rPr>
              <a:t>V-36</a:t>
            </a:r>
            <a:r>
              <a:rPr sz="1000" b="1" spc="10" dirty="0">
                <a:solidFill>
                  <a:srgbClr val="231F20"/>
                </a:solidFill>
                <a:latin typeface="Arial"/>
                <a:cs typeface="Arial"/>
              </a:rPr>
              <a:t> </a:t>
            </a:r>
            <a:r>
              <a:rPr sz="1000" spc="25" dirty="0">
                <a:solidFill>
                  <a:srgbClr val="231F20"/>
                </a:solidFill>
                <a:latin typeface="SimSun"/>
                <a:cs typeface="SimSun"/>
              </a:rPr>
              <a:t>學習</a:t>
            </a:r>
            <a:r>
              <a:rPr sz="1000" dirty="0">
                <a:solidFill>
                  <a:srgbClr val="231F20"/>
                </a:solidFill>
                <a:latin typeface="SimSun"/>
                <a:cs typeface="SimSun"/>
              </a:rPr>
              <a:t>單</a:t>
            </a:r>
            <a:r>
              <a:rPr sz="1000" spc="-305" dirty="0">
                <a:solidFill>
                  <a:srgbClr val="231F20"/>
                </a:solidFill>
                <a:latin typeface="SimSun"/>
                <a:cs typeface="SimSun"/>
              </a:rPr>
              <a:t> </a:t>
            </a:r>
            <a:r>
              <a:rPr sz="1000" b="1" spc="-95" dirty="0">
                <a:solidFill>
                  <a:srgbClr val="231F20"/>
                </a:solidFill>
                <a:latin typeface="Arial"/>
                <a:cs typeface="Arial"/>
              </a:rPr>
              <a:t>-</a:t>
            </a:r>
            <a:r>
              <a:rPr sz="1000" spc="25" dirty="0">
                <a:solidFill>
                  <a:srgbClr val="231F20"/>
                </a:solidFill>
                <a:latin typeface="SimSun"/>
                <a:cs typeface="SimSun"/>
              </a:rPr>
              <a:t>「微</a:t>
            </a:r>
            <a:r>
              <a:rPr sz="1000" spc="-95" dirty="0">
                <a:solidFill>
                  <a:srgbClr val="231F20"/>
                </a:solidFill>
                <a:latin typeface="SimSun"/>
                <a:cs typeface="SimSun"/>
              </a:rPr>
              <a:t>」</a:t>
            </a:r>
            <a:r>
              <a:rPr sz="1000" spc="25" dirty="0">
                <a:solidFill>
                  <a:srgbClr val="231F20"/>
                </a:solidFill>
                <a:latin typeface="SimSun"/>
                <a:cs typeface="SimSun"/>
              </a:rPr>
              <a:t>笑出門</a:t>
            </a:r>
            <a:r>
              <a:rPr sz="1000" spc="-95" dirty="0">
                <a:solidFill>
                  <a:srgbClr val="231F20"/>
                </a:solidFill>
                <a:latin typeface="SimSun"/>
                <a:cs typeface="SimSun"/>
              </a:rPr>
              <a:t>，安</a:t>
            </a:r>
            <a:r>
              <a:rPr sz="1000" spc="25" dirty="0">
                <a:solidFill>
                  <a:srgbClr val="231F20"/>
                </a:solidFill>
                <a:latin typeface="SimSun"/>
                <a:cs typeface="SimSun"/>
              </a:rPr>
              <a:t>「駕</a:t>
            </a:r>
            <a:r>
              <a:rPr sz="1000" spc="-95" dirty="0">
                <a:solidFill>
                  <a:srgbClr val="231F20"/>
                </a:solidFill>
                <a:latin typeface="SimSun"/>
                <a:cs typeface="SimSun"/>
              </a:rPr>
              <a:t>」</a:t>
            </a:r>
            <a:r>
              <a:rPr sz="1000" spc="25" dirty="0">
                <a:solidFill>
                  <a:srgbClr val="231F20"/>
                </a:solidFill>
                <a:latin typeface="SimSun"/>
                <a:cs typeface="SimSun"/>
              </a:rPr>
              <a:t>回</a:t>
            </a:r>
            <a:r>
              <a:rPr sz="1000" dirty="0">
                <a:solidFill>
                  <a:srgbClr val="231F20"/>
                </a:solidFill>
                <a:latin typeface="SimSun"/>
                <a:cs typeface="SimSun"/>
              </a:rPr>
              <a:t>家</a:t>
            </a:r>
            <a:r>
              <a:rPr sz="1000" spc="-305" dirty="0">
                <a:solidFill>
                  <a:srgbClr val="231F20"/>
                </a:solidFill>
                <a:latin typeface="SimSun"/>
                <a:cs typeface="SimSun"/>
              </a:rPr>
              <a:t> </a:t>
            </a:r>
            <a:r>
              <a:rPr sz="1000" b="1" spc="25" dirty="0">
                <a:solidFill>
                  <a:srgbClr val="231F20"/>
                </a:solidFill>
                <a:latin typeface="Arial"/>
                <a:cs typeface="Arial"/>
              </a:rPr>
              <a:t>-1</a:t>
            </a:r>
            <a:endParaRPr sz="1000">
              <a:latin typeface="Arial"/>
              <a:cs typeface="Arial"/>
            </a:endParaRPr>
          </a:p>
        </p:txBody>
      </p:sp>
      <p:sp>
        <p:nvSpPr>
          <p:cNvPr id="7" name="object 7"/>
          <p:cNvSpPr txBox="1"/>
          <p:nvPr/>
        </p:nvSpPr>
        <p:spPr>
          <a:xfrm>
            <a:off x="2230697" y="1598135"/>
            <a:ext cx="3071495" cy="299720"/>
          </a:xfrm>
          <a:prstGeom prst="rect">
            <a:avLst/>
          </a:prstGeom>
        </p:spPr>
        <p:txBody>
          <a:bodyPr vert="horz" wrap="square" lIns="0" tIns="12700" rIns="0" bIns="0" rtlCol="0">
            <a:spAutoFit/>
          </a:bodyPr>
          <a:lstStyle/>
          <a:p>
            <a:pPr marL="12700">
              <a:lnSpc>
                <a:spcPct val="100000"/>
              </a:lnSpc>
              <a:spcBef>
                <a:spcPts val="100"/>
              </a:spcBef>
            </a:pPr>
            <a:r>
              <a:rPr sz="1800" b="1" spc="35" dirty="0">
                <a:solidFill>
                  <a:srgbClr val="231F20"/>
                </a:solidFill>
                <a:latin typeface="微軟正黑體"/>
                <a:cs typeface="微軟正黑體"/>
              </a:rPr>
              <a:t>「微」笑出門，安「駕」回家</a:t>
            </a:r>
            <a:endParaRPr sz="1800">
              <a:latin typeface="微軟正黑體"/>
              <a:cs typeface="微軟正黑體"/>
            </a:endParaRPr>
          </a:p>
        </p:txBody>
      </p:sp>
      <p:sp>
        <p:nvSpPr>
          <p:cNvPr id="8" name="object 8"/>
          <p:cNvSpPr/>
          <p:nvPr/>
        </p:nvSpPr>
        <p:spPr>
          <a:xfrm>
            <a:off x="928192" y="2134802"/>
            <a:ext cx="5668010" cy="266700"/>
          </a:xfrm>
          <a:custGeom>
            <a:avLst/>
            <a:gdLst/>
            <a:ahLst/>
            <a:cxnLst/>
            <a:rect l="l" t="t" r="r" b="b"/>
            <a:pathLst>
              <a:path w="5668009" h="266700">
                <a:moveTo>
                  <a:pt x="5534418" y="0"/>
                </a:moveTo>
                <a:lnTo>
                  <a:pt x="133197" y="0"/>
                </a:lnTo>
                <a:lnTo>
                  <a:pt x="91098" y="6790"/>
                </a:lnTo>
                <a:lnTo>
                  <a:pt x="54534" y="25700"/>
                </a:lnTo>
                <a:lnTo>
                  <a:pt x="25700" y="54534"/>
                </a:lnTo>
                <a:lnTo>
                  <a:pt x="6790" y="91098"/>
                </a:lnTo>
                <a:lnTo>
                  <a:pt x="0" y="133197"/>
                </a:lnTo>
                <a:lnTo>
                  <a:pt x="6790" y="175301"/>
                </a:lnTo>
                <a:lnTo>
                  <a:pt x="25700" y="211865"/>
                </a:lnTo>
                <a:lnTo>
                  <a:pt x="54534" y="240698"/>
                </a:lnTo>
                <a:lnTo>
                  <a:pt x="91098" y="259605"/>
                </a:lnTo>
                <a:lnTo>
                  <a:pt x="133197" y="266395"/>
                </a:lnTo>
                <a:lnTo>
                  <a:pt x="5534418" y="266395"/>
                </a:lnTo>
                <a:lnTo>
                  <a:pt x="5576517" y="259605"/>
                </a:lnTo>
                <a:lnTo>
                  <a:pt x="5613081" y="240698"/>
                </a:lnTo>
                <a:lnTo>
                  <a:pt x="5641915" y="211865"/>
                </a:lnTo>
                <a:lnTo>
                  <a:pt x="5660825" y="175301"/>
                </a:lnTo>
                <a:lnTo>
                  <a:pt x="5667616" y="133197"/>
                </a:lnTo>
                <a:lnTo>
                  <a:pt x="5660825" y="91098"/>
                </a:lnTo>
                <a:lnTo>
                  <a:pt x="5641915" y="54534"/>
                </a:lnTo>
                <a:lnTo>
                  <a:pt x="5613081" y="25700"/>
                </a:lnTo>
                <a:lnTo>
                  <a:pt x="5576517" y="6790"/>
                </a:lnTo>
                <a:lnTo>
                  <a:pt x="5534418" y="0"/>
                </a:lnTo>
                <a:close/>
              </a:path>
            </a:pathLst>
          </a:custGeom>
          <a:solidFill>
            <a:srgbClr val="E6E7E8"/>
          </a:solidFill>
        </p:spPr>
        <p:txBody>
          <a:bodyPr wrap="square" lIns="0" tIns="0" rIns="0" bIns="0" rtlCol="0"/>
          <a:lstStyle/>
          <a:p>
            <a:endParaRPr/>
          </a:p>
        </p:txBody>
      </p:sp>
      <p:sp>
        <p:nvSpPr>
          <p:cNvPr id="9" name="object 9"/>
          <p:cNvSpPr txBox="1"/>
          <p:nvPr/>
        </p:nvSpPr>
        <p:spPr>
          <a:xfrm>
            <a:off x="1022299" y="2163013"/>
            <a:ext cx="455295"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231F20"/>
                </a:solidFill>
                <a:latin typeface="SimSun"/>
                <a:cs typeface="SimSun"/>
              </a:rPr>
              <a:t>班級：</a:t>
            </a:r>
            <a:endParaRPr sz="1100">
              <a:latin typeface="SimSun"/>
              <a:cs typeface="SimSun"/>
            </a:endParaRPr>
          </a:p>
        </p:txBody>
      </p:sp>
      <p:sp>
        <p:nvSpPr>
          <p:cNvPr id="10" name="object 10"/>
          <p:cNvSpPr txBox="1"/>
          <p:nvPr/>
        </p:nvSpPr>
        <p:spPr>
          <a:xfrm>
            <a:off x="2690876" y="2163013"/>
            <a:ext cx="455295"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231F20"/>
                </a:solidFill>
                <a:latin typeface="SimSun"/>
                <a:cs typeface="SimSun"/>
              </a:rPr>
              <a:t>組別：</a:t>
            </a:r>
            <a:endParaRPr sz="1100">
              <a:latin typeface="SimSun"/>
              <a:cs typeface="SimSun"/>
            </a:endParaRPr>
          </a:p>
        </p:txBody>
      </p:sp>
      <p:sp>
        <p:nvSpPr>
          <p:cNvPr id="11" name="object 11"/>
          <p:cNvSpPr txBox="1"/>
          <p:nvPr/>
        </p:nvSpPr>
        <p:spPr>
          <a:xfrm>
            <a:off x="3836416" y="2163013"/>
            <a:ext cx="741680"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231F20"/>
                </a:solidFill>
                <a:latin typeface="SimSun"/>
                <a:cs typeface="SimSun"/>
              </a:rPr>
              <a:t>組員姓名：</a:t>
            </a:r>
            <a:endParaRPr sz="1100">
              <a:latin typeface="SimSun"/>
              <a:cs typeface="SimSun"/>
            </a:endParaRPr>
          </a:p>
        </p:txBody>
      </p:sp>
      <p:sp>
        <p:nvSpPr>
          <p:cNvPr id="12" name="object 12"/>
          <p:cNvSpPr txBox="1"/>
          <p:nvPr/>
        </p:nvSpPr>
        <p:spPr>
          <a:xfrm>
            <a:off x="1011821" y="2537408"/>
            <a:ext cx="5538470" cy="533400"/>
          </a:xfrm>
          <a:prstGeom prst="rect">
            <a:avLst/>
          </a:prstGeom>
        </p:spPr>
        <p:txBody>
          <a:bodyPr vert="horz" wrap="square" lIns="0" tIns="12700" rIns="0" bIns="0" rtlCol="0">
            <a:spAutoFit/>
          </a:bodyPr>
          <a:lstStyle/>
          <a:p>
            <a:pPr marL="298450" marR="5080" indent="-286385">
              <a:lnSpc>
                <a:spcPct val="151500"/>
              </a:lnSpc>
              <a:spcBef>
                <a:spcPts val="100"/>
              </a:spcBef>
            </a:pPr>
            <a:r>
              <a:rPr sz="1100" spc="25" dirty="0">
                <a:solidFill>
                  <a:srgbClr val="231F20"/>
                </a:solidFill>
                <a:latin typeface="SimSun"/>
                <a:cs typeface="SimSun"/>
              </a:rPr>
              <a:t>一、在過去的法令中</a:t>
            </a:r>
            <a:r>
              <a:rPr sz="1100" spc="-250" dirty="0">
                <a:solidFill>
                  <a:srgbClr val="231F20"/>
                </a:solidFill>
                <a:latin typeface="SimSun"/>
                <a:cs typeface="SimSun"/>
              </a:rPr>
              <a:t>，</a:t>
            </a:r>
            <a:r>
              <a:rPr sz="1100" spc="25" dirty="0">
                <a:solidFill>
                  <a:srgbClr val="231F20"/>
                </a:solidFill>
                <a:latin typeface="SimSun"/>
                <a:cs typeface="SimSun"/>
              </a:rPr>
              <a:t>行人穿越道路時車輛</a:t>
            </a:r>
            <a:r>
              <a:rPr sz="1100" spc="-250" dirty="0">
                <a:solidFill>
                  <a:srgbClr val="231F20"/>
                </a:solidFill>
                <a:latin typeface="SimSun"/>
                <a:cs typeface="SimSun"/>
              </a:rPr>
              <a:t>須</a:t>
            </a:r>
            <a:r>
              <a:rPr sz="1100" spc="25" dirty="0">
                <a:solidFill>
                  <a:srgbClr val="231F20"/>
                </a:solidFill>
                <a:latin typeface="SimSun"/>
                <a:cs typeface="SimSun"/>
              </a:rPr>
              <a:t>「禮</a:t>
            </a:r>
            <a:r>
              <a:rPr sz="1100" spc="-250" dirty="0">
                <a:solidFill>
                  <a:srgbClr val="231F20"/>
                </a:solidFill>
                <a:latin typeface="SimSun"/>
                <a:cs typeface="SimSun"/>
              </a:rPr>
              <a:t>」</a:t>
            </a:r>
            <a:r>
              <a:rPr sz="1100" spc="25" dirty="0">
                <a:solidFill>
                  <a:srgbClr val="231F20"/>
                </a:solidFill>
                <a:latin typeface="SimSun"/>
                <a:cs typeface="SimSun"/>
              </a:rPr>
              <a:t>讓行人</a:t>
            </a:r>
            <a:r>
              <a:rPr sz="1100" spc="-250" dirty="0">
                <a:solidFill>
                  <a:srgbClr val="231F20"/>
                </a:solidFill>
                <a:latin typeface="SimSun"/>
                <a:cs typeface="SimSun"/>
              </a:rPr>
              <a:t>，</a:t>
            </a:r>
            <a:r>
              <a:rPr sz="1100" spc="25" dirty="0">
                <a:solidFill>
                  <a:srgbClr val="231F20"/>
                </a:solidFill>
                <a:latin typeface="SimSun"/>
                <a:cs typeface="SimSun"/>
              </a:rPr>
              <a:t>現今則更改</a:t>
            </a:r>
            <a:r>
              <a:rPr sz="1100" spc="-250" dirty="0">
                <a:solidFill>
                  <a:srgbClr val="231F20"/>
                </a:solidFill>
                <a:latin typeface="SimSun"/>
                <a:cs typeface="SimSun"/>
              </a:rPr>
              <a:t>為</a:t>
            </a:r>
            <a:r>
              <a:rPr sz="1100" spc="25" dirty="0">
                <a:solidFill>
                  <a:srgbClr val="231F20"/>
                </a:solidFill>
                <a:latin typeface="SimSun"/>
                <a:cs typeface="SimSun"/>
              </a:rPr>
              <a:t>「停</a:t>
            </a:r>
            <a:r>
              <a:rPr sz="1100" spc="-250" dirty="0">
                <a:solidFill>
                  <a:srgbClr val="231F20"/>
                </a:solidFill>
                <a:latin typeface="SimSun"/>
                <a:cs typeface="SimSun"/>
              </a:rPr>
              <a:t>」</a:t>
            </a:r>
            <a:r>
              <a:rPr sz="1100" spc="25" dirty="0">
                <a:solidFill>
                  <a:srgbClr val="231F20"/>
                </a:solidFill>
                <a:latin typeface="SimSun"/>
                <a:cs typeface="SimSun"/>
              </a:rPr>
              <a:t>讓行人， 請問「禮」讓及「停」讓之差異？請同學敘述說明。</a:t>
            </a:r>
            <a:endParaRPr sz="1100">
              <a:latin typeface="SimSun"/>
              <a:cs typeface="SimSun"/>
            </a:endParaRPr>
          </a:p>
        </p:txBody>
      </p:sp>
      <p:sp>
        <p:nvSpPr>
          <p:cNvPr id="13" name="object 13"/>
          <p:cNvSpPr/>
          <p:nvPr/>
        </p:nvSpPr>
        <p:spPr>
          <a:xfrm>
            <a:off x="834351" y="1372768"/>
            <a:ext cx="5858510" cy="8370570"/>
          </a:xfrm>
          <a:custGeom>
            <a:avLst/>
            <a:gdLst/>
            <a:ahLst/>
            <a:cxnLst/>
            <a:rect l="l" t="t" r="r" b="b"/>
            <a:pathLst>
              <a:path w="5858509" h="8370570">
                <a:moveTo>
                  <a:pt x="0" y="8369998"/>
                </a:moveTo>
                <a:lnTo>
                  <a:pt x="5858471" y="8369998"/>
                </a:lnTo>
                <a:lnTo>
                  <a:pt x="5858471" y="0"/>
                </a:lnTo>
                <a:lnTo>
                  <a:pt x="0" y="0"/>
                </a:lnTo>
                <a:lnTo>
                  <a:pt x="0" y="8369998"/>
                </a:lnTo>
                <a:close/>
              </a:path>
            </a:pathLst>
          </a:custGeom>
          <a:ln w="6350">
            <a:solidFill>
              <a:srgbClr val="6D6E71"/>
            </a:solidFill>
          </a:ln>
        </p:spPr>
        <p:txBody>
          <a:bodyPr wrap="square" lIns="0" tIns="0" rIns="0" bIns="0" rtlCol="0"/>
          <a:lstStyle/>
          <a:p>
            <a:endParaRPr/>
          </a:p>
        </p:txBody>
      </p:sp>
      <p:sp>
        <p:nvSpPr>
          <p:cNvPr id="14" name="object 14"/>
          <p:cNvSpPr/>
          <p:nvPr/>
        </p:nvSpPr>
        <p:spPr>
          <a:xfrm>
            <a:off x="889420" y="6113659"/>
            <a:ext cx="5758180" cy="0"/>
          </a:xfrm>
          <a:custGeom>
            <a:avLst/>
            <a:gdLst/>
            <a:ahLst/>
            <a:cxnLst/>
            <a:rect l="l" t="t" r="r" b="b"/>
            <a:pathLst>
              <a:path w="5758180">
                <a:moveTo>
                  <a:pt x="0" y="0"/>
                </a:moveTo>
                <a:lnTo>
                  <a:pt x="5757862" y="0"/>
                </a:lnTo>
              </a:path>
            </a:pathLst>
          </a:custGeom>
          <a:ln w="12700">
            <a:solidFill>
              <a:srgbClr val="61A489"/>
            </a:solidFill>
            <a:prstDash val="dot"/>
          </a:ln>
        </p:spPr>
        <p:txBody>
          <a:bodyPr wrap="square" lIns="0" tIns="0" rIns="0" bIns="0" rtlCol="0"/>
          <a:lstStyle/>
          <a:p>
            <a:endParaRPr/>
          </a:p>
        </p:txBody>
      </p:sp>
      <p:sp>
        <p:nvSpPr>
          <p:cNvPr id="15" name="object 15"/>
          <p:cNvSpPr/>
          <p:nvPr/>
        </p:nvSpPr>
        <p:spPr>
          <a:xfrm>
            <a:off x="864000" y="6113659"/>
            <a:ext cx="0" cy="0"/>
          </a:xfrm>
          <a:custGeom>
            <a:avLst/>
            <a:gdLst/>
            <a:ahLst/>
            <a:cxnLst/>
            <a:rect l="l" t="t" r="r" b="b"/>
            <a:pathLst>
              <a:path>
                <a:moveTo>
                  <a:pt x="0" y="0"/>
                </a:moveTo>
                <a:lnTo>
                  <a:pt x="0" y="0"/>
                </a:lnTo>
              </a:path>
            </a:pathLst>
          </a:custGeom>
          <a:ln w="12700">
            <a:solidFill>
              <a:srgbClr val="61A489"/>
            </a:solidFill>
          </a:ln>
        </p:spPr>
        <p:txBody>
          <a:bodyPr wrap="square" lIns="0" tIns="0" rIns="0" bIns="0" rtlCol="0"/>
          <a:lstStyle/>
          <a:p>
            <a:endParaRPr/>
          </a:p>
        </p:txBody>
      </p:sp>
      <p:sp>
        <p:nvSpPr>
          <p:cNvPr id="16" name="object 16"/>
          <p:cNvSpPr/>
          <p:nvPr/>
        </p:nvSpPr>
        <p:spPr>
          <a:xfrm>
            <a:off x="6660000" y="6113659"/>
            <a:ext cx="0" cy="0"/>
          </a:xfrm>
          <a:custGeom>
            <a:avLst/>
            <a:gdLst/>
            <a:ahLst/>
            <a:cxnLst/>
            <a:rect l="l" t="t" r="r" b="b"/>
            <a:pathLst>
              <a:path>
                <a:moveTo>
                  <a:pt x="0" y="0"/>
                </a:moveTo>
                <a:lnTo>
                  <a:pt x="0" y="0"/>
                </a:lnTo>
              </a:path>
            </a:pathLst>
          </a:custGeom>
          <a:ln w="12700">
            <a:solidFill>
              <a:srgbClr val="61A489"/>
            </a:solidFill>
          </a:ln>
        </p:spPr>
        <p:txBody>
          <a:bodyPr wrap="square" lIns="0" tIns="0" rIns="0" bIns="0" rtlCol="0"/>
          <a:lstStyle/>
          <a:p>
            <a:endParaRPr/>
          </a:p>
        </p:txBody>
      </p:sp>
      <p:sp>
        <p:nvSpPr>
          <p:cNvPr id="17" name="object 17"/>
          <p:cNvSpPr txBox="1"/>
          <p:nvPr/>
        </p:nvSpPr>
        <p:spPr>
          <a:xfrm>
            <a:off x="995300" y="6175204"/>
            <a:ext cx="5576570" cy="533400"/>
          </a:xfrm>
          <a:prstGeom prst="rect">
            <a:avLst/>
          </a:prstGeom>
        </p:spPr>
        <p:txBody>
          <a:bodyPr vert="horz" wrap="square" lIns="0" tIns="12700" rIns="0" bIns="0" rtlCol="0">
            <a:spAutoFit/>
          </a:bodyPr>
          <a:lstStyle/>
          <a:p>
            <a:pPr marL="298450" marR="5080" indent="-286385">
              <a:lnSpc>
                <a:spcPct val="151500"/>
              </a:lnSpc>
              <a:spcBef>
                <a:spcPts val="100"/>
              </a:spcBef>
            </a:pPr>
            <a:r>
              <a:rPr sz="1100" spc="25" dirty="0">
                <a:solidFill>
                  <a:srgbClr val="231F20"/>
                </a:solidFill>
                <a:latin typeface="SimSun"/>
                <a:cs typeface="SimSun"/>
              </a:rPr>
              <a:t>二、</a:t>
            </a:r>
            <a:r>
              <a:rPr sz="1100" spc="50" dirty="0">
                <a:solidFill>
                  <a:srgbClr val="231F20"/>
                </a:solidFill>
                <a:latin typeface="SimSun"/>
                <a:cs typeface="SimSun"/>
              </a:rPr>
              <a:t>依駕駛者及行人的角度分別進行小組討</a:t>
            </a:r>
            <a:r>
              <a:rPr sz="1100" spc="25" dirty="0">
                <a:solidFill>
                  <a:srgbClr val="231F20"/>
                </a:solidFill>
                <a:latin typeface="SimSun"/>
                <a:cs typeface="SimSun"/>
              </a:rPr>
              <a:t>論</a:t>
            </a:r>
            <a:r>
              <a:rPr sz="1100" spc="50" dirty="0">
                <a:solidFill>
                  <a:srgbClr val="231F20"/>
                </a:solidFill>
                <a:latin typeface="SimSun"/>
                <a:cs typeface="SimSun"/>
              </a:rPr>
              <a:t>，對於禮讓行人及停讓行人的想</a:t>
            </a:r>
            <a:r>
              <a:rPr sz="1100" spc="25" dirty="0">
                <a:solidFill>
                  <a:srgbClr val="231F20"/>
                </a:solidFill>
                <a:latin typeface="SimSun"/>
                <a:cs typeface="SimSun"/>
              </a:rPr>
              <a:t>法</a:t>
            </a:r>
            <a:r>
              <a:rPr sz="1100" spc="50" dirty="0">
                <a:solidFill>
                  <a:srgbClr val="231F20"/>
                </a:solidFill>
                <a:latin typeface="SimSun"/>
                <a:cs typeface="SimSun"/>
              </a:rPr>
              <a:t>，並派 </a:t>
            </a:r>
            <a:r>
              <a:rPr sz="1100" spc="25" dirty="0">
                <a:solidFill>
                  <a:srgbClr val="231F20"/>
                </a:solidFill>
                <a:latin typeface="SimSun"/>
                <a:cs typeface="SimSun"/>
              </a:rPr>
              <a:t>一名代表上台分享，將結論寫在下列表格。</a:t>
            </a:r>
            <a:endParaRPr sz="1100">
              <a:latin typeface="SimSun"/>
              <a:cs typeface="SimSun"/>
            </a:endParaRPr>
          </a:p>
        </p:txBody>
      </p:sp>
      <p:sp>
        <p:nvSpPr>
          <p:cNvPr id="18" name="object 18"/>
          <p:cNvSpPr txBox="1"/>
          <p:nvPr/>
        </p:nvSpPr>
        <p:spPr>
          <a:xfrm>
            <a:off x="1029174" y="3189178"/>
            <a:ext cx="5481320" cy="1365250"/>
          </a:xfrm>
          <a:prstGeom prst="rect">
            <a:avLst/>
          </a:prstGeom>
          <a:ln w="6350">
            <a:solidFill>
              <a:srgbClr val="61A489"/>
            </a:solidFill>
          </a:ln>
        </p:spPr>
        <p:txBody>
          <a:bodyPr vert="horz" wrap="square" lIns="0" tIns="55244" rIns="0" bIns="0" rtlCol="0">
            <a:spAutoFit/>
          </a:bodyPr>
          <a:lstStyle/>
          <a:p>
            <a:pPr marL="71755">
              <a:lnSpc>
                <a:spcPct val="100000"/>
              </a:lnSpc>
              <a:spcBef>
                <a:spcPts val="434"/>
              </a:spcBef>
            </a:pPr>
            <a:r>
              <a:rPr sz="1100" spc="25" dirty="0">
                <a:solidFill>
                  <a:srgbClr val="61A489"/>
                </a:solidFill>
                <a:latin typeface="SimSun"/>
                <a:cs typeface="SimSun"/>
              </a:rPr>
              <a:t>禮讓的意思是？</a:t>
            </a:r>
            <a:endParaRPr sz="1100">
              <a:latin typeface="SimSun"/>
              <a:cs typeface="SimSun"/>
            </a:endParaRPr>
          </a:p>
        </p:txBody>
      </p:sp>
      <p:sp>
        <p:nvSpPr>
          <p:cNvPr id="19" name="object 19"/>
          <p:cNvSpPr txBox="1"/>
          <p:nvPr/>
        </p:nvSpPr>
        <p:spPr>
          <a:xfrm>
            <a:off x="1029174" y="4554003"/>
            <a:ext cx="5481320" cy="1365250"/>
          </a:xfrm>
          <a:prstGeom prst="rect">
            <a:avLst/>
          </a:prstGeom>
          <a:ln w="6350">
            <a:solidFill>
              <a:srgbClr val="61A489"/>
            </a:solidFill>
          </a:ln>
        </p:spPr>
        <p:txBody>
          <a:bodyPr vert="horz" wrap="square" lIns="0" tIns="55244" rIns="0" bIns="0" rtlCol="0">
            <a:spAutoFit/>
          </a:bodyPr>
          <a:lstStyle/>
          <a:p>
            <a:pPr marL="71755">
              <a:lnSpc>
                <a:spcPct val="100000"/>
              </a:lnSpc>
              <a:spcBef>
                <a:spcPts val="434"/>
              </a:spcBef>
            </a:pPr>
            <a:r>
              <a:rPr sz="1100" spc="25" dirty="0">
                <a:solidFill>
                  <a:srgbClr val="61A489"/>
                </a:solidFill>
                <a:latin typeface="SimSun"/>
                <a:cs typeface="SimSun"/>
              </a:rPr>
              <a:t>停讓的意思是？</a:t>
            </a:r>
            <a:endParaRPr sz="1100">
              <a:latin typeface="SimSun"/>
              <a:cs typeface="SimSun"/>
            </a:endParaRPr>
          </a:p>
        </p:txBody>
      </p:sp>
      <p:sp>
        <p:nvSpPr>
          <p:cNvPr id="20" name="object 20"/>
          <p:cNvSpPr/>
          <p:nvPr/>
        </p:nvSpPr>
        <p:spPr>
          <a:xfrm>
            <a:off x="1029174" y="6855347"/>
            <a:ext cx="0" cy="1358900"/>
          </a:xfrm>
          <a:custGeom>
            <a:avLst/>
            <a:gdLst/>
            <a:ahLst/>
            <a:cxnLst/>
            <a:rect l="l" t="t" r="r" b="b"/>
            <a:pathLst>
              <a:path h="1358900">
                <a:moveTo>
                  <a:pt x="0" y="1358480"/>
                </a:moveTo>
                <a:lnTo>
                  <a:pt x="0" y="0"/>
                </a:lnTo>
              </a:path>
            </a:pathLst>
          </a:custGeom>
          <a:ln w="6350">
            <a:solidFill>
              <a:srgbClr val="61A489"/>
            </a:solidFill>
          </a:ln>
        </p:spPr>
        <p:txBody>
          <a:bodyPr wrap="square" lIns="0" tIns="0" rIns="0" bIns="0" rtlCol="0"/>
          <a:lstStyle/>
          <a:p>
            <a:endParaRPr/>
          </a:p>
        </p:txBody>
      </p:sp>
      <p:sp>
        <p:nvSpPr>
          <p:cNvPr id="21" name="object 21"/>
          <p:cNvSpPr/>
          <p:nvPr/>
        </p:nvSpPr>
        <p:spPr>
          <a:xfrm>
            <a:off x="6510174" y="6855347"/>
            <a:ext cx="0" cy="1358900"/>
          </a:xfrm>
          <a:custGeom>
            <a:avLst/>
            <a:gdLst/>
            <a:ahLst/>
            <a:cxnLst/>
            <a:rect l="l" t="t" r="r" b="b"/>
            <a:pathLst>
              <a:path h="1358900">
                <a:moveTo>
                  <a:pt x="0" y="1358480"/>
                </a:moveTo>
                <a:lnTo>
                  <a:pt x="0" y="0"/>
                </a:lnTo>
              </a:path>
            </a:pathLst>
          </a:custGeom>
          <a:ln w="6350">
            <a:solidFill>
              <a:srgbClr val="61A489"/>
            </a:solidFill>
          </a:ln>
        </p:spPr>
        <p:txBody>
          <a:bodyPr wrap="square" lIns="0" tIns="0" rIns="0" bIns="0" rtlCol="0"/>
          <a:lstStyle/>
          <a:p>
            <a:endParaRPr/>
          </a:p>
        </p:txBody>
      </p:sp>
      <p:sp>
        <p:nvSpPr>
          <p:cNvPr id="22" name="object 22"/>
          <p:cNvSpPr/>
          <p:nvPr/>
        </p:nvSpPr>
        <p:spPr>
          <a:xfrm>
            <a:off x="1029174" y="8220171"/>
            <a:ext cx="0" cy="1358900"/>
          </a:xfrm>
          <a:custGeom>
            <a:avLst/>
            <a:gdLst/>
            <a:ahLst/>
            <a:cxnLst/>
            <a:rect l="l" t="t" r="r" b="b"/>
            <a:pathLst>
              <a:path h="1358900">
                <a:moveTo>
                  <a:pt x="0" y="1358480"/>
                </a:moveTo>
                <a:lnTo>
                  <a:pt x="0" y="0"/>
                </a:lnTo>
              </a:path>
            </a:pathLst>
          </a:custGeom>
          <a:ln w="6350">
            <a:solidFill>
              <a:srgbClr val="61A489"/>
            </a:solidFill>
          </a:ln>
        </p:spPr>
        <p:txBody>
          <a:bodyPr wrap="square" lIns="0" tIns="0" rIns="0" bIns="0" rtlCol="0"/>
          <a:lstStyle/>
          <a:p>
            <a:endParaRPr/>
          </a:p>
        </p:txBody>
      </p:sp>
      <p:sp>
        <p:nvSpPr>
          <p:cNvPr id="23" name="object 23"/>
          <p:cNvSpPr/>
          <p:nvPr/>
        </p:nvSpPr>
        <p:spPr>
          <a:xfrm>
            <a:off x="6510174" y="8220171"/>
            <a:ext cx="0" cy="1358900"/>
          </a:xfrm>
          <a:custGeom>
            <a:avLst/>
            <a:gdLst/>
            <a:ahLst/>
            <a:cxnLst/>
            <a:rect l="l" t="t" r="r" b="b"/>
            <a:pathLst>
              <a:path h="1358900">
                <a:moveTo>
                  <a:pt x="0" y="1358480"/>
                </a:moveTo>
                <a:lnTo>
                  <a:pt x="0" y="0"/>
                </a:lnTo>
              </a:path>
            </a:pathLst>
          </a:custGeom>
          <a:ln w="6350">
            <a:solidFill>
              <a:srgbClr val="61A489"/>
            </a:solidFill>
          </a:ln>
        </p:spPr>
        <p:txBody>
          <a:bodyPr wrap="square" lIns="0" tIns="0" rIns="0" bIns="0" rtlCol="0"/>
          <a:lstStyle/>
          <a:p>
            <a:endParaRPr/>
          </a:p>
        </p:txBody>
      </p:sp>
      <p:sp>
        <p:nvSpPr>
          <p:cNvPr id="24" name="object 24"/>
          <p:cNvSpPr/>
          <p:nvPr/>
        </p:nvSpPr>
        <p:spPr>
          <a:xfrm>
            <a:off x="1025999" y="9581827"/>
            <a:ext cx="5487670" cy="0"/>
          </a:xfrm>
          <a:custGeom>
            <a:avLst/>
            <a:gdLst/>
            <a:ahLst/>
            <a:cxnLst/>
            <a:rect l="l" t="t" r="r" b="b"/>
            <a:pathLst>
              <a:path w="5487670">
                <a:moveTo>
                  <a:pt x="0" y="0"/>
                </a:moveTo>
                <a:lnTo>
                  <a:pt x="5487352" y="0"/>
                </a:lnTo>
              </a:path>
            </a:pathLst>
          </a:custGeom>
          <a:ln w="6350">
            <a:solidFill>
              <a:srgbClr val="61A489"/>
            </a:solidFill>
          </a:ln>
        </p:spPr>
        <p:txBody>
          <a:bodyPr wrap="square" lIns="0" tIns="0" rIns="0" bIns="0" rtlCol="0"/>
          <a:lstStyle/>
          <a:p>
            <a:endParaRPr/>
          </a:p>
        </p:txBody>
      </p:sp>
      <p:sp>
        <p:nvSpPr>
          <p:cNvPr id="25" name="object 25"/>
          <p:cNvSpPr/>
          <p:nvPr/>
        </p:nvSpPr>
        <p:spPr>
          <a:xfrm>
            <a:off x="1025999" y="8217003"/>
            <a:ext cx="5487670" cy="0"/>
          </a:xfrm>
          <a:custGeom>
            <a:avLst/>
            <a:gdLst/>
            <a:ahLst/>
            <a:cxnLst/>
            <a:rect l="l" t="t" r="r" b="b"/>
            <a:pathLst>
              <a:path w="5487670">
                <a:moveTo>
                  <a:pt x="0" y="0"/>
                </a:moveTo>
                <a:lnTo>
                  <a:pt x="5487352" y="0"/>
                </a:lnTo>
              </a:path>
            </a:pathLst>
          </a:custGeom>
          <a:ln w="6350">
            <a:solidFill>
              <a:srgbClr val="61A489"/>
            </a:solidFill>
          </a:ln>
        </p:spPr>
        <p:txBody>
          <a:bodyPr wrap="square" lIns="0" tIns="0" rIns="0" bIns="0" rtlCol="0"/>
          <a:lstStyle/>
          <a:p>
            <a:endParaRPr/>
          </a:p>
        </p:txBody>
      </p:sp>
      <p:sp>
        <p:nvSpPr>
          <p:cNvPr id="26" name="object 26"/>
          <p:cNvSpPr txBox="1"/>
          <p:nvPr/>
        </p:nvSpPr>
        <p:spPr>
          <a:xfrm>
            <a:off x="1029174" y="6852178"/>
            <a:ext cx="5481320" cy="1365250"/>
          </a:xfrm>
          <a:prstGeom prst="rect">
            <a:avLst/>
          </a:prstGeom>
          <a:ln w="6350">
            <a:solidFill>
              <a:srgbClr val="61A489"/>
            </a:solidFill>
          </a:ln>
        </p:spPr>
        <p:txBody>
          <a:bodyPr vert="horz" wrap="square" lIns="0" tIns="55244" rIns="0" bIns="0" rtlCol="0">
            <a:spAutoFit/>
          </a:bodyPr>
          <a:lstStyle/>
          <a:p>
            <a:pPr marL="71755">
              <a:lnSpc>
                <a:spcPct val="100000"/>
              </a:lnSpc>
              <a:spcBef>
                <a:spcPts val="434"/>
              </a:spcBef>
            </a:pPr>
            <a:r>
              <a:rPr sz="1100" spc="25" dirty="0">
                <a:solidFill>
                  <a:srgbClr val="61A489"/>
                </a:solidFill>
                <a:latin typeface="SimSun"/>
                <a:cs typeface="SimSun"/>
              </a:rPr>
              <a:t>駕駛者的角度：</a:t>
            </a:r>
            <a:endParaRPr sz="1100">
              <a:latin typeface="SimSun"/>
              <a:cs typeface="SimSun"/>
            </a:endParaRPr>
          </a:p>
        </p:txBody>
      </p:sp>
      <p:sp>
        <p:nvSpPr>
          <p:cNvPr id="27" name="object 27"/>
          <p:cNvSpPr txBox="1"/>
          <p:nvPr/>
        </p:nvSpPr>
        <p:spPr>
          <a:xfrm>
            <a:off x="1101175" y="8259583"/>
            <a:ext cx="871855" cy="193040"/>
          </a:xfrm>
          <a:prstGeom prst="rect">
            <a:avLst/>
          </a:prstGeom>
        </p:spPr>
        <p:txBody>
          <a:bodyPr vert="horz" wrap="square" lIns="0" tIns="12700" rIns="0" bIns="0" rtlCol="0">
            <a:spAutoFit/>
          </a:bodyPr>
          <a:lstStyle/>
          <a:p>
            <a:pPr>
              <a:lnSpc>
                <a:spcPct val="100000"/>
              </a:lnSpc>
              <a:spcBef>
                <a:spcPts val="100"/>
              </a:spcBef>
            </a:pPr>
            <a:r>
              <a:rPr sz="1100" spc="25" dirty="0">
                <a:solidFill>
                  <a:srgbClr val="61A489"/>
                </a:solidFill>
                <a:latin typeface="SimSun"/>
                <a:cs typeface="SimSun"/>
              </a:rPr>
              <a:t>行人的角度：</a:t>
            </a:r>
            <a:endParaRPr sz="1100">
              <a:latin typeface="SimSun"/>
              <a:cs typeface="SimSu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34641" y="101165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173</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4" name="object 4"/>
          <p:cNvSpPr/>
          <p:nvPr/>
        </p:nvSpPr>
        <p:spPr>
          <a:xfrm>
            <a:off x="5651995" y="0"/>
            <a:ext cx="1908175" cy="252095"/>
          </a:xfrm>
          <a:custGeom>
            <a:avLst/>
            <a:gdLst/>
            <a:ahLst/>
            <a:cxnLst/>
            <a:rect l="l" t="t" r="r" b="b"/>
            <a:pathLst>
              <a:path w="1908175" h="252095">
                <a:moveTo>
                  <a:pt x="0" y="251993"/>
                </a:moveTo>
                <a:lnTo>
                  <a:pt x="1908009" y="251993"/>
                </a:lnTo>
                <a:lnTo>
                  <a:pt x="1908009" y="0"/>
                </a:lnTo>
                <a:lnTo>
                  <a:pt x="0" y="0"/>
                </a:lnTo>
                <a:lnTo>
                  <a:pt x="0" y="251993"/>
                </a:lnTo>
                <a:close/>
              </a:path>
            </a:pathLst>
          </a:custGeom>
          <a:solidFill>
            <a:srgbClr val="AAC9BB"/>
          </a:solidFill>
        </p:spPr>
        <p:txBody>
          <a:bodyPr wrap="square" lIns="0" tIns="0" rIns="0" bIns="0" rtlCol="0"/>
          <a:lstStyle/>
          <a:p>
            <a:endParaRPr/>
          </a:p>
        </p:txBody>
      </p:sp>
      <p:sp>
        <p:nvSpPr>
          <p:cNvPr id="5" name="object 5"/>
          <p:cNvSpPr/>
          <p:nvPr/>
        </p:nvSpPr>
        <p:spPr>
          <a:xfrm>
            <a:off x="0" y="0"/>
            <a:ext cx="5652135" cy="252095"/>
          </a:xfrm>
          <a:custGeom>
            <a:avLst/>
            <a:gdLst/>
            <a:ahLst/>
            <a:cxnLst/>
            <a:rect l="l" t="t" r="r" b="b"/>
            <a:pathLst>
              <a:path w="5652135" h="252095">
                <a:moveTo>
                  <a:pt x="5651995" y="0"/>
                </a:moveTo>
                <a:lnTo>
                  <a:pt x="0" y="0"/>
                </a:lnTo>
                <a:lnTo>
                  <a:pt x="0" y="251993"/>
                </a:lnTo>
                <a:lnTo>
                  <a:pt x="5651995" y="251993"/>
                </a:lnTo>
                <a:lnTo>
                  <a:pt x="5651995" y="0"/>
                </a:lnTo>
                <a:close/>
              </a:path>
            </a:pathLst>
          </a:custGeom>
          <a:solidFill>
            <a:srgbClr val="7EB19B"/>
          </a:solidFill>
        </p:spPr>
        <p:txBody>
          <a:bodyPr wrap="square" lIns="0" tIns="0" rIns="0" bIns="0" rtlCol="0"/>
          <a:lstStyle/>
          <a:p>
            <a:endParaRPr/>
          </a:p>
        </p:txBody>
      </p:sp>
      <p:sp>
        <p:nvSpPr>
          <p:cNvPr id="6" name="object 6"/>
          <p:cNvSpPr/>
          <p:nvPr/>
        </p:nvSpPr>
        <p:spPr>
          <a:xfrm>
            <a:off x="6950554" y="7362003"/>
            <a:ext cx="190500" cy="1755139"/>
          </a:xfrm>
          <a:custGeom>
            <a:avLst/>
            <a:gdLst/>
            <a:ahLst/>
            <a:cxnLst/>
            <a:rect l="l" t="t" r="r" b="b"/>
            <a:pathLst>
              <a:path w="190500" h="1755140">
                <a:moveTo>
                  <a:pt x="94996" y="0"/>
                </a:moveTo>
                <a:lnTo>
                  <a:pt x="58019" y="7465"/>
                </a:lnTo>
                <a:lnTo>
                  <a:pt x="27824" y="27824"/>
                </a:lnTo>
                <a:lnTo>
                  <a:pt x="7465" y="58019"/>
                </a:lnTo>
                <a:lnTo>
                  <a:pt x="0" y="94996"/>
                </a:lnTo>
                <a:lnTo>
                  <a:pt x="0" y="1660004"/>
                </a:lnTo>
                <a:lnTo>
                  <a:pt x="7465" y="1696980"/>
                </a:lnTo>
                <a:lnTo>
                  <a:pt x="27824" y="1727176"/>
                </a:lnTo>
                <a:lnTo>
                  <a:pt x="58019" y="1747534"/>
                </a:lnTo>
                <a:lnTo>
                  <a:pt x="94996" y="1755000"/>
                </a:lnTo>
                <a:lnTo>
                  <a:pt x="131972" y="1747534"/>
                </a:lnTo>
                <a:lnTo>
                  <a:pt x="162167" y="1727176"/>
                </a:lnTo>
                <a:lnTo>
                  <a:pt x="182526" y="1696980"/>
                </a:lnTo>
                <a:lnTo>
                  <a:pt x="189992" y="1660004"/>
                </a:lnTo>
                <a:lnTo>
                  <a:pt x="189992" y="94996"/>
                </a:lnTo>
                <a:lnTo>
                  <a:pt x="182526" y="58019"/>
                </a:lnTo>
                <a:lnTo>
                  <a:pt x="162167" y="27824"/>
                </a:lnTo>
                <a:lnTo>
                  <a:pt x="131972" y="7465"/>
                </a:lnTo>
                <a:lnTo>
                  <a:pt x="94996" y="0"/>
                </a:lnTo>
                <a:close/>
              </a:path>
            </a:pathLst>
          </a:custGeom>
          <a:solidFill>
            <a:srgbClr val="E9F0EC"/>
          </a:solidFill>
        </p:spPr>
        <p:txBody>
          <a:bodyPr wrap="square" lIns="0" tIns="0" rIns="0" bIns="0" rtlCol="0"/>
          <a:lstStyle/>
          <a:p>
            <a:endParaRPr/>
          </a:p>
        </p:txBody>
      </p:sp>
      <p:sp>
        <p:nvSpPr>
          <p:cNvPr id="7" name="object 7"/>
          <p:cNvSpPr txBox="1"/>
          <p:nvPr/>
        </p:nvSpPr>
        <p:spPr>
          <a:xfrm>
            <a:off x="6975701" y="1481302"/>
            <a:ext cx="139700" cy="161798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壹</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那些年一起學的機車知</a:t>
            </a:r>
            <a:r>
              <a:rPr sz="900" b="1" dirty="0">
                <a:solidFill>
                  <a:srgbClr val="6D6E71"/>
                </a:solidFill>
                <a:latin typeface="微軟正黑體"/>
                <a:cs typeface="微軟正黑體"/>
              </a:rPr>
              <a:t>識</a:t>
            </a:r>
            <a:endParaRPr sz="900">
              <a:latin typeface="微軟正黑體"/>
              <a:cs typeface="微軟正黑體"/>
            </a:endParaRPr>
          </a:p>
        </p:txBody>
      </p:sp>
      <p:sp>
        <p:nvSpPr>
          <p:cNvPr id="8" name="object 8"/>
          <p:cNvSpPr txBox="1"/>
          <p:nvPr/>
        </p:nvSpPr>
        <p:spPr>
          <a:xfrm>
            <a:off x="6991896" y="3159986"/>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9" name="object 9"/>
          <p:cNvSpPr txBox="1"/>
          <p:nvPr/>
        </p:nvSpPr>
        <p:spPr>
          <a:xfrm>
            <a:off x="6975701" y="3423810"/>
            <a:ext cx="139700" cy="1497965"/>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貳</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行車要檢查騎乘要安</a:t>
            </a:r>
            <a:r>
              <a:rPr sz="900" b="1" dirty="0">
                <a:solidFill>
                  <a:srgbClr val="6D6E71"/>
                </a:solidFill>
                <a:latin typeface="微軟正黑體"/>
                <a:cs typeface="微軟正黑體"/>
              </a:rPr>
              <a:t>全</a:t>
            </a:r>
            <a:endParaRPr sz="900">
              <a:latin typeface="微軟正黑體"/>
              <a:cs typeface="微軟正黑體"/>
            </a:endParaRPr>
          </a:p>
        </p:txBody>
      </p:sp>
      <p:sp>
        <p:nvSpPr>
          <p:cNvPr id="10" name="object 10"/>
          <p:cNvSpPr txBox="1"/>
          <p:nvPr/>
        </p:nvSpPr>
        <p:spPr>
          <a:xfrm>
            <a:off x="6991896" y="4982477"/>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11" name="object 11"/>
          <p:cNvSpPr txBox="1"/>
          <p:nvPr/>
        </p:nvSpPr>
        <p:spPr>
          <a:xfrm>
            <a:off x="6975701" y="5246304"/>
            <a:ext cx="139700" cy="185801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參</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安全駕駛機車該懂的日常檢</a:t>
            </a:r>
            <a:r>
              <a:rPr sz="900" b="1" dirty="0">
                <a:solidFill>
                  <a:srgbClr val="6D6E71"/>
                </a:solidFill>
                <a:latin typeface="微軟正黑體"/>
                <a:cs typeface="微軟正黑體"/>
              </a:rPr>
              <a:t>查</a:t>
            </a:r>
            <a:endParaRPr sz="900">
              <a:latin typeface="微軟正黑體"/>
              <a:cs typeface="微軟正黑體"/>
            </a:endParaRPr>
          </a:p>
        </p:txBody>
      </p:sp>
      <p:sp>
        <p:nvSpPr>
          <p:cNvPr id="12" name="object 12"/>
          <p:cNvSpPr txBox="1"/>
          <p:nvPr/>
        </p:nvSpPr>
        <p:spPr>
          <a:xfrm>
            <a:off x="6991896" y="7165016"/>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13" name="object 13"/>
          <p:cNvSpPr txBox="1"/>
          <p:nvPr/>
        </p:nvSpPr>
        <p:spPr>
          <a:xfrm>
            <a:off x="6975701" y="7428843"/>
            <a:ext cx="139700" cy="1617980"/>
          </a:xfrm>
          <a:prstGeom prst="rect">
            <a:avLst/>
          </a:prstGeom>
        </p:spPr>
        <p:txBody>
          <a:bodyPr vert="eaVert" wrap="square" lIns="0" tIns="0" rIns="0" bIns="0" rtlCol="0">
            <a:spAutoFit/>
          </a:bodyPr>
          <a:lstStyle/>
          <a:p>
            <a:pPr marL="12700">
              <a:lnSpc>
                <a:spcPct val="70000"/>
              </a:lnSpc>
            </a:pPr>
            <a:r>
              <a:rPr sz="900" b="1" spc="40" dirty="0">
                <a:solidFill>
                  <a:srgbClr val="8DB9A5"/>
                </a:solidFill>
                <a:latin typeface="微軟正黑體"/>
                <a:cs typeface="微軟正黑體"/>
              </a:rPr>
              <a:t>肆</a:t>
            </a:r>
            <a:r>
              <a:rPr sz="900" b="1" dirty="0">
                <a:solidFill>
                  <a:srgbClr val="8DB9A5"/>
                </a:solidFill>
                <a:latin typeface="微軟正黑體"/>
                <a:cs typeface="微軟正黑體"/>
              </a:rPr>
              <a:t>、 </a:t>
            </a:r>
            <a:r>
              <a:rPr sz="900" b="1" spc="-110" dirty="0">
                <a:solidFill>
                  <a:srgbClr val="8DB9A5"/>
                </a:solidFill>
                <a:latin typeface="微軟正黑體"/>
                <a:cs typeface="微軟正黑體"/>
              </a:rPr>
              <a:t> </a:t>
            </a:r>
            <a:r>
              <a:rPr sz="900" b="1" spc="40" dirty="0">
                <a:solidFill>
                  <a:srgbClr val="8DB9A5"/>
                </a:solidFill>
                <a:latin typeface="微軟正黑體"/>
                <a:cs typeface="微軟正黑體"/>
              </a:rPr>
              <a:t>微型電動二輪車安全駕</a:t>
            </a:r>
            <a:r>
              <a:rPr sz="900" b="1" dirty="0">
                <a:solidFill>
                  <a:srgbClr val="8DB9A5"/>
                </a:solidFill>
                <a:latin typeface="微軟正黑體"/>
                <a:cs typeface="微軟正黑體"/>
              </a:rPr>
              <a:t>駛</a:t>
            </a:r>
            <a:endParaRPr sz="900">
              <a:latin typeface="微軟正黑體"/>
              <a:cs typeface="微軟正黑體"/>
            </a:endParaRPr>
          </a:p>
        </p:txBody>
      </p:sp>
      <p:sp>
        <p:nvSpPr>
          <p:cNvPr id="14" name="object 14"/>
          <p:cNvSpPr/>
          <p:nvPr/>
        </p:nvSpPr>
        <p:spPr>
          <a:xfrm>
            <a:off x="898414" y="853202"/>
            <a:ext cx="2967990" cy="227329"/>
          </a:xfrm>
          <a:custGeom>
            <a:avLst/>
            <a:gdLst/>
            <a:ahLst/>
            <a:cxnLst/>
            <a:rect l="l" t="t" r="r" b="b"/>
            <a:pathLst>
              <a:path w="2967990" h="227330">
                <a:moveTo>
                  <a:pt x="2854591" y="0"/>
                </a:moveTo>
                <a:lnTo>
                  <a:pt x="113398" y="0"/>
                </a:lnTo>
                <a:lnTo>
                  <a:pt x="69260" y="8912"/>
                </a:lnTo>
                <a:lnTo>
                  <a:pt x="33215" y="33215"/>
                </a:lnTo>
                <a:lnTo>
                  <a:pt x="8912" y="69260"/>
                </a:lnTo>
                <a:lnTo>
                  <a:pt x="0" y="113398"/>
                </a:lnTo>
                <a:lnTo>
                  <a:pt x="8912" y="157541"/>
                </a:lnTo>
                <a:lnTo>
                  <a:pt x="33215" y="193586"/>
                </a:lnTo>
                <a:lnTo>
                  <a:pt x="69260" y="217886"/>
                </a:lnTo>
                <a:lnTo>
                  <a:pt x="113398" y="226796"/>
                </a:lnTo>
                <a:lnTo>
                  <a:pt x="2854591" y="226796"/>
                </a:lnTo>
                <a:lnTo>
                  <a:pt x="2898729" y="217886"/>
                </a:lnTo>
                <a:lnTo>
                  <a:pt x="2934774" y="193586"/>
                </a:lnTo>
                <a:lnTo>
                  <a:pt x="2959077" y="157541"/>
                </a:lnTo>
                <a:lnTo>
                  <a:pt x="2967990" y="113398"/>
                </a:lnTo>
                <a:lnTo>
                  <a:pt x="2959077" y="69260"/>
                </a:lnTo>
                <a:lnTo>
                  <a:pt x="2934774" y="33215"/>
                </a:lnTo>
                <a:lnTo>
                  <a:pt x="2898729" y="8912"/>
                </a:lnTo>
                <a:lnTo>
                  <a:pt x="2854591" y="0"/>
                </a:lnTo>
                <a:close/>
              </a:path>
            </a:pathLst>
          </a:custGeom>
          <a:solidFill>
            <a:srgbClr val="AAC9BB"/>
          </a:solidFill>
        </p:spPr>
        <p:txBody>
          <a:bodyPr wrap="square" lIns="0" tIns="0" rIns="0" bIns="0" rtlCol="0"/>
          <a:lstStyle/>
          <a:p>
            <a:endParaRPr/>
          </a:p>
        </p:txBody>
      </p:sp>
      <p:sp>
        <p:nvSpPr>
          <p:cNvPr id="15" name="object 15"/>
          <p:cNvSpPr txBox="1"/>
          <p:nvPr/>
        </p:nvSpPr>
        <p:spPr>
          <a:xfrm>
            <a:off x="964745" y="875163"/>
            <a:ext cx="2842895" cy="177800"/>
          </a:xfrm>
          <a:prstGeom prst="rect">
            <a:avLst/>
          </a:prstGeom>
        </p:spPr>
        <p:txBody>
          <a:bodyPr vert="horz" wrap="square" lIns="0" tIns="12700" rIns="0" bIns="0" rtlCol="0">
            <a:spAutoFit/>
          </a:bodyPr>
          <a:lstStyle/>
          <a:p>
            <a:pPr marL="12700">
              <a:lnSpc>
                <a:spcPct val="100000"/>
              </a:lnSpc>
              <a:spcBef>
                <a:spcPts val="100"/>
              </a:spcBef>
            </a:pPr>
            <a:r>
              <a:rPr sz="1000" spc="25" dirty="0">
                <a:solidFill>
                  <a:srgbClr val="231F20"/>
                </a:solidFill>
                <a:latin typeface="SimSun"/>
                <a:cs typeface="SimSun"/>
              </a:rPr>
              <a:t>附</a:t>
            </a:r>
            <a:r>
              <a:rPr sz="1000" dirty="0">
                <a:solidFill>
                  <a:srgbClr val="231F20"/>
                </a:solidFill>
                <a:latin typeface="SimSun"/>
                <a:cs typeface="SimSun"/>
              </a:rPr>
              <a:t>件</a:t>
            </a:r>
            <a:r>
              <a:rPr sz="1000" spc="-305" dirty="0">
                <a:solidFill>
                  <a:srgbClr val="231F20"/>
                </a:solidFill>
                <a:latin typeface="SimSun"/>
                <a:cs typeface="SimSun"/>
              </a:rPr>
              <a:t> </a:t>
            </a:r>
            <a:r>
              <a:rPr sz="1000" b="1" dirty="0">
                <a:solidFill>
                  <a:srgbClr val="231F20"/>
                </a:solidFill>
                <a:latin typeface="Arial"/>
                <a:cs typeface="Arial"/>
              </a:rPr>
              <a:t>V-36</a:t>
            </a:r>
            <a:r>
              <a:rPr sz="1000" b="1" spc="10" dirty="0">
                <a:solidFill>
                  <a:srgbClr val="231F20"/>
                </a:solidFill>
                <a:latin typeface="Arial"/>
                <a:cs typeface="Arial"/>
              </a:rPr>
              <a:t> </a:t>
            </a:r>
            <a:r>
              <a:rPr sz="1000" spc="25" dirty="0">
                <a:solidFill>
                  <a:srgbClr val="231F20"/>
                </a:solidFill>
                <a:latin typeface="SimSun"/>
                <a:cs typeface="SimSun"/>
              </a:rPr>
              <a:t>學習</a:t>
            </a:r>
            <a:r>
              <a:rPr sz="1000" dirty="0">
                <a:solidFill>
                  <a:srgbClr val="231F20"/>
                </a:solidFill>
                <a:latin typeface="SimSun"/>
                <a:cs typeface="SimSun"/>
              </a:rPr>
              <a:t>單</a:t>
            </a:r>
            <a:r>
              <a:rPr sz="1000" spc="-305" dirty="0">
                <a:solidFill>
                  <a:srgbClr val="231F20"/>
                </a:solidFill>
                <a:latin typeface="SimSun"/>
                <a:cs typeface="SimSun"/>
              </a:rPr>
              <a:t> </a:t>
            </a:r>
            <a:r>
              <a:rPr sz="1000" b="1" spc="-95" dirty="0">
                <a:solidFill>
                  <a:srgbClr val="231F20"/>
                </a:solidFill>
                <a:latin typeface="Arial"/>
                <a:cs typeface="Arial"/>
              </a:rPr>
              <a:t>-</a:t>
            </a:r>
            <a:r>
              <a:rPr sz="1000" spc="25" dirty="0">
                <a:solidFill>
                  <a:srgbClr val="231F20"/>
                </a:solidFill>
                <a:latin typeface="SimSun"/>
                <a:cs typeface="SimSun"/>
              </a:rPr>
              <a:t>「微</a:t>
            </a:r>
            <a:r>
              <a:rPr sz="1000" spc="-95" dirty="0">
                <a:solidFill>
                  <a:srgbClr val="231F20"/>
                </a:solidFill>
                <a:latin typeface="SimSun"/>
                <a:cs typeface="SimSun"/>
              </a:rPr>
              <a:t>」</a:t>
            </a:r>
            <a:r>
              <a:rPr sz="1000" spc="25" dirty="0">
                <a:solidFill>
                  <a:srgbClr val="231F20"/>
                </a:solidFill>
                <a:latin typeface="SimSun"/>
                <a:cs typeface="SimSun"/>
              </a:rPr>
              <a:t>笑出門</a:t>
            </a:r>
            <a:r>
              <a:rPr sz="1000" spc="-95" dirty="0">
                <a:solidFill>
                  <a:srgbClr val="231F20"/>
                </a:solidFill>
                <a:latin typeface="SimSun"/>
                <a:cs typeface="SimSun"/>
              </a:rPr>
              <a:t>，安</a:t>
            </a:r>
            <a:r>
              <a:rPr sz="1000" spc="25" dirty="0">
                <a:solidFill>
                  <a:srgbClr val="231F20"/>
                </a:solidFill>
                <a:latin typeface="SimSun"/>
                <a:cs typeface="SimSun"/>
              </a:rPr>
              <a:t>「駕</a:t>
            </a:r>
            <a:r>
              <a:rPr sz="1000" spc="-95" dirty="0">
                <a:solidFill>
                  <a:srgbClr val="231F20"/>
                </a:solidFill>
                <a:latin typeface="SimSun"/>
                <a:cs typeface="SimSun"/>
              </a:rPr>
              <a:t>」</a:t>
            </a:r>
            <a:r>
              <a:rPr sz="1000" spc="25" dirty="0">
                <a:solidFill>
                  <a:srgbClr val="231F20"/>
                </a:solidFill>
                <a:latin typeface="SimSun"/>
                <a:cs typeface="SimSun"/>
              </a:rPr>
              <a:t>回</a:t>
            </a:r>
            <a:r>
              <a:rPr sz="1000" dirty="0">
                <a:solidFill>
                  <a:srgbClr val="231F20"/>
                </a:solidFill>
                <a:latin typeface="SimSun"/>
                <a:cs typeface="SimSun"/>
              </a:rPr>
              <a:t>家</a:t>
            </a:r>
            <a:r>
              <a:rPr sz="1000" spc="-305" dirty="0">
                <a:solidFill>
                  <a:srgbClr val="231F20"/>
                </a:solidFill>
                <a:latin typeface="SimSun"/>
                <a:cs typeface="SimSun"/>
              </a:rPr>
              <a:t> </a:t>
            </a:r>
            <a:r>
              <a:rPr sz="1000" b="1" spc="25" dirty="0">
                <a:solidFill>
                  <a:srgbClr val="231F20"/>
                </a:solidFill>
                <a:latin typeface="Arial"/>
                <a:cs typeface="Arial"/>
              </a:rPr>
              <a:t>-1</a:t>
            </a:r>
            <a:endParaRPr sz="1000">
              <a:latin typeface="Arial"/>
              <a:cs typeface="Arial"/>
            </a:endParaRPr>
          </a:p>
        </p:txBody>
      </p:sp>
      <p:sp>
        <p:nvSpPr>
          <p:cNvPr id="16" name="object 16"/>
          <p:cNvSpPr/>
          <p:nvPr/>
        </p:nvSpPr>
        <p:spPr>
          <a:xfrm>
            <a:off x="964192" y="2134802"/>
            <a:ext cx="5668010" cy="266700"/>
          </a:xfrm>
          <a:custGeom>
            <a:avLst/>
            <a:gdLst/>
            <a:ahLst/>
            <a:cxnLst/>
            <a:rect l="l" t="t" r="r" b="b"/>
            <a:pathLst>
              <a:path w="5668009" h="266700">
                <a:moveTo>
                  <a:pt x="5534418" y="0"/>
                </a:moveTo>
                <a:lnTo>
                  <a:pt x="133197" y="0"/>
                </a:lnTo>
                <a:lnTo>
                  <a:pt x="91098" y="6790"/>
                </a:lnTo>
                <a:lnTo>
                  <a:pt x="54534" y="25700"/>
                </a:lnTo>
                <a:lnTo>
                  <a:pt x="25700" y="54534"/>
                </a:lnTo>
                <a:lnTo>
                  <a:pt x="6790" y="91098"/>
                </a:lnTo>
                <a:lnTo>
                  <a:pt x="0" y="133197"/>
                </a:lnTo>
                <a:lnTo>
                  <a:pt x="6790" y="175301"/>
                </a:lnTo>
                <a:lnTo>
                  <a:pt x="25700" y="211865"/>
                </a:lnTo>
                <a:lnTo>
                  <a:pt x="54534" y="240698"/>
                </a:lnTo>
                <a:lnTo>
                  <a:pt x="91098" y="259605"/>
                </a:lnTo>
                <a:lnTo>
                  <a:pt x="133197" y="266395"/>
                </a:lnTo>
                <a:lnTo>
                  <a:pt x="5534418" y="266395"/>
                </a:lnTo>
                <a:lnTo>
                  <a:pt x="5576517" y="259605"/>
                </a:lnTo>
                <a:lnTo>
                  <a:pt x="5613081" y="240698"/>
                </a:lnTo>
                <a:lnTo>
                  <a:pt x="5641915" y="211865"/>
                </a:lnTo>
                <a:lnTo>
                  <a:pt x="5660825" y="175301"/>
                </a:lnTo>
                <a:lnTo>
                  <a:pt x="5667616" y="133197"/>
                </a:lnTo>
                <a:lnTo>
                  <a:pt x="5660825" y="91098"/>
                </a:lnTo>
                <a:lnTo>
                  <a:pt x="5641915" y="54534"/>
                </a:lnTo>
                <a:lnTo>
                  <a:pt x="5613081" y="25700"/>
                </a:lnTo>
                <a:lnTo>
                  <a:pt x="5576517" y="6790"/>
                </a:lnTo>
                <a:lnTo>
                  <a:pt x="5534418" y="0"/>
                </a:lnTo>
                <a:close/>
              </a:path>
            </a:pathLst>
          </a:custGeom>
          <a:solidFill>
            <a:srgbClr val="E6E7E8"/>
          </a:solidFill>
        </p:spPr>
        <p:txBody>
          <a:bodyPr wrap="square" lIns="0" tIns="0" rIns="0" bIns="0" rtlCol="0"/>
          <a:lstStyle/>
          <a:p>
            <a:endParaRPr/>
          </a:p>
        </p:txBody>
      </p:sp>
      <p:sp>
        <p:nvSpPr>
          <p:cNvPr id="17" name="object 17"/>
          <p:cNvSpPr txBox="1"/>
          <p:nvPr/>
        </p:nvSpPr>
        <p:spPr>
          <a:xfrm>
            <a:off x="1058299" y="2163013"/>
            <a:ext cx="455295"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231F20"/>
                </a:solidFill>
                <a:latin typeface="SimSun"/>
                <a:cs typeface="SimSun"/>
              </a:rPr>
              <a:t>班級：</a:t>
            </a:r>
            <a:endParaRPr sz="1100">
              <a:latin typeface="SimSun"/>
              <a:cs typeface="SimSun"/>
            </a:endParaRPr>
          </a:p>
        </p:txBody>
      </p:sp>
      <p:sp>
        <p:nvSpPr>
          <p:cNvPr id="18" name="object 18"/>
          <p:cNvSpPr txBox="1"/>
          <p:nvPr/>
        </p:nvSpPr>
        <p:spPr>
          <a:xfrm>
            <a:off x="2726876" y="2163013"/>
            <a:ext cx="455295"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231F20"/>
                </a:solidFill>
                <a:latin typeface="SimSun"/>
                <a:cs typeface="SimSun"/>
              </a:rPr>
              <a:t>組別：</a:t>
            </a:r>
            <a:endParaRPr sz="1100">
              <a:latin typeface="SimSun"/>
              <a:cs typeface="SimSun"/>
            </a:endParaRPr>
          </a:p>
        </p:txBody>
      </p:sp>
      <p:sp>
        <p:nvSpPr>
          <p:cNvPr id="19" name="object 19"/>
          <p:cNvSpPr txBox="1"/>
          <p:nvPr/>
        </p:nvSpPr>
        <p:spPr>
          <a:xfrm>
            <a:off x="3872416" y="2163013"/>
            <a:ext cx="741680"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231F20"/>
                </a:solidFill>
                <a:latin typeface="SimSun"/>
                <a:cs typeface="SimSun"/>
              </a:rPr>
              <a:t>組員姓名：</a:t>
            </a:r>
            <a:endParaRPr sz="1100">
              <a:latin typeface="SimSun"/>
              <a:cs typeface="SimSun"/>
            </a:endParaRPr>
          </a:p>
        </p:txBody>
      </p:sp>
      <p:sp>
        <p:nvSpPr>
          <p:cNvPr id="20" name="object 20"/>
          <p:cNvSpPr txBox="1"/>
          <p:nvPr/>
        </p:nvSpPr>
        <p:spPr>
          <a:xfrm>
            <a:off x="1047822" y="2537408"/>
            <a:ext cx="5538470" cy="533400"/>
          </a:xfrm>
          <a:prstGeom prst="rect">
            <a:avLst/>
          </a:prstGeom>
        </p:spPr>
        <p:txBody>
          <a:bodyPr vert="horz" wrap="square" lIns="0" tIns="12700" rIns="0" bIns="0" rtlCol="0">
            <a:spAutoFit/>
          </a:bodyPr>
          <a:lstStyle/>
          <a:p>
            <a:pPr marL="298450" marR="5080" indent="-286385">
              <a:lnSpc>
                <a:spcPct val="151500"/>
              </a:lnSpc>
              <a:spcBef>
                <a:spcPts val="100"/>
              </a:spcBef>
            </a:pPr>
            <a:r>
              <a:rPr sz="1100" spc="25" dirty="0">
                <a:solidFill>
                  <a:srgbClr val="231F20"/>
                </a:solidFill>
                <a:latin typeface="SimSun"/>
                <a:cs typeface="SimSun"/>
              </a:rPr>
              <a:t>一、在過去的法令中</a:t>
            </a:r>
            <a:r>
              <a:rPr sz="1100" spc="-250" dirty="0">
                <a:solidFill>
                  <a:srgbClr val="231F20"/>
                </a:solidFill>
                <a:latin typeface="SimSun"/>
                <a:cs typeface="SimSun"/>
              </a:rPr>
              <a:t>，</a:t>
            </a:r>
            <a:r>
              <a:rPr sz="1100" spc="25" dirty="0">
                <a:solidFill>
                  <a:srgbClr val="231F20"/>
                </a:solidFill>
                <a:latin typeface="SimSun"/>
                <a:cs typeface="SimSun"/>
              </a:rPr>
              <a:t>行人穿越道路時車輛</a:t>
            </a:r>
            <a:r>
              <a:rPr sz="1100" spc="-250" dirty="0">
                <a:solidFill>
                  <a:srgbClr val="231F20"/>
                </a:solidFill>
                <a:latin typeface="SimSun"/>
                <a:cs typeface="SimSun"/>
              </a:rPr>
              <a:t>須</a:t>
            </a:r>
            <a:r>
              <a:rPr sz="1100" spc="25" dirty="0">
                <a:solidFill>
                  <a:srgbClr val="231F20"/>
                </a:solidFill>
                <a:latin typeface="SimSun"/>
                <a:cs typeface="SimSun"/>
              </a:rPr>
              <a:t>「禮</a:t>
            </a:r>
            <a:r>
              <a:rPr sz="1100" spc="-250" dirty="0">
                <a:solidFill>
                  <a:srgbClr val="231F20"/>
                </a:solidFill>
                <a:latin typeface="SimSun"/>
                <a:cs typeface="SimSun"/>
              </a:rPr>
              <a:t>」</a:t>
            </a:r>
            <a:r>
              <a:rPr sz="1100" spc="25" dirty="0">
                <a:solidFill>
                  <a:srgbClr val="231F20"/>
                </a:solidFill>
                <a:latin typeface="SimSun"/>
                <a:cs typeface="SimSun"/>
              </a:rPr>
              <a:t>讓行人</a:t>
            </a:r>
            <a:r>
              <a:rPr sz="1100" spc="-250" dirty="0">
                <a:solidFill>
                  <a:srgbClr val="231F20"/>
                </a:solidFill>
                <a:latin typeface="SimSun"/>
                <a:cs typeface="SimSun"/>
              </a:rPr>
              <a:t>，</a:t>
            </a:r>
            <a:r>
              <a:rPr sz="1100" spc="25" dirty="0">
                <a:solidFill>
                  <a:srgbClr val="231F20"/>
                </a:solidFill>
                <a:latin typeface="SimSun"/>
                <a:cs typeface="SimSun"/>
              </a:rPr>
              <a:t>現今則更改</a:t>
            </a:r>
            <a:r>
              <a:rPr sz="1100" spc="-250" dirty="0">
                <a:solidFill>
                  <a:srgbClr val="231F20"/>
                </a:solidFill>
                <a:latin typeface="SimSun"/>
                <a:cs typeface="SimSun"/>
              </a:rPr>
              <a:t>為</a:t>
            </a:r>
            <a:r>
              <a:rPr sz="1100" spc="25" dirty="0">
                <a:solidFill>
                  <a:srgbClr val="231F20"/>
                </a:solidFill>
                <a:latin typeface="SimSun"/>
                <a:cs typeface="SimSun"/>
              </a:rPr>
              <a:t>「停</a:t>
            </a:r>
            <a:r>
              <a:rPr sz="1100" spc="-250" dirty="0">
                <a:solidFill>
                  <a:srgbClr val="231F20"/>
                </a:solidFill>
                <a:latin typeface="SimSun"/>
                <a:cs typeface="SimSun"/>
              </a:rPr>
              <a:t>」</a:t>
            </a:r>
            <a:r>
              <a:rPr sz="1100" spc="25" dirty="0">
                <a:solidFill>
                  <a:srgbClr val="231F20"/>
                </a:solidFill>
                <a:latin typeface="SimSun"/>
                <a:cs typeface="SimSun"/>
              </a:rPr>
              <a:t>讓行人， 請問「禮」讓及「停」讓之差異？請同學敘述說明。</a:t>
            </a:r>
            <a:endParaRPr sz="1100">
              <a:latin typeface="SimSun"/>
              <a:cs typeface="SimSun"/>
            </a:endParaRPr>
          </a:p>
        </p:txBody>
      </p:sp>
      <p:sp>
        <p:nvSpPr>
          <p:cNvPr id="21" name="object 21"/>
          <p:cNvSpPr/>
          <p:nvPr/>
        </p:nvSpPr>
        <p:spPr>
          <a:xfrm>
            <a:off x="870343" y="1372768"/>
            <a:ext cx="5858510" cy="8370570"/>
          </a:xfrm>
          <a:custGeom>
            <a:avLst/>
            <a:gdLst/>
            <a:ahLst/>
            <a:cxnLst/>
            <a:rect l="l" t="t" r="r" b="b"/>
            <a:pathLst>
              <a:path w="5858509" h="8370570">
                <a:moveTo>
                  <a:pt x="0" y="8369998"/>
                </a:moveTo>
                <a:lnTo>
                  <a:pt x="5858471" y="8369998"/>
                </a:lnTo>
                <a:lnTo>
                  <a:pt x="5858471" y="0"/>
                </a:lnTo>
                <a:lnTo>
                  <a:pt x="0" y="0"/>
                </a:lnTo>
                <a:lnTo>
                  <a:pt x="0" y="8369998"/>
                </a:lnTo>
                <a:close/>
              </a:path>
            </a:pathLst>
          </a:custGeom>
          <a:ln w="6350">
            <a:solidFill>
              <a:srgbClr val="6D6E71"/>
            </a:solidFill>
          </a:ln>
        </p:spPr>
        <p:txBody>
          <a:bodyPr wrap="square" lIns="0" tIns="0" rIns="0" bIns="0" rtlCol="0"/>
          <a:lstStyle/>
          <a:p>
            <a:endParaRPr/>
          </a:p>
        </p:txBody>
      </p:sp>
      <p:sp>
        <p:nvSpPr>
          <p:cNvPr id="22" name="object 22"/>
          <p:cNvSpPr/>
          <p:nvPr/>
        </p:nvSpPr>
        <p:spPr>
          <a:xfrm>
            <a:off x="925421" y="6113659"/>
            <a:ext cx="5758180" cy="0"/>
          </a:xfrm>
          <a:custGeom>
            <a:avLst/>
            <a:gdLst/>
            <a:ahLst/>
            <a:cxnLst/>
            <a:rect l="l" t="t" r="r" b="b"/>
            <a:pathLst>
              <a:path w="5758180">
                <a:moveTo>
                  <a:pt x="0" y="0"/>
                </a:moveTo>
                <a:lnTo>
                  <a:pt x="5757862" y="0"/>
                </a:lnTo>
              </a:path>
            </a:pathLst>
          </a:custGeom>
          <a:ln w="12700">
            <a:solidFill>
              <a:srgbClr val="61A489"/>
            </a:solidFill>
            <a:prstDash val="dot"/>
          </a:ln>
        </p:spPr>
        <p:txBody>
          <a:bodyPr wrap="square" lIns="0" tIns="0" rIns="0" bIns="0" rtlCol="0"/>
          <a:lstStyle/>
          <a:p>
            <a:endParaRPr/>
          </a:p>
        </p:txBody>
      </p:sp>
      <p:sp>
        <p:nvSpPr>
          <p:cNvPr id="23" name="object 23"/>
          <p:cNvSpPr/>
          <p:nvPr/>
        </p:nvSpPr>
        <p:spPr>
          <a:xfrm>
            <a:off x="899999" y="6113659"/>
            <a:ext cx="0" cy="0"/>
          </a:xfrm>
          <a:custGeom>
            <a:avLst/>
            <a:gdLst/>
            <a:ahLst/>
            <a:cxnLst/>
            <a:rect l="l" t="t" r="r" b="b"/>
            <a:pathLst>
              <a:path>
                <a:moveTo>
                  <a:pt x="0" y="0"/>
                </a:moveTo>
                <a:lnTo>
                  <a:pt x="0" y="0"/>
                </a:lnTo>
              </a:path>
            </a:pathLst>
          </a:custGeom>
          <a:ln w="12700">
            <a:solidFill>
              <a:srgbClr val="61A489"/>
            </a:solidFill>
          </a:ln>
        </p:spPr>
        <p:txBody>
          <a:bodyPr wrap="square" lIns="0" tIns="0" rIns="0" bIns="0" rtlCol="0"/>
          <a:lstStyle/>
          <a:p>
            <a:endParaRPr/>
          </a:p>
        </p:txBody>
      </p:sp>
      <p:sp>
        <p:nvSpPr>
          <p:cNvPr id="24" name="object 24"/>
          <p:cNvSpPr/>
          <p:nvPr/>
        </p:nvSpPr>
        <p:spPr>
          <a:xfrm>
            <a:off x="6695999" y="6113659"/>
            <a:ext cx="0" cy="0"/>
          </a:xfrm>
          <a:custGeom>
            <a:avLst/>
            <a:gdLst/>
            <a:ahLst/>
            <a:cxnLst/>
            <a:rect l="l" t="t" r="r" b="b"/>
            <a:pathLst>
              <a:path>
                <a:moveTo>
                  <a:pt x="0" y="0"/>
                </a:moveTo>
                <a:lnTo>
                  <a:pt x="0" y="0"/>
                </a:lnTo>
              </a:path>
            </a:pathLst>
          </a:custGeom>
          <a:ln w="12700">
            <a:solidFill>
              <a:srgbClr val="61A489"/>
            </a:solidFill>
          </a:ln>
        </p:spPr>
        <p:txBody>
          <a:bodyPr wrap="square" lIns="0" tIns="0" rIns="0" bIns="0" rtlCol="0"/>
          <a:lstStyle/>
          <a:p>
            <a:endParaRPr/>
          </a:p>
        </p:txBody>
      </p:sp>
      <p:sp>
        <p:nvSpPr>
          <p:cNvPr id="25" name="object 25"/>
          <p:cNvSpPr txBox="1"/>
          <p:nvPr/>
        </p:nvSpPr>
        <p:spPr>
          <a:xfrm>
            <a:off x="1031299" y="6175204"/>
            <a:ext cx="5576570" cy="533400"/>
          </a:xfrm>
          <a:prstGeom prst="rect">
            <a:avLst/>
          </a:prstGeom>
        </p:spPr>
        <p:txBody>
          <a:bodyPr vert="horz" wrap="square" lIns="0" tIns="12700" rIns="0" bIns="0" rtlCol="0">
            <a:spAutoFit/>
          </a:bodyPr>
          <a:lstStyle/>
          <a:p>
            <a:pPr marL="298450" marR="5080" indent="-286385">
              <a:lnSpc>
                <a:spcPct val="151500"/>
              </a:lnSpc>
              <a:spcBef>
                <a:spcPts val="100"/>
              </a:spcBef>
            </a:pPr>
            <a:r>
              <a:rPr sz="1100" spc="25" dirty="0">
                <a:solidFill>
                  <a:srgbClr val="231F20"/>
                </a:solidFill>
                <a:latin typeface="SimSun"/>
                <a:cs typeface="SimSun"/>
              </a:rPr>
              <a:t>二、</a:t>
            </a:r>
            <a:r>
              <a:rPr sz="1100" spc="50" dirty="0">
                <a:solidFill>
                  <a:srgbClr val="231F20"/>
                </a:solidFill>
                <a:latin typeface="SimSun"/>
                <a:cs typeface="SimSun"/>
              </a:rPr>
              <a:t>依駕駛者及行人的角度分別進行小組討</a:t>
            </a:r>
            <a:r>
              <a:rPr sz="1100" spc="25" dirty="0">
                <a:solidFill>
                  <a:srgbClr val="231F20"/>
                </a:solidFill>
                <a:latin typeface="SimSun"/>
                <a:cs typeface="SimSun"/>
              </a:rPr>
              <a:t>論</a:t>
            </a:r>
            <a:r>
              <a:rPr sz="1100" spc="50" dirty="0">
                <a:solidFill>
                  <a:srgbClr val="231F20"/>
                </a:solidFill>
                <a:latin typeface="SimSun"/>
                <a:cs typeface="SimSun"/>
              </a:rPr>
              <a:t>，對於禮讓行人及停讓行人的想</a:t>
            </a:r>
            <a:r>
              <a:rPr sz="1100" spc="25" dirty="0">
                <a:solidFill>
                  <a:srgbClr val="231F20"/>
                </a:solidFill>
                <a:latin typeface="SimSun"/>
                <a:cs typeface="SimSun"/>
              </a:rPr>
              <a:t>法</a:t>
            </a:r>
            <a:r>
              <a:rPr sz="1100" spc="50" dirty="0">
                <a:solidFill>
                  <a:srgbClr val="231F20"/>
                </a:solidFill>
                <a:latin typeface="SimSun"/>
                <a:cs typeface="SimSun"/>
              </a:rPr>
              <a:t>，並派 </a:t>
            </a:r>
            <a:r>
              <a:rPr sz="1100" spc="25" dirty="0">
                <a:solidFill>
                  <a:srgbClr val="231F20"/>
                </a:solidFill>
                <a:latin typeface="SimSun"/>
                <a:cs typeface="SimSun"/>
              </a:rPr>
              <a:t>一名代表上台分享，將結論寫在下列表格。</a:t>
            </a:r>
            <a:r>
              <a:rPr sz="1100" spc="25" dirty="0">
                <a:solidFill>
                  <a:srgbClr val="E46244"/>
                </a:solidFill>
                <a:latin typeface="SimSun"/>
                <a:cs typeface="SimSun"/>
              </a:rPr>
              <a:t>（開放性討論，無標準答案。）</a:t>
            </a:r>
            <a:endParaRPr sz="1100">
              <a:latin typeface="SimSun"/>
              <a:cs typeface="SimSun"/>
            </a:endParaRPr>
          </a:p>
        </p:txBody>
      </p:sp>
      <p:sp>
        <p:nvSpPr>
          <p:cNvPr id="26" name="object 26"/>
          <p:cNvSpPr/>
          <p:nvPr/>
        </p:nvSpPr>
        <p:spPr>
          <a:xfrm>
            <a:off x="1062000" y="3189178"/>
            <a:ext cx="5487670" cy="0"/>
          </a:xfrm>
          <a:custGeom>
            <a:avLst/>
            <a:gdLst/>
            <a:ahLst/>
            <a:cxnLst/>
            <a:rect l="l" t="t" r="r" b="b"/>
            <a:pathLst>
              <a:path w="5487670">
                <a:moveTo>
                  <a:pt x="0" y="0"/>
                </a:moveTo>
                <a:lnTo>
                  <a:pt x="5487352" y="0"/>
                </a:lnTo>
              </a:path>
            </a:pathLst>
          </a:custGeom>
          <a:ln w="6350">
            <a:solidFill>
              <a:srgbClr val="61A489"/>
            </a:solidFill>
          </a:ln>
        </p:spPr>
        <p:txBody>
          <a:bodyPr wrap="square" lIns="0" tIns="0" rIns="0" bIns="0" rtlCol="0"/>
          <a:lstStyle/>
          <a:p>
            <a:endParaRPr/>
          </a:p>
        </p:txBody>
      </p:sp>
      <p:sp>
        <p:nvSpPr>
          <p:cNvPr id="27" name="object 27"/>
          <p:cNvSpPr/>
          <p:nvPr/>
        </p:nvSpPr>
        <p:spPr>
          <a:xfrm>
            <a:off x="1065175" y="3192347"/>
            <a:ext cx="0" cy="1358900"/>
          </a:xfrm>
          <a:custGeom>
            <a:avLst/>
            <a:gdLst/>
            <a:ahLst/>
            <a:cxnLst/>
            <a:rect l="l" t="t" r="r" b="b"/>
            <a:pathLst>
              <a:path h="1358900">
                <a:moveTo>
                  <a:pt x="0" y="1358480"/>
                </a:moveTo>
                <a:lnTo>
                  <a:pt x="0" y="0"/>
                </a:lnTo>
              </a:path>
            </a:pathLst>
          </a:custGeom>
          <a:ln w="6350">
            <a:solidFill>
              <a:srgbClr val="61A489"/>
            </a:solidFill>
          </a:ln>
        </p:spPr>
        <p:txBody>
          <a:bodyPr wrap="square" lIns="0" tIns="0" rIns="0" bIns="0" rtlCol="0"/>
          <a:lstStyle/>
          <a:p>
            <a:endParaRPr/>
          </a:p>
        </p:txBody>
      </p:sp>
      <p:sp>
        <p:nvSpPr>
          <p:cNvPr id="28" name="object 28"/>
          <p:cNvSpPr/>
          <p:nvPr/>
        </p:nvSpPr>
        <p:spPr>
          <a:xfrm>
            <a:off x="6546174" y="3192347"/>
            <a:ext cx="0" cy="1358900"/>
          </a:xfrm>
          <a:custGeom>
            <a:avLst/>
            <a:gdLst/>
            <a:ahLst/>
            <a:cxnLst/>
            <a:rect l="l" t="t" r="r" b="b"/>
            <a:pathLst>
              <a:path h="1358900">
                <a:moveTo>
                  <a:pt x="0" y="1358480"/>
                </a:moveTo>
                <a:lnTo>
                  <a:pt x="0" y="0"/>
                </a:lnTo>
              </a:path>
            </a:pathLst>
          </a:custGeom>
          <a:ln w="6350">
            <a:solidFill>
              <a:srgbClr val="61A489"/>
            </a:solidFill>
          </a:ln>
        </p:spPr>
        <p:txBody>
          <a:bodyPr wrap="square" lIns="0" tIns="0" rIns="0" bIns="0" rtlCol="0"/>
          <a:lstStyle/>
          <a:p>
            <a:endParaRPr/>
          </a:p>
        </p:txBody>
      </p:sp>
      <p:sp>
        <p:nvSpPr>
          <p:cNvPr id="29" name="object 29"/>
          <p:cNvSpPr/>
          <p:nvPr/>
        </p:nvSpPr>
        <p:spPr>
          <a:xfrm>
            <a:off x="1065175" y="4557171"/>
            <a:ext cx="0" cy="1358900"/>
          </a:xfrm>
          <a:custGeom>
            <a:avLst/>
            <a:gdLst/>
            <a:ahLst/>
            <a:cxnLst/>
            <a:rect l="l" t="t" r="r" b="b"/>
            <a:pathLst>
              <a:path h="1358900">
                <a:moveTo>
                  <a:pt x="0" y="1358480"/>
                </a:moveTo>
                <a:lnTo>
                  <a:pt x="0" y="0"/>
                </a:lnTo>
              </a:path>
            </a:pathLst>
          </a:custGeom>
          <a:ln w="6350">
            <a:solidFill>
              <a:srgbClr val="61A489"/>
            </a:solidFill>
          </a:ln>
        </p:spPr>
        <p:txBody>
          <a:bodyPr wrap="square" lIns="0" tIns="0" rIns="0" bIns="0" rtlCol="0"/>
          <a:lstStyle/>
          <a:p>
            <a:endParaRPr/>
          </a:p>
        </p:txBody>
      </p:sp>
      <p:sp>
        <p:nvSpPr>
          <p:cNvPr id="30" name="object 30"/>
          <p:cNvSpPr/>
          <p:nvPr/>
        </p:nvSpPr>
        <p:spPr>
          <a:xfrm>
            <a:off x="6546174" y="4557171"/>
            <a:ext cx="0" cy="1358900"/>
          </a:xfrm>
          <a:custGeom>
            <a:avLst/>
            <a:gdLst/>
            <a:ahLst/>
            <a:cxnLst/>
            <a:rect l="l" t="t" r="r" b="b"/>
            <a:pathLst>
              <a:path h="1358900">
                <a:moveTo>
                  <a:pt x="0" y="1358480"/>
                </a:moveTo>
                <a:lnTo>
                  <a:pt x="0" y="0"/>
                </a:lnTo>
              </a:path>
            </a:pathLst>
          </a:custGeom>
          <a:ln w="6350">
            <a:solidFill>
              <a:srgbClr val="61A489"/>
            </a:solidFill>
          </a:ln>
        </p:spPr>
        <p:txBody>
          <a:bodyPr wrap="square" lIns="0" tIns="0" rIns="0" bIns="0" rtlCol="0"/>
          <a:lstStyle/>
          <a:p>
            <a:endParaRPr/>
          </a:p>
        </p:txBody>
      </p:sp>
      <p:sp>
        <p:nvSpPr>
          <p:cNvPr id="31" name="object 31"/>
          <p:cNvSpPr/>
          <p:nvPr/>
        </p:nvSpPr>
        <p:spPr>
          <a:xfrm>
            <a:off x="1062000" y="5918827"/>
            <a:ext cx="5487670" cy="0"/>
          </a:xfrm>
          <a:custGeom>
            <a:avLst/>
            <a:gdLst/>
            <a:ahLst/>
            <a:cxnLst/>
            <a:rect l="l" t="t" r="r" b="b"/>
            <a:pathLst>
              <a:path w="5487670">
                <a:moveTo>
                  <a:pt x="0" y="0"/>
                </a:moveTo>
                <a:lnTo>
                  <a:pt x="5487352" y="0"/>
                </a:lnTo>
              </a:path>
            </a:pathLst>
          </a:custGeom>
          <a:ln w="6350">
            <a:solidFill>
              <a:srgbClr val="61A489"/>
            </a:solidFill>
          </a:ln>
        </p:spPr>
        <p:txBody>
          <a:bodyPr wrap="square" lIns="0" tIns="0" rIns="0" bIns="0" rtlCol="0"/>
          <a:lstStyle/>
          <a:p>
            <a:endParaRPr/>
          </a:p>
        </p:txBody>
      </p:sp>
      <p:sp>
        <p:nvSpPr>
          <p:cNvPr id="32" name="object 32"/>
          <p:cNvSpPr/>
          <p:nvPr/>
        </p:nvSpPr>
        <p:spPr>
          <a:xfrm>
            <a:off x="1062000" y="4554003"/>
            <a:ext cx="5487670" cy="0"/>
          </a:xfrm>
          <a:custGeom>
            <a:avLst/>
            <a:gdLst/>
            <a:ahLst/>
            <a:cxnLst/>
            <a:rect l="l" t="t" r="r" b="b"/>
            <a:pathLst>
              <a:path w="5487670">
                <a:moveTo>
                  <a:pt x="0" y="0"/>
                </a:moveTo>
                <a:lnTo>
                  <a:pt x="5487352" y="0"/>
                </a:lnTo>
              </a:path>
            </a:pathLst>
          </a:custGeom>
          <a:ln w="6350">
            <a:solidFill>
              <a:srgbClr val="61A489"/>
            </a:solidFill>
          </a:ln>
        </p:spPr>
        <p:txBody>
          <a:bodyPr wrap="square" lIns="0" tIns="0" rIns="0" bIns="0" rtlCol="0"/>
          <a:lstStyle/>
          <a:p>
            <a:endParaRPr/>
          </a:p>
        </p:txBody>
      </p:sp>
      <p:sp>
        <p:nvSpPr>
          <p:cNvPr id="33" name="object 33"/>
          <p:cNvSpPr txBox="1"/>
          <p:nvPr/>
        </p:nvSpPr>
        <p:spPr>
          <a:xfrm>
            <a:off x="1137174" y="3231714"/>
            <a:ext cx="1015365" cy="193040"/>
          </a:xfrm>
          <a:prstGeom prst="rect">
            <a:avLst/>
          </a:prstGeom>
        </p:spPr>
        <p:txBody>
          <a:bodyPr vert="horz" wrap="square" lIns="0" tIns="12700" rIns="0" bIns="0" rtlCol="0">
            <a:spAutoFit/>
          </a:bodyPr>
          <a:lstStyle/>
          <a:p>
            <a:pPr>
              <a:lnSpc>
                <a:spcPct val="100000"/>
              </a:lnSpc>
              <a:spcBef>
                <a:spcPts val="100"/>
              </a:spcBef>
            </a:pPr>
            <a:r>
              <a:rPr sz="1100" spc="25" dirty="0">
                <a:solidFill>
                  <a:srgbClr val="61A489"/>
                </a:solidFill>
                <a:latin typeface="SimSun"/>
                <a:cs typeface="SimSun"/>
              </a:rPr>
              <a:t>禮讓的意思是？</a:t>
            </a:r>
            <a:endParaRPr sz="1100">
              <a:latin typeface="SimSun"/>
              <a:cs typeface="SimSun"/>
            </a:endParaRPr>
          </a:p>
        </p:txBody>
      </p:sp>
      <p:sp>
        <p:nvSpPr>
          <p:cNvPr id="34" name="object 34"/>
          <p:cNvSpPr txBox="1"/>
          <p:nvPr/>
        </p:nvSpPr>
        <p:spPr>
          <a:xfrm>
            <a:off x="1137174" y="3446013"/>
            <a:ext cx="3306445" cy="533400"/>
          </a:xfrm>
          <a:prstGeom prst="rect">
            <a:avLst/>
          </a:prstGeom>
        </p:spPr>
        <p:txBody>
          <a:bodyPr vert="horz" wrap="square" lIns="0" tIns="99060" rIns="0" bIns="0" rtlCol="0">
            <a:spAutoFit/>
          </a:bodyPr>
          <a:lstStyle/>
          <a:p>
            <a:pPr>
              <a:lnSpc>
                <a:spcPct val="100000"/>
              </a:lnSpc>
              <a:spcBef>
                <a:spcPts val="780"/>
              </a:spcBef>
            </a:pPr>
            <a:r>
              <a:rPr sz="1100" spc="25" dirty="0">
                <a:solidFill>
                  <a:srgbClr val="E46244"/>
                </a:solidFill>
                <a:latin typeface="SimSun"/>
                <a:cs typeface="SimSun"/>
              </a:rPr>
              <a:t>禮貌、有善意的，並無強制性。</a:t>
            </a:r>
            <a:endParaRPr sz="1100">
              <a:latin typeface="SimSun"/>
              <a:cs typeface="SimSun"/>
            </a:endParaRPr>
          </a:p>
          <a:p>
            <a:pPr>
              <a:lnSpc>
                <a:spcPct val="100000"/>
              </a:lnSpc>
              <a:spcBef>
                <a:spcPts val="680"/>
              </a:spcBef>
            </a:pPr>
            <a:r>
              <a:rPr sz="1100" spc="25" dirty="0">
                <a:solidFill>
                  <a:srgbClr val="E46244"/>
                </a:solidFill>
                <a:latin typeface="SimSun"/>
                <a:cs typeface="SimSun"/>
              </a:rPr>
              <a:t>不是一定要讓行人先通過，只有車輛在行近路口時。</a:t>
            </a:r>
            <a:endParaRPr sz="1100">
              <a:latin typeface="SimSun"/>
              <a:cs typeface="SimSun"/>
            </a:endParaRPr>
          </a:p>
        </p:txBody>
      </p:sp>
      <p:sp>
        <p:nvSpPr>
          <p:cNvPr id="35" name="object 35"/>
          <p:cNvSpPr txBox="1"/>
          <p:nvPr/>
        </p:nvSpPr>
        <p:spPr>
          <a:xfrm>
            <a:off x="1137174" y="4535674"/>
            <a:ext cx="4165600" cy="482600"/>
          </a:xfrm>
          <a:prstGeom prst="rect">
            <a:avLst/>
          </a:prstGeom>
        </p:spPr>
        <p:txBody>
          <a:bodyPr vert="horz" wrap="square" lIns="0" tIns="73660" rIns="0" bIns="0" rtlCol="0">
            <a:spAutoFit/>
          </a:bodyPr>
          <a:lstStyle/>
          <a:p>
            <a:pPr>
              <a:lnSpc>
                <a:spcPct val="100000"/>
              </a:lnSpc>
              <a:spcBef>
                <a:spcPts val="580"/>
              </a:spcBef>
            </a:pPr>
            <a:r>
              <a:rPr sz="1100" spc="25" dirty="0">
                <a:solidFill>
                  <a:srgbClr val="61A489"/>
                </a:solidFill>
                <a:latin typeface="SimSun"/>
                <a:cs typeface="SimSun"/>
              </a:rPr>
              <a:t>停讓的意思是？</a:t>
            </a:r>
            <a:endParaRPr sz="1100">
              <a:latin typeface="SimSun"/>
              <a:cs typeface="SimSun"/>
            </a:endParaRPr>
          </a:p>
          <a:p>
            <a:pPr>
              <a:lnSpc>
                <a:spcPct val="100000"/>
              </a:lnSpc>
              <a:spcBef>
                <a:spcPts val="480"/>
              </a:spcBef>
            </a:pPr>
            <a:r>
              <a:rPr sz="1100" spc="25" dirty="0">
                <a:solidFill>
                  <a:srgbClr val="E46244"/>
                </a:solidFill>
                <a:latin typeface="SimSun"/>
                <a:cs typeface="SimSun"/>
              </a:rPr>
              <a:t>車輛在行近路口時，車輛必須完全停止，且必須讓行人先行通過。</a:t>
            </a:r>
            <a:endParaRPr sz="1100">
              <a:latin typeface="SimSun"/>
              <a:cs typeface="SimSun"/>
            </a:endParaRPr>
          </a:p>
        </p:txBody>
      </p:sp>
      <p:sp>
        <p:nvSpPr>
          <p:cNvPr id="36" name="object 36"/>
          <p:cNvSpPr/>
          <p:nvPr/>
        </p:nvSpPr>
        <p:spPr>
          <a:xfrm>
            <a:off x="1065175" y="6855347"/>
            <a:ext cx="0" cy="1358900"/>
          </a:xfrm>
          <a:custGeom>
            <a:avLst/>
            <a:gdLst/>
            <a:ahLst/>
            <a:cxnLst/>
            <a:rect l="l" t="t" r="r" b="b"/>
            <a:pathLst>
              <a:path h="1358900">
                <a:moveTo>
                  <a:pt x="0" y="1358480"/>
                </a:moveTo>
                <a:lnTo>
                  <a:pt x="0" y="0"/>
                </a:lnTo>
              </a:path>
            </a:pathLst>
          </a:custGeom>
          <a:ln w="6350">
            <a:solidFill>
              <a:srgbClr val="61A489"/>
            </a:solidFill>
          </a:ln>
        </p:spPr>
        <p:txBody>
          <a:bodyPr wrap="square" lIns="0" tIns="0" rIns="0" bIns="0" rtlCol="0"/>
          <a:lstStyle/>
          <a:p>
            <a:endParaRPr/>
          </a:p>
        </p:txBody>
      </p:sp>
      <p:sp>
        <p:nvSpPr>
          <p:cNvPr id="37" name="object 37"/>
          <p:cNvSpPr/>
          <p:nvPr/>
        </p:nvSpPr>
        <p:spPr>
          <a:xfrm>
            <a:off x="6546174" y="6855347"/>
            <a:ext cx="0" cy="1358900"/>
          </a:xfrm>
          <a:custGeom>
            <a:avLst/>
            <a:gdLst/>
            <a:ahLst/>
            <a:cxnLst/>
            <a:rect l="l" t="t" r="r" b="b"/>
            <a:pathLst>
              <a:path h="1358900">
                <a:moveTo>
                  <a:pt x="0" y="1358480"/>
                </a:moveTo>
                <a:lnTo>
                  <a:pt x="0" y="0"/>
                </a:lnTo>
              </a:path>
            </a:pathLst>
          </a:custGeom>
          <a:ln w="6350">
            <a:solidFill>
              <a:srgbClr val="61A489"/>
            </a:solidFill>
          </a:ln>
        </p:spPr>
        <p:txBody>
          <a:bodyPr wrap="square" lIns="0" tIns="0" rIns="0" bIns="0" rtlCol="0"/>
          <a:lstStyle/>
          <a:p>
            <a:endParaRPr/>
          </a:p>
        </p:txBody>
      </p:sp>
      <p:sp>
        <p:nvSpPr>
          <p:cNvPr id="38" name="object 38"/>
          <p:cNvSpPr/>
          <p:nvPr/>
        </p:nvSpPr>
        <p:spPr>
          <a:xfrm>
            <a:off x="1065175" y="8220171"/>
            <a:ext cx="0" cy="1358900"/>
          </a:xfrm>
          <a:custGeom>
            <a:avLst/>
            <a:gdLst/>
            <a:ahLst/>
            <a:cxnLst/>
            <a:rect l="l" t="t" r="r" b="b"/>
            <a:pathLst>
              <a:path h="1358900">
                <a:moveTo>
                  <a:pt x="0" y="1358480"/>
                </a:moveTo>
                <a:lnTo>
                  <a:pt x="0" y="0"/>
                </a:lnTo>
              </a:path>
            </a:pathLst>
          </a:custGeom>
          <a:ln w="6350">
            <a:solidFill>
              <a:srgbClr val="61A489"/>
            </a:solidFill>
          </a:ln>
        </p:spPr>
        <p:txBody>
          <a:bodyPr wrap="square" lIns="0" tIns="0" rIns="0" bIns="0" rtlCol="0"/>
          <a:lstStyle/>
          <a:p>
            <a:endParaRPr/>
          </a:p>
        </p:txBody>
      </p:sp>
      <p:sp>
        <p:nvSpPr>
          <p:cNvPr id="39" name="object 39"/>
          <p:cNvSpPr/>
          <p:nvPr/>
        </p:nvSpPr>
        <p:spPr>
          <a:xfrm>
            <a:off x="6546174" y="8220171"/>
            <a:ext cx="0" cy="1358900"/>
          </a:xfrm>
          <a:custGeom>
            <a:avLst/>
            <a:gdLst/>
            <a:ahLst/>
            <a:cxnLst/>
            <a:rect l="l" t="t" r="r" b="b"/>
            <a:pathLst>
              <a:path h="1358900">
                <a:moveTo>
                  <a:pt x="0" y="1358480"/>
                </a:moveTo>
                <a:lnTo>
                  <a:pt x="0" y="0"/>
                </a:lnTo>
              </a:path>
            </a:pathLst>
          </a:custGeom>
          <a:ln w="6350">
            <a:solidFill>
              <a:srgbClr val="61A489"/>
            </a:solidFill>
          </a:ln>
        </p:spPr>
        <p:txBody>
          <a:bodyPr wrap="square" lIns="0" tIns="0" rIns="0" bIns="0" rtlCol="0"/>
          <a:lstStyle/>
          <a:p>
            <a:endParaRPr/>
          </a:p>
        </p:txBody>
      </p:sp>
      <p:sp>
        <p:nvSpPr>
          <p:cNvPr id="40" name="object 40"/>
          <p:cNvSpPr/>
          <p:nvPr/>
        </p:nvSpPr>
        <p:spPr>
          <a:xfrm>
            <a:off x="1062000" y="9581827"/>
            <a:ext cx="5487670" cy="0"/>
          </a:xfrm>
          <a:custGeom>
            <a:avLst/>
            <a:gdLst/>
            <a:ahLst/>
            <a:cxnLst/>
            <a:rect l="l" t="t" r="r" b="b"/>
            <a:pathLst>
              <a:path w="5487670">
                <a:moveTo>
                  <a:pt x="0" y="0"/>
                </a:moveTo>
                <a:lnTo>
                  <a:pt x="5487352" y="0"/>
                </a:lnTo>
              </a:path>
            </a:pathLst>
          </a:custGeom>
          <a:ln w="6350">
            <a:solidFill>
              <a:srgbClr val="61A489"/>
            </a:solidFill>
          </a:ln>
        </p:spPr>
        <p:txBody>
          <a:bodyPr wrap="square" lIns="0" tIns="0" rIns="0" bIns="0" rtlCol="0"/>
          <a:lstStyle/>
          <a:p>
            <a:endParaRPr/>
          </a:p>
        </p:txBody>
      </p:sp>
      <p:sp>
        <p:nvSpPr>
          <p:cNvPr id="41" name="object 41"/>
          <p:cNvSpPr/>
          <p:nvPr/>
        </p:nvSpPr>
        <p:spPr>
          <a:xfrm>
            <a:off x="1062000" y="8217003"/>
            <a:ext cx="5487670" cy="0"/>
          </a:xfrm>
          <a:custGeom>
            <a:avLst/>
            <a:gdLst/>
            <a:ahLst/>
            <a:cxnLst/>
            <a:rect l="l" t="t" r="r" b="b"/>
            <a:pathLst>
              <a:path w="5487670">
                <a:moveTo>
                  <a:pt x="0" y="0"/>
                </a:moveTo>
                <a:lnTo>
                  <a:pt x="5487352" y="0"/>
                </a:lnTo>
              </a:path>
            </a:pathLst>
          </a:custGeom>
          <a:ln w="6350">
            <a:solidFill>
              <a:srgbClr val="61A489"/>
            </a:solidFill>
          </a:ln>
        </p:spPr>
        <p:txBody>
          <a:bodyPr wrap="square" lIns="0" tIns="0" rIns="0" bIns="0" rtlCol="0"/>
          <a:lstStyle/>
          <a:p>
            <a:endParaRPr/>
          </a:p>
        </p:txBody>
      </p:sp>
      <p:sp>
        <p:nvSpPr>
          <p:cNvPr id="42" name="object 42"/>
          <p:cNvSpPr txBox="1"/>
          <p:nvPr/>
        </p:nvSpPr>
        <p:spPr>
          <a:xfrm>
            <a:off x="1065175" y="6852178"/>
            <a:ext cx="5481320" cy="1365250"/>
          </a:xfrm>
          <a:prstGeom prst="rect">
            <a:avLst/>
          </a:prstGeom>
          <a:ln w="6350">
            <a:solidFill>
              <a:srgbClr val="61A489"/>
            </a:solidFill>
          </a:ln>
        </p:spPr>
        <p:txBody>
          <a:bodyPr vert="horz" wrap="square" lIns="0" tIns="55244" rIns="0" bIns="0" rtlCol="0">
            <a:spAutoFit/>
          </a:bodyPr>
          <a:lstStyle/>
          <a:p>
            <a:pPr marL="71755">
              <a:lnSpc>
                <a:spcPct val="100000"/>
              </a:lnSpc>
              <a:spcBef>
                <a:spcPts val="434"/>
              </a:spcBef>
            </a:pPr>
            <a:r>
              <a:rPr sz="1100" spc="25" dirty="0">
                <a:solidFill>
                  <a:srgbClr val="61A489"/>
                </a:solidFill>
                <a:latin typeface="SimSun"/>
                <a:cs typeface="SimSun"/>
              </a:rPr>
              <a:t>駕駛者的角度：</a:t>
            </a:r>
            <a:endParaRPr sz="1100">
              <a:latin typeface="SimSun"/>
              <a:cs typeface="SimSun"/>
            </a:endParaRPr>
          </a:p>
        </p:txBody>
      </p:sp>
      <p:sp>
        <p:nvSpPr>
          <p:cNvPr id="43" name="object 43"/>
          <p:cNvSpPr txBox="1"/>
          <p:nvPr/>
        </p:nvSpPr>
        <p:spPr>
          <a:xfrm>
            <a:off x="1137174" y="8259583"/>
            <a:ext cx="871855" cy="193040"/>
          </a:xfrm>
          <a:prstGeom prst="rect">
            <a:avLst/>
          </a:prstGeom>
        </p:spPr>
        <p:txBody>
          <a:bodyPr vert="horz" wrap="square" lIns="0" tIns="12700" rIns="0" bIns="0" rtlCol="0">
            <a:spAutoFit/>
          </a:bodyPr>
          <a:lstStyle/>
          <a:p>
            <a:pPr>
              <a:lnSpc>
                <a:spcPct val="100000"/>
              </a:lnSpc>
              <a:spcBef>
                <a:spcPts val="100"/>
              </a:spcBef>
            </a:pPr>
            <a:r>
              <a:rPr sz="1100" spc="25" dirty="0">
                <a:solidFill>
                  <a:srgbClr val="61A489"/>
                </a:solidFill>
                <a:latin typeface="SimSun"/>
                <a:cs typeface="SimSun"/>
              </a:rPr>
              <a:t>行人的角度：</a:t>
            </a:r>
            <a:endParaRPr sz="1100">
              <a:latin typeface="SimSun"/>
              <a:cs typeface="SimSun"/>
            </a:endParaRPr>
          </a:p>
        </p:txBody>
      </p:sp>
      <p:sp>
        <p:nvSpPr>
          <p:cNvPr id="44" name="object 44"/>
          <p:cNvSpPr/>
          <p:nvPr/>
        </p:nvSpPr>
        <p:spPr>
          <a:xfrm>
            <a:off x="1850398" y="1557990"/>
            <a:ext cx="424180" cy="424180"/>
          </a:xfrm>
          <a:custGeom>
            <a:avLst/>
            <a:gdLst/>
            <a:ahLst/>
            <a:cxnLst/>
            <a:rect l="l" t="t" r="r" b="b"/>
            <a:pathLst>
              <a:path w="424180" h="424180">
                <a:moveTo>
                  <a:pt x="212013" y="0"/>
                </a:moveTo>
                <a:lnTo>
                  <a:pt x="163400" y="5599"/>
                </a:lnTo>
                <a:lnTo>
                  <a:pt x="118774" y="21548"/>
                </a:lnTo>
                <a:lnTo>
                  <a:pt x="79409" y="46576"/>
                </a:lnTo>
                <a:lnTo>
                  <a:pt x="46576" y="79409"/>
                </a:lnTo>
                <a:lnTo>
                  <a:pt x="21548" y="118774"/>
                </a:lnTo>
                <a:lnTo>
                  <a:pt x="5599" y="163400"/>
                </a:lnTo>
                <a:lnTo>
                  <a:pt x="0" y="212013"/>
                </a:lnTo>
                <a:lnTo>
                  <a:pt x="5599" y="260627"/>
                </a:lnTo>
                <a:lnTo>
                  <a:pt x="21548" y="305252"/>
                </a:lnTo>
                <a:lnTo>
                  <a:pt x="46576" y="344618"/>
                </a:lnTo>
                <a:lnTo>
                  <a:pt x="79409" y="377451"/>
                </a:lnTo>
                <a:lnTo>
                  <a:pt x="118774" y="402478"/>
                </a:lnTo>
                <a:lnTo>
                  <a:pt x="163400" y="418428"/>
                </a:lnTo>
                <a:lnTo>
                  <a:pt x="212013" y="424027"/>
                </a:lnTo>
                <a:lnTo>
                  <a:pt x="260627" y="418428"/>
                </a:lnTo>
                <a:lnTo>
                  <a:pt x="305252" y="402478"/>
                </a:lnTo>
                <a:lnTo>
                  <a:pt x="344618" y="377451"/>
                </a:lnTo>
                <a:lnTo>
                  <a:pt x="377451" y="344618"/>
                </a:lnTo>
                <a:lnTo>
                  <a:pt x="402478" y="305252"/>
                </a:lnTo>
                <a:lnTo>
                  <a:pt x="418428" y="260627"/>
                </a:lnTo>
                <a:lnTo>
                  <a:pt x="424027" y="212013"/>
                </a:lnTo>
                <a:lnTo>
                  <a:pt x="418428" y="163400"/>
                </a:lnTo>
                <a:lnTo>
                  <a:pt x="402478" y="118774"/>
                </a:lnTo>
                <a:lnTo>
                  <a:pt x="377451" y="79409"/>
                </a:lnTo>
                <a:lnTo>
                  <a:pt x="344618" y="46576"/>
                </a:lnTo>
                <a:lnTo>
                  <a:pt x="305252" y="21548"/>
                </a:lnTo>
                <a:lnTo>
                  <a:pt x="260627" y="5599"/>
                </a:lnTo>
                <a:lnTo>
                  <a:pt x="212013" y="0"/>
                </a:lnTo>
                <a:close/>
              </a:path>
            </a:pathLst>
          </a:custGeom>
          <a:solidFill>
            <a:srgbClr val="61A489"/>
          </a:solidFill>
        </p:spPr>
        <p:txBody>
          <a:bodyPr wrap="square" lIns="0" tIns="0" rIns="0" bIns="0" rtlCol="0"/>
          <a:lstStyle/>
          <a:p>
            <a:endParaRPr/>
          </a:p>
        </p:txBody>
      </p:sp>
      <p:sp>
        <p:nvSpPr>
          <p:cNvPr id="45" name="object 45"/>
          <p:cNvSpPr txBox="1"/>
          <p:nvPr/>
        </p:nvSpPr>
        <p:spPr>
          <a:xfrm>
            <a:off x="1895407" y="1598135"/>
            <a:ext cx="3442970" cy="299720"/>
          </a:xfrm>
          <a:prstGeom prst="rect">
            <a:avLst/>
          </a:prstGeom>
        </p:spPr>
        <p:txBody>
          <a:bodyPr vert="horz" wrap="square" lIns="0" tIns="12700" rIns="0" bIns="0" rtlCol="0">
            <a:spAutoFit/>
          </a:bodyPr>
          <a:lstStyle/>
          <a:p>
            <a:pPr marL="12700">
              <a:lnSpc>
                <a:spcPct val="100000"/>
              </a:lnSpc>
              <a:spcBef>
                <a:spcPts val="100"/>
              </a:spcBef>
            </a:pPr>
            <a:r>
              <a:rPr sz="1800" b="1" spc="37" baseline="9259" dirty="0">
                <a:solidFill>
                  <a:srgbClr val="FFFFFF"/>
                </a:solidFill>
                <a:latin typeface="微軟正黑體"/>
                <a:cs typeface="微軟正黑體"/>
              </a:rPr>
              <a:t>解</a:t>
            </a:r>
            <a:r>
              <a:rPr sz="1800" b="1" baseline="9259" dirty="0">
                <a:solidFill>
                  <a:srgbClr val="FFFFFF"/>
                </a:solidFill>
                <a:latin typeface="微軟正黑體"/>
                <a:cs typeface="微軟正黑體"/>
              </a:rPr>
              <a:t>答</a:t>
            </a:r>
            <a:r>
              <a:rPr sz="1800" b="1" spc="15" baseline="9259" dirty="0">
                <a:solidFill>
                  <a:srgbClr val="FFFFFF"/>
                </a:solidFill>
                <a:latin typeface="微軟正黑體"/>
                <a:cs typeface="微軟正黑體"/>
              </a:rPr>
              <a:t> </a:t>
            </a:r>
            <a:r>
              <a:rPr sz="1800" b="1" spc="35" dirty="0">
                <a:solidFill>
                  <a:srgbClr val="231F20"/>
                </a:solidFill>
                <a:latin typeface="微軟正黑體"/>
                <a:cs typeface="微軟正黑體"/>
              </a:rPr>
              <a:t>「微」笑出門，安「駕」回家</a:t>
            </a:r>
            <a:endParaRPr sz="1800">
              <a:latin typeface="微軟正黑體"/>
              <a:cs typeface="微軟正黑體"/>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9940" y="101176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174</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4" name="object 4"/>
          <p:cNvSpPr/>
          <p:nvPr/>
        </p:nvSpPr>
        <p:spPr>
          <a:xfrm>
            <a:off x="0" y="0"/>
            <a:ext cx="7560309" cy="252095"/>
          </a:xfrm>
          <a:custGeom>
            <a:avLst/>
            <a:gdLst/>
            <a:ahLst/>
            <a:cxnLst/>
            <a:rect l="l" t="t" r="r" b="b"/>
            <a:pathLst>
              <a:path w="7560309" h="252095">
                <a:moveTo>
                  <a:pt x="7560005" y="251993"/>
                </a:moveTo>
                <a:lnTo>
                  <a:pt x="7560005" y="0"/>
                </a:lnTo>
                <a:lnTo>
                  <a:pt x="0" y="0"/>
                </a:lnTo>
                <a:lnTo>
                  <a:pt x="0" y="251993"/>
                </a:lnTo>
                <a:lnTo>
                  <a:pt x="7560005" y="251993"/>
                </a:lnTo>
                <a:close/>
              </a:path>
            </a:pathLst>
          </a:custGeom>
          <a:solidFill>
            <a:srgbClr val="7EB19B"/>
          </a:solidFill>
        </p:spPr>
        <p:txBody>
          <a:bodyPr wrap="square" lIns="0" tIns="0" rIns="0" bIns="0" rtlCol="0"/>
          <a:lstStyle/>
          <a:p>
            <a:endParaRPr/>
          </a:p>
        </p:txBody>
      </p:sp>
      <p:sp>
        <p:nvSpPr>
          <p:cNvPr id="5" name="object 5"/>
          <p:cNvSpPr/>
          <p:nvPr/>
        </p:nvSpPr>
        <p:spPr>
          <a:xfrm>
            <a:off x="862413" y="853202"/>
            <a:ext cx="2967990" cy="227329"/>
          </a:xfrm>
          <a:custGeom>
            <a:avLst/>
            <a:gdLst/>
            <a:ahLst/>
            <a:cxnLst/>
            <a:rect l="l" t="t" r="r" b="b"/>
            <a:pathLst>
              <a:path w="2967990" h="227330">
                <a:moveTo>
                  <a:pt x="2854591" y="0"/>
                </a:moveTo>
                <a:lnTo>
                  <a:pt x="113398" y="0"/>
                </a:lnTo>
                <a:lnTo>
                  <a:pt x="69260" y="8912"/>
                </a:lnTo>
                <a:lnTo>
                  <a:pt x="33215" y="33215"/>
                </a:lnTo>
                <a:lnTo>
                  <a:pt x="8912" y="69260"/>
                </a:lnTo>
                <a:lnTo>
                  <a:pt x="0" y="113398"/>
                </a:lnTo>
                <a:lnTo>
                  <a:pt x="8912" y="157541"/>
                </a:lnTo>
                <a:lnTo>
                  <a:pt x="33215" y="193586"/>
                </a:lnTo>
                <a:lnTo>
                  <a:pt x="69260" y="217886"/>
                </a:lnTo>
                <a:lnTo>
                  <a:pt x="113398" y="226796"/>
                </a:lnTo>
                <a:lnTo>
                  <a:pt x="2854591" y="226796"/>
                </a:lnTo>
                <a:lnTo>
                  <a:pt x="2898729" y="217886"/>
                </a:lnTo>
                <a:lnTo>
                  <a:pt x="2934774" y="193586"/>
                </a:lnTo>
                <a:lnTo>
                  <a:pt x="2959077" y="157541"/>
                </a:lnTo>
                <a:lnTo>
                  <a:pt x="2967990" y="113398"/>
                </a:lnTo>
                <a:lnTo>
                  <a:pt x="2959077" y="69260"/>
                </a:lnTo>
                <a:lnTo>
                  <a:pt x="2934774" y="33215"/>
                </a:lnTo>
                <a:lnTo>
                  <a:pt x="2898729" y="8912"/>
                </a:lnTo>
                <a:lnTo>
                  <a:pt x="2854591" y="0"/>
                </a:lnTo>
                <a:close/>
              </a:path>
            </a:pathLst>
          </a:custGeom>
          <a:solidFill>
            <a:srgbClr val="AAC9BB"/>
          </a:solidFill>
        </p:spPr>
        <p:txBody>
          <a:bodyPr wrap="square" lIns="0" tIns="0" rIns="0" bIns="0" rtlCol="0"/>
          <a:lstStyle/>
          <a:p>
            <a:endParaRPr/>
          </a:p>
        </p:txBody>
      </p:sp>
      <p:sp>
        <p:nvSpPr>
          <p:cNvPr id="6" name="object 6"/>
          <p:cNvSpPr txBox="1"/>
          <p:nvPr/>
        </p:nvSpPr>
        <p:spPr>
          <a:xfrm>
            <a:off x="928744" y="875163"/>
            <a:ext cx="2842895" cy="177800"/>
          </a:xfrm>
          <a:prstGeom prst="rect">
            <a:avLst/>
          </a:prstGeom>
        </p:spPr>
        <p:txBody>
          <a:bodyPr vert="horz" wrap="square" lIns="0" tIns="12700" rIns="0" bIns="0" rtlCol="0">
            <a:spAutoFit/>
          </a:bodyPr>
          <a:lstStyle/>
          <a:p>
            <a:pPr marL="12700">
              <a:lnSpc>
                <a:spcPct val="100000"/>
              </a:lnSpc>
              <a:spcBef>
                <a:spcPts val="100"/>
              </a:spcBef>
            </a:pPr>
            <a:r>
              <a:rPr sz="1000" spc="25" dirty="0">
                <a:solidFill>
                  <a:srgbClr val="231F20"/>
                </a:solidFill>
                <a:latin typeface="SimSun"/>
                <a:cs typeface="SimSun"/>
              </a:rPr>
              <a:t>附</a:t>
            </a:r>
            <a:r>
              <a:rPr sz="1000" dirty="0">
                <a:solidFill>
                  <a:srgbClr val="231F20"/>
                </a:solidFill>
                <a:latin typeface="SimSun"/>
                <a:cs typeface="SimSun"/>
              </a:rPr>
              <a:t>件</a:t>
            </a:r>
            <a:r>
              <a:rPr sz="1000" spc="-305" dirty="0">
                <a:solidFill>
                  <a:srgbClr val="231F20"/>
                </a:solidFill>
                <a:latin typeface="SimSun"/>
                <a:cs typeface="SimSun"/>
              </a:rPr>
              <a:t> </a:t>
            </a:r>
            <a:r>
              <a:rPr sz="1000" b="1" dirty="0">
                <a:solidFill>
                  <a:srgbClr val="231F20"/>
                </a:solidFill>
                <a:latin typeface="Arial"/>
                <a:cs typeface="Arial"/>
              </a:rPr>
              <a:t>V-36</a:t>
            </a:r>
            <a:r>
              <a:rPr sz="1000" b="1" spc="10" dirty="0">
                <a:solidFill>
                  <a:srgbClr val="231F20"/>
                </a:solidFill>
                <a:latin typeface="Arial"/>
                <a:cs typeface="Arial"/>
              </a:rPr>
              <a:t> </a:t>
            </a:r>
            <a:r>
              <a:rPr sz="1000" spc="25" dirty="0">
                <a:solidFill>
                  <a:srgbClr val="231F20"/>
                </a:solidFill>
                <a:latin typeface="SimSun"/>
                <a:cs typeface="SimSun"/>
              </a:rPr>
              <a:t>學習</a:t>
            </a:r>
            <a:r>
              <a:rPr sz="1000" dirty="0">
                <a:solidFill>
                  <a:srgbClr val="231F20"/>
                </a:solidFill>
                <a:latin typeface="SimSun"/>
                <a:cs typeface="SimSun"/>
              </a:rPr>
              <a:t>單</a:t>
            </a:r>
            <a:r>
              <a:rPr sz="1000" spc="-305" dirty="0">
                <a:solidFill>
                  <a:srgbClr val="231F20"/>
                </a:solidFill>
                <a:latin typeface="SimSun"/>
                <a:cs typeface="SimSun"/>
              </a:rPr>
              <a:t> </a:t>
            </a:r>
            <a:r>
              <a:rPr sz="1000" b="1" spc="-95" dirty="0">
                <a:solidFill>
                  <a:srgbClr val="231F20"/>
                </a:solidFill>
                <a:latin typeface="Arial"/>
                <a:cs typeface="Arial"/>
              </a:rPr>
              <a:t>-</a:t>
            </a:r>
            <a:r>
              <a:rPr sz="1000" spc="25" dirty="0">
                <a:solidFill>
                  <a:srgbClr val="231F20"/>
                </a:solidFill>
                <a:latin typeface="SimSun"/>
                <a:cs typeface="SimSun"/>
              </a:rPr>
              <a:t>「微</a:t>
            </a:r>
            <a:r>
              <a:rPr sz="1000" spc="-95" dirty="0">
                <a:solidFill>
                  <a:srgbClr val="231F20"/>
                </a:solidFill>
                <a:latin typeface="SimSun"/>
                <a:cs typeface="SimSun"/>
              </a:rPr>
              <a:t>」</a:t>
            </a:r>
            <a:r>
              <a:rPr sz="1000" spc="25" dirty="0">
                <a:solidFill>
                  <a:srgbClr val="231F20"/>
                </a:solidFill>
                <a:latin typeface="SimSun"/>
                <a:cs typeface="SimSun"/>
              </a:rPr>
              <a:t>笑出門</a:t>
            </a:r>
            <a:r>
              <a:rPr sz="1000" spc="-95" dirty="0">
                <a:solidFill>
                  <a:srgbClr val="231F20"/>
                </a:solidFill>
                <a:latin typeface="SimSun"/>
                <a:cs typeface="SimSun"/>
              </a:rPr>
              <a:t>，安</a:t>
            </a:r>
            <a:r>
              <a:rPr sz="1000" spc="25" dirty="0">
                <a:solidFill>
                  <a:srgbClr val="231F20"/>
                </a:solidFill>
                <a:latin typeface="SimSun"/>
                <a:cs typeface="SimSun"/>
              </a:rPr>
              <a:t>「駕</a:t>
            </a:r>
            <a:r>
              <a:rPr sz="1000" spc="-95" dirty="0">
                <a:solidFill>
                  <a:srgbClr val="231F20"/>
                </a:solidFill>
                <a:latin typeface="SimSun"/>
                <a:cs typeface="SimSun"/>
              </a:rPr>
              <a:t>」</a:t>
            </a:r>
            <a:r>
              <a:rPr sz="1000" spc="25" dirty="0">
                <a:solidFill>
                  <a:srgbClr val="231F20"/>
                </a:solidFill>
                <a:latin typeface="SimSun"/>
                <a:cs typeface="SimSun"/>
              </a:rPr>
              <a:t>回</a:t>
            </a:r>
            <a:r>
              <a:rPr sz="1000" dirty="0">
                <a:solidFill>
                  <a:srgbClr val="231F20"/>
                </a:solidFill>
                <a:latin typeface="SimSun"/>
                <a:cs typeface="SimSun"/>
              </a:rPr>
              <a:t>家</a:t>
            </a:r>
            <a:r>
              <a:rPr sz="1000" spc="-305" dirty="0">
                <a:solidFill>
                  <a:srgbClr val="231F20"/>
                </a:solidFill>
                <a:latin typeface="SimSun"/>
                <a:cs typeface="SimSun"/>
              </a:rPr>
              <a:t> </a:t>
            </a:r>
            <a:r>
              <a:rPr sz="1000" b="1" spc="25" dirty="0">
                <a:solidFill>
                  <a:srgbClr val="231F20"/>
                </a:solidFill>
                <a:latin typeface="Arial"/>
                <a:cs typeface="Arial"/>
              </a:rPr>
              <a:t>-2</a:t>
            </a:r>
            <a:endParaRPr sz="1000">
              <a:latin typeface="Arial"/>
              <a:cs typeface="Arial"/>
            </a:endParaRPr>
          </a:p>
        </p:txBody>
      </p:sp>
      <p:sp>
        <p:nvSpPr>
          <p:cNvPr id="7" name="object 7"/>
          <p:cNvSpPr txBox="1"/>
          <p:nvPr/>
        </p:nvSpPr>
        <p:spPr>
          <a:xfrm>
            <a:off x="2230696" y="1598135"/>
            <a:ext cx="3071495" cy="299720"/>
          </a:xfrm>
          <a:prstGeom prst="rect">
            <a:avLst/>
          </a:prstGeom>
        </p:spPr>
        <p:txBody>
          <a:bodyPr vert="horz" wrap="square" lIns="0" tIns="12700" rIns="0" bIns="0" rtlCol="0">
            <a:spAutoFit/>
          </a:bodyPr>
          <a:lstStyle/>
          <a:p>
            <a:pPr marL="12700">
              <a:lnSpc>
                <a:spcPct val="100000"/>
              </a:lnSpc>
              <a:spcBef>
                <a:spcPts val="100"/>
              </a:spcBef>
            </a:pPr>
            <a:r>
              <a:rPr sz="1800" b="1" spc="35" dirty="0">
                <a:solidFill>
                  <a:srgbClr val="231F20"/>
                </a:solidFill>
                <a:latin typeface="微軟正黑體"/>
                <a:cs typeface="微軟正黑體"/>
              </a:rPr>
              <a:t>「微」笑出門，安「駕」回家</a:t>
            </a:r>
            <a:endParaRPr sz="1800">
              <a:latin typeface="微軟正黑體"/>
              <a:cs typeface="微軟正黑體"/>
            </a:endParaRPr>
          </a:p>
        </p:txBody>
      </p:sp>
      <p:sp>
        <p:nvSpPr>
          <p:cNvPr id="8" name="object 8"/>
          <p:cNvSpPr/>
          <p:nvPr/>
        </p:nvSpPr>
        <p:spPr>
          <a:xfrm>
            <a:off x="928192" y="2134802"/>
            <a:ext cx="5668010" cy="266700"/>
          </a:xfrm>
          <a:custGeom>
            <a:avLst/>
            <a:gdLst/>
            <a:ahLst/>
            <a:cxnLst/>
            <a:rect l="l" t="t" r="r" b="b"/>
            <a:pathLst>
              <a:path w="5668009" h="266700">
                <a:moveTo>
                  <a:pt x="5534418" y="0"/>
                </a:moveTo>
                <a:lnTo>
                  <a:pt x="133197" y="0"/>
                </a:lnTo>
                <a:lnTo>
                  <a:pt x="91098" y="6790"/>
                </a:lnTo>
                <a:lnTo>
                  <a:pt x="54534" y="25700"/>
                </a:lnTo>
                <a:lnTo>
                  <a:pt x="25700" y="54534"/>
                </a:lnTo>
                <a:lnTo>
                  <a:pt x="6790" y="91098"/>
                </a:lnTo>
                <a:lnTo>
                  <a:pt x="0" y="133197"/>
                </a:lnTo>
                <a:lnTo>
                  <a:pt x="6790" y="175301"/>
                </a:lnTo>
                <a:lnTo>
                  <a:pt x="25700" y="211865"/>
                </a:lnTo>
                <a:lnTo>
                  <a:pt x="54534" y="240698"/>
                </a:lnTo>
                <a:lnTo>
                  <a:pt x="91098" y="259605"/>
                </a:lnTo>
                <a:lnTo>
                  <a:pt x="133197" y="266395"/>
                </a:lnTo>
                <a:lnTo>
                  <a:pt x="5534418" y="266395"/>
                </a:lnTo>
                <a:lnTo>
                  <a:pt x="5576517" y="259605"/>
                </a:lnTo>
                <a:lnTo>
                  <a:pt x="5613081" y="240698"/>
                </a:lnTo>
                <a:lnTo>
                  <a:pt x="5641915" y="211865"/>
                </a:lnTo>
                <a:lnTo>
                  <a:pt x="5660825" y="175301"/>
                </a:lnTo>
                <a:lnTo>
                  <a:pt x="5667616" y="133197"/>
                </a:lnTo>
                <a:lnTo>
                  <a:pt x="5660825" y="91098"/>
                </a:lnTo>
                <a:lnTo>
                  <a:pt x="5641915" y="54534"/>
                </a:lnTo>
                <a:lnTo>
                  <a:pt x="5613081" y="25700"/>
                </a:lnTo>
                <a:lnTo>
                  <a:pt x="5576517" y="6790"/>
                </a:lnTo>
                <a:lnTo>
                  <a:pt x="5534418" y="0"/>
                </a:lnTo>
                <a:close/>
              </a:path>
            </a:pathLst>
          </a:custGeom>
          <a:solidFill>
            <a:srgbClr val="E6E7E8"/>
          </a:solidFill>
        </p:spPr>
        <p:txBody>
          <a:bodyPr wrap="square" lIns="0" tIns="0" rIns="0" bIns="0" rtlCol="0"/>
          <a:lstStyle/>
          <a:p>
            <a:endParaRPr/>
          </a:p>
        </p:txBody>
      </p:sp>
      <p:sp>
        <p:nvSpPr>
          <p:cNvPr id="9" name="object 9"/>
          <p:cNvSpPr txBox="1"/>
          <p:nvPr/>
        </p:nvSpPr>
        <p:spPr>
          <a:xfrm>
            <a:off x="1022299" y="2163013"/>
            <a:ext cx="455295"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231F20"/>
                </a:solidFill>
                <a:latin typeface="SimSun"/>
                <a:cs typeface="SimSun"/>
              </a:rPr>
              <a:t>班級：</a:t>
            </a:r>
            <a:endParaRPr sz="1100">
              <a:latin typeface="SimSun"/>
              <a:cs typeface="SimSun"/>
            </a:endParaRPr>
          </a:p>
        </p:txBody>
      </p:sp>
      <p:sp>
        <p:nvSpPr>
          <p:cNvPr id="10" name="object 10"/>
          <p:cNvSpPr txBox="1"/>
          <p:nvPr/>
        </p:nvSpPr>
        <p:spPr>
          <a:xfrm>
            <a:off x="2690876" y="2163013"/>
            <a:ext cx="455295"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231F20"/>
                </a:solidFill>
                <a:latin typeface="SimSun"/>
                <a:cs typeface="SimSun"/>
              </a:rPr>
              <a:t>組別：</a:t>
            </a:r>
            <a:endParaRPr sz="1100">
              <a:latin typeface="SimSun"/>
              <a:cs typeface="SimSun"/>
            </a:endParaRPr>
          </a:p>
        </p:txBody>
      </p:sp>
      <p:sp>
        <p:nvSpPr>
          <p:cNvPr id="11" name="object 11"/>
          <p:cNvSpPr txBox="1"/>
          <p:nvPr/>
        </p:nvSpPr>
        <p:spPr>
          <a:xfrm>
            <a:off x="3836416" y="2163013"/>
            <a:ext cx="741680"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231F20"/>
                </a:solidFill>
                <a:latin typeface="SimSun"/>
                <a:cs typeface="SimSun"/>
              </a:rPr>
              <a:t>組員姓名：</a:t>
            </a:r>
            <a:endParaRPr sz="1100">
              <a:latin typeface="SimSun"/>
              <a:cs typeface="SimSun"/>
            </a:endParaRPr>
          </a:p>
        </p:txBody>
      </p:sp>
      <p:sp>
        <p:nvSpPr>
          <p:cNvPr id="12" name="object 12"/>
          <p:cNvSpPr txBox="1"/>
          <p:nvPr/>
        </p:nvSpPr>
        <p:spPr>
          <a:xfrm>
            <a:off x="1011821" y="2537408"/>
            <a:ext cx="5506085" cy="533400"/>
          </a:xfrm>
          <a:prstGeom prst="rect">
            <a:avLst/>
          </a:prstGeom>
        </p:spPr>
        <p:txBody>
          <a:bodyPr vert="horz" wrap="square" lIns="0" tIns="12700" rIns="0" bIns="0" rtlCol="0">
            <a:spAutoFit/>
          </a:bodyPr>
          <a:lstStyle/>
          <a:p>
            <a:pPr marL="298450" marR="5080" indent="-286385">
              <a:lnSpc>
                <a:spcPct val="151500"/>
              </a:lnSpc>
              <a:spcBef>
                <a:spcPts val="100"/>
              </a:spcBef>
            </a:pPr>
            <a:r>
              <a:rPr sz="1100" spc="25" dirty="0">
                <a:solidFill>
                  <a:srgbClr val="231F20"/>
                </a:solidFill>
                <a:latin typeface="SimSun"/>
                <a:cs typeface="SimSun"/>
              </a:rPr>
              <a:t>一、學完微型電動二輪車安全駕駛的課程後，請你將學校所學的知識和技能應用在以下 學生出遊時情境狀況，完成填寫後分</a:t>
            </a:r>
            <a:r>
              <a:rPr sz="1100" dirty="0">
                <a:solidFill>
                  <a:srgbClr val="231F20"/>
                </a:solidFill>
                <a:latin typeface="SimSun"/>
                <a:cs typeface="SimSun"/>
              </a:rPr>
              <a:t>享</a:t>
            </a:r>
            <a:r>
              <a:rPr sz="1100" spc="-195" dirty="0">
                <a:solidFill>
                  <a:srgbClr val="231F20"/>
                </a:solidFill>
                <a:latin typeface="SimSun"/>
                <a:cs typeface="SimSun"/>
              </a:rPr>
              <a:t> </a:t>
            </a:r>
            <a:r>
              <a:rPr sz="1100" dirty="0">
                <a:solidFill>
                  <a:srgbClr val="231F20"/>
                </a:solidFill>
                <a:latin typeface="SimSun"/>
                <a:cs typeface="SimSun"/>
              </a:rPr>
              <a:t>。</a:t>
            </a:r>
            <a:endParaRPr sz="1100">
              <a:latin typeface="SimSun"/>
              <a:cs typeface="SimSun"/>
            </a:endParaRPr>
          </a:p>
        </p:txBody>
      </p:sp>
      <p:sp>
        <p:nvSpPr>
          <p:cNvPr id="13" name="object 13"/>
          <p:cNvSpPr/>
          <p:nvPr/>
        </p:nvSpPr>
        <p:spPr>
          <a:xfrm>
            <a:off x="834351" y="1372768"/>
            <a:ext cx="5858510" cy="8370570"/>
          </a:xfrm>
          <a:custGeom>
            <a:avLst/>
            <a:gdLst/>
            <a:ahLst/>
            <a:cxnLst/>
            <a:rect l="l" t="t" r="r" b="b"/>
            <a:pathLst>
              <a:path w="5858509" h="8370570">
                <a:moveTo>
                  <a:pt x="0" y="8369998"/>
                </a:moveTo>
                <a:lnTo>
                  <a:pt x="5858471" y="8369998"/>
                </a:lnTo>
                <a:lnTo>
                  <a:pt x="5858471" y="0"/>
                </a:lnTo>
                <a:lnTo>
                  <a:pt x="0" y="0"/>
                </a:lnTo>
                <a:lnTo>
                  <a:pt x="0" y="8369998"/>
                </a:lnTo>
                <a:close/>
              </a:path>
            </a:pathLst>
          </a:custGeom>
          <a:ln w="6350">
            <a:solidFill>
              <a:srgbClr val="6D6E71"/>
            </a:solidFill>
          </a:ln>
        </p:spPr>
        <p:txBody>
          <a:bodyPr wrap="square" lIns="0" tIns="0" rIns="0" bIns="0" rtlCol="0"/>
          <a:lstStyle/>
          <a:p>
            <a:endParaRPr/>
          </a:p>
        </p:txBody>
      </p:sp>
      <p:graphicFrame>
        <p:nvGraphicFramePr>
          <p:cNvPr id="14" name="object 14"/>
          <p:cNvGraphicFramePr>
            <a:graphicFrameLocks noGrp="1"/>
          </p:cNvGraphicFramePr>
          <p:nvPr/>
        </p:nvGraphicFramePr>
        <p:xfrm>
          <a:off x="1024596" y="3258002"/>
          <a:ext cx="5480685" cy="6334125"/>
        </p:xfrm>
        <a:graphic>
          <a:graphicData uri="http://schemas.openxmlformats.org/drawingml/2006/table">
            <a:tbl>
              <a:tblPr firstRow="1" bandRow="1">
                <a:tableStyleId>{2D5ABB26-0587-4C30-8999-92F81FD0307C}</a:tableStyleId>
              </a:tblPr>
              <a:tblGrid>
                <a:gridCol w="1165225">
                  <a:extLst>
                    <a:ext uri="{9D8B030D-6E8A-4147-A177-3AD203B41FA5}">
                      <a16:colId xmlns:a16="http://schemas.microsoft.com/office/drawing/2014/main" val="20000"/>
                    </a:ext>
                  </a:extLst>
                </a:gridCol>
                <a:gridCol w="4304665">
                  <a:extLst>
                    <a:ext uri="{9D8B030D-6E8A-4147-A177-3AD203B41FA5}">
                      <a16:colId xmlns:a16="http://schemas.microsoft.com/office/drawing/2014/main" val="20001"/>
                    </a:ext>
                  </a:extLst>
                </a:gridCol>
              </a:tblGrid>
              <a:tr h="3650615">
                <a:tc gridSpan="2">
                  <a:txBody>
                    <a:bodyPr/>
                    <a:lstStyle/>
                    <a:p>
                      <a:pPr marL="74930">
                        <a:lnSpc>
                          <a:spcPct val="100000"/>
                        </a:lnSpc>
                        <a:spcBef>
                          <a:spcPts val="434"/>
                        </a:spcBef>
                      </a:pPr>
                      <a:r>
                        <a:rPr sz="1100" spc="25" dirty="0">
                          <a:solidFill>
                            <a:srgbClr val="61A489"/>
                          </a:solidFill>
                          <a:latin typeface="SimSun"/>
                          <a:cs typeface="SimSun"/>
                        </a:rPr>
                        <a:t>情境：</a:t>
                      </a:r>
                      <a:endParaRPr sz="1100">
                        <a:latin typeface="SimSun"/>
                        <a:cs typeface="SimSun"/>
                      </a:endParaRPr>
                    </a:p>
                    <a:p>
                      <a:pPr marL="74930">
                        <a:lnSpc>
                          <a:spcPct val="100000"/>
                        </a:lnSpc>
                        <a:spcBef>
                          <a:spcPts val="760"/>
                        </a:spcBef>
                      </a:pPr>
                      <a:r>
                        <a:rPr sz="1100" spc="35" dirty="0">
                          <a:solidFill>
                            <a:srgbClr val="61A489"/>
                          </a:solidFill>
                          <a:latin typeface="SimSun"/>
                          <a:cs typeface="SimSun"/>
                        </a:rPr>
                        <a:t>在一個天氣晴朗的上</a:t>
                      </a:r>
                      <a:r>
                        <a:rPr sz="1100" spc="25" dirty="0">
                          <a:solidFill>
                            <a:srgbClr val="61A489"/>
                          </a:solidFill>
                          <a:latin typeface="SimSun"/>
                          <a:cs typeface="SimSun"/>
                        </a:rPr>
                        <a:t>午</a:t>
                      </a:r>
                      <a:r>
                        <a:rPr sz="1100" spc="35" dirty="0">
                          <a:solidFill>
                            <a:srgbClr val="61A489"/>
                          </a:solidFill>
                          <a:latin typeface="SimSun"/>
                          <a:cs typeface="SimSun"/>
                        </a:rPr>
                        <a:t>，阿強的同學打電話</a:t>
                      </a:r>
                      <a:r>
                        <a:rPr sz="1100" spc="25" dirty="0">
                          <a:solidFill>
                            <a:srgbClr val="61A489"/>
                          </a:solidFill>
                          <a:latin typeface="SimSun"/>
                          <a:cs typeface="SimSun"/>
                        </a:rPr>
                        <a:t>來</a:t>
                      </a:r>
                      <a:r>
                        <a:rPr sz="1100" spc="35" dirty="0">
                          <a:solidFill>
                            <a:srgbClr val="61A489"/>
                          </a:solidFill>
                          <a:latin typeface="SimSun"/>
                          <a:cs typeface="SimSun"/>
                        </a:rPr>
                        <a:t>，跟阿強約</a:t>
                      </a:r>
                      <a:r>
                        <a:rPr sz="1100" dirty="0">
                          <a:solidFill>
                            <a:srgbClr val="61A489"/>
                          </a:solidFill>
                          <a:latin typeface="SimSun"/>
                          <a:cs typeface="SimSun"/>
                        </a:rPr>
                        <a:t>在</a:t>
                      </a:r>
                      <a:r>
                        <a:rPr sz="1100" spc="-229" dirty="0">
                          <a:solidFill>
                            <a:srgbClr val="61A489"/>
                          </a:solidFill>
                          <a:latin typeface="SimSun"/>
                          <a:cs typeface="SimSun"/>
                        </a:rPr>
                        <a:t> </a:t>
                      </a:r>
                      <a:r>
                        <a:rPr sz="1100" spc="5" dirty="0">
                          <a:solidFill>
                            <a:srgbClr val="61A489"/>
                          </a:solidFill>
                          <a:latin typeface="Arial"/>
                          <a:cs typeface="Arial"/>
                        </a:rPr>
                        <a:t>11 </a:t>
                      </a:r>
                      <a:r>
                        <a:rPr sz="1100" spc="35" dirty="0">
                          <a:solidFill>
                            <a:srgbClr val="61A489"/>
                          </a:solidFill>
                          <a:latin typeface="SimSun"/>
                          <a:cs typeface="SimSun"/>
                        </a:rPr>
                        <a:t>點時家門口集</a:t>
                      </a:r>
                      <a:r>
                        <a:rPr sz="1100" spc="25" dirty="0">
                          <a:solidFill>
                            <a:srgbClr val="61A489"/>
                          </a:solidFill>
                          <a:latin typeface="SimSun"/>
                          <a:cs typeface="SimSun"/>
                        </a:rPr>
                        <a:t>合</a:t>
                      </a:r>
                      <a:r>
                        <a:rPr sz="1100" spc="35" dirty="0">
                          <a:solidFill>
                            <a:srgbClr val="61A489"/>
                          </a:solidFill>
                          <a:latin typeface="SimSun"/>
                          <a:cs typeface="SimSun"/>
                        </a:rPr>
                        <a:t>，載</a:t>
                      </a:r>
                      <a:endParaRPr sz="1100">
                        <a:latin typeface="SimSun"/>
                        <a:cs typeface="SimSun"/>
                      </a:endParaRPr>
                    </a:p>
                    <a:p>
                      <a:pPr marL="74930" marR="57150">
                        <a:lnSpc>
                          <a:spcPct val="136300"/>
                        </a:lnSpc>
                      </a:pPr>
                      <a:r>
                        <a:rPr sz="1100" spc="25" dirty="0">
                          <a:solidFill>
                            <a:srgbClr val="61A489"/>
                          </a:solidFill>
                          <a:latin typeface="SimSun"/>
                          <a:cs typeface="SimSun"/>
                        </a:rPr>
                        <a:t>他一起去台</a:t>
                      </a:r>
                      <a:r>
                        <a:rPr sz="1100" dirty="0">
                          <a:solidFill>
                            <a:srgbClr val="61A489"/>
                          </a:solidFill>
                          <a:latin typeface="SimSun"/>
                          <a:cs typeface="SimSun"/>
                        </a:rPr>
                        <a:t>北</a:t>
                      </a:r>
                      <a:r>
                        <a:rPr sz="1100" spc="-290" dirty="0">
                          <a:solidFill>
                            <a:srgbClr val="61A489"/>
                          </a:solidFill>
                          <a:latin typeface="SimSun"/>
                          <a:cs typeface="SimSun"/>
                        </a:rPr>
                        <a:t> </a:t>
                      </a:r>
                      <a:r>
                        <a:rPr sz="1100" spc="10" dirty="0">
                          <a:solidFill>
                            <a:srgbClr val="61A489"/>
                          </a:solidFill>
                          <a:latin typeface="Arial"/>
                          <a:cs typeface="Arial"/>
                        </a:rPr>
                        <a:t>101</a:t>
                      </a:r>
                      <a:r>
                        <a:rPr sz="1100" spc="-45" dirty="0">
                          <a:solidFill>
                            <a:srgbClr val="61A489"/>
                          </a:solidFill>
                          <a:latin typeface="Arial"/>
                          <a:cs typeface="Arial"/>
                        </a:rPr>
                        <a:t> </a:t>
                      </a:r>
                      <a:r>
                        <a:rPr sz="1100" spc="25" dirty="0">
                          <a:solidFill>
                            <a:srgbClr val="61A489"/>
                          </a:solidFill>
                          <a:latin typeface="SimSun"/>
                          <a:cs typeface="SimSun"/>
                        </a:rPr>
                        <a:t>逛街，阿強因為打遊戲忘了時間，匆匆忙忙趕著出門，出發前居然 找不到自己平常戴的安全帽，於是隨便拿了一頂安全帽就出門了。</a:t>
                      </a:r>
                      <a:endParaRPr sz="1100">
                        <a:latin typeface="SimSun"/>
                        <a:cs typeface="SimSun"/>
                      </a:endParaRPr>
                    </a:p>
                  </a:txBody>
                  <a:tcPr marL="0" marR="0" marT="55244"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891540">
                <a:tc>
                  <a:txBody>
                    <a:bodyPr/>
                    <a:lstStyle/>
                    <a:p>
                      <a:pPr>
                        <a:lnSpc>
                          <a:spcPct val="100000"/>
                        </a:lnSpc>
                        <a:spcBef>
                          <a:spcPts val="10"/>
                        </a:spcBef>
                      </a:pPr>
                      <a:endParaRPr sz="2450">
                        <a:latin typeface="Times New Roman"/>
                        <a:cs typeface="Times New Roman"/>
                      </a:endParaRPr>
                    </a:p>
                    <a:p>
                      <a:pPr marR="5080" algn="ctr">
                        <a:lnSpc>
                          <a:spcPct val="100000"/>
                        </a:lnSpc>
                      </a:pPr>
                      <a:r>
                        <a:rPr sz="1100" spc="25" dirty="0">
                          <a:solidFill>
                            <a:srgbClr val="61A489"/>
                          </a:solidFill>
                          <a:latin typeface="SimSun"/>
                          <a:cs typeface="SimSun"/>
                        </a:rPr>
                        <a:t>可能發生的危險</a:t>
                      </a:r>
                      <a:endParaRPr sz="1100">
                        <a:latin typeface="SimSun"/>
                        <a:cs typeface="SimSun"/>
                      </a:endParaRPr>
                    </a:p>
                  </a:txBody>
                  <a:tcPr marL="0" marR="0" marT="127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a:lnSpc>
                          <a:spcPct val="100000"/>
                        </a:lnSpc>
                      </a:pPr>
                      <a:endParaRPr sz="1100">
                        <a:latin typeface="Times New Roman"/>
                        <a:cs typeface="Times New Roma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1"/>
                  </a:ext>
                </a:extLst>
              </a:tr>
              <a:tr h="891540">
                <a:tc>
                  <a:txBody>
                    <a:bodyPr/>
                    <a:lstStyle/>
                    <a:p>
                      <a:pPr>
                        <a:lnSpc>
                          <a:spcPct val="100000"/>
                        </a:lnSpc>
                        <a:spcBef>
                          <a:spcPts val="10"/>
                        </a:spcBef>
                      </a:pPr>
                      <a:endParaRPr sz="2450">
                        <a:latin typeface="Times New Roman"/>
                        <a:cs typeface="Times New Roman"/>
                      </a:endParaRPr>
                    </a:p>
                    <a:p>
                      <a:pPr marR="5080" algn="ctr">
                        <a:lnSpc>
                          <a:spcPct val="100000"/>
                        </a:lnSpc>
                      </a:pPr>
                      <a:r>
                        <a:rPr sz="1100" spc="25" dirty="0">
                          <a:solidFill>
                            <a:srgbClr val="61A489"/>
                          </a:solidFill>
                          <a:latin typeface="SimSun"/>
                          <a:cs typeface="SimSun"/>
                        </a:rPr>
                        <a:t>安全駕駛的做法</a:t>
                      </a:r>
                      <a:endParaRPr sz="1100">
                        <a:latin typeface="SimSun"/>
                        <a:cs typeface="SimSun"/>
                      </a:endParaRPr>
                    </a:p>
                  </a:txBody>
                  <a:tcPr marL="0" marR="0" marT="127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a:lnSpc>
                          <a:spcPct val="100000"/>
                        </a:lnSpc>
                      </a:pPr>
                      <a:endParaRPr sz="1100">
                        <a:latin typeface="Times New Roman"/>
                        <a:cs typeface="Times New Roma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2"/>
                  </a:ext>
                </a:extLst>
              </a:tr>
              <a:tr h="891540">
                <a:tc>
                  <a:txBody>
                    <a:bodyPr/>
                    <a:lstStyle/>
                    <a:p>
                      <a:pPr>
                        <a:lnSpc>
                          <a:spcPct val="100000"/>
                        </a:lnSpc>
                        <a:spcBef>
                          <a:spcPts val="10"/>
                        </a:spcBef>
                      </a:pPr>
                      <a:endParaRPr sz="2450">
                        <a:latin typeface="Times New Roman"/>
                        <a:cs typeface="Times New Roman"/>
                      </a:endParaRPr>
                    </a:p>
                    <a:p>
                      <a:pPr marR="5080" algn="ctr">
                        <a:lnSpc>
                          <a:spcPct val="100000"/>
                        </a:lnSpc>
                      </a:pPr>
                      <a:r>
                        <a:rPr sz="1100" spc="25" dirty="0">
                          <a:solidFill>
                            <a:srgbClr val="61A489"/>
                          </a:solidFill>
                          <a:latin typeface="SimSun"/>
                          <a:cs typeface="SimSun"/>
                        </a:rPr>
                        <a:t>其他組別的做法</a:t>
                      </a:r>
                      <a:endParaRPr sz="1100">
                        <a:latin typeface="SimSun"/>
                        <a:cs typeface="SimSun"/>
                      </a:endParaRPr>
                    </a:p>
                  </a:txBody>
                  <a:tcPr marL="0" marR="0" marT="127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a:lnSpc>
                          <a:spcPct val="100000"/>
                        </a:lnSpc>
                      </a:pPr>
                      <a:endParaRPr sz="1100">
                        <a:latin typeface="Times New Roman"/>
                        <a:cs typeface="Times New Roma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3"/>
                  </a:ext>
                </a:extLst>
              </a:tr>
            </a:tbl>
          </a:graphicData>
        </a:graphic>
      </p:graphicFrame>
      <p:sp>
        <p:nvSpPr>
          <p:cNvPr id="15" name="object 15"/>
          <p:cNvSpPr/>
          <p:nvPr/>
        </p:nvSpPr>
        <p:spPr>
          <a:xfrm>
            <a:off x="1168368" y="4609979"/>
            <a:ext cx="2555201" cy="1807502"/>
          </a:xfrm>
          <a:prstGeom prst="rect">
            <a:avLst/>
          </a:prstGeom>
          <a:blipFill>
            <a:blip r:embed="rId2" cstate="print"/>
            <a:stretch>
              <a:fillRect/>
            </a:stretch>
          </a:blipFill>
        </p:spPr>
        <p:txBody>
          <a:bodyPr wrap="square" lIns="0" tIns="0" rIns="0" bIns="0" rtlCol="0"/>
          <a:lstStyle/>
          <a:p>
            <a:endParaRPr/>
          </a:p>
        </p:txBody>
      </p:sp>
      <p:sp>
        <p:nvSpPr>
          <p:cNvPr id="16" name="object 16"/>
          <p:cNvSpPr/>
          <p:nvPr/>
        </p:nvSpPr>
        <p:spPr>
          <a:xfrm>
            <a:off x="3212906" y="4739434"/>
            <a:ext cx="509526" cy="456007"/>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3344547" y="4744440"/>
            <a:ext cx="285741" cy="673752"/>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2317606" y="5230737"/>
            <a:ext cx="659154" cy="736662"/>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2657392" y="5202446"/>
            <a:ext cx="15240" cy="20955"/>
          </a:xfrm>
          <a:custGeom>
            <a:avLst/>
            <a:gdLst/>
            <a:ahLst/>
            <a:cxnLst/>
            <a:rect l="l" t="t" r="r" b="b"/>
            <a:pathLst>
              <a:path w="15239" h="20954">
                <a:moveTo>
                  <a:pt x="241" y="20167"/>
                </a:moveTo>
                <a:lnTo>
                  <a:pt x="0" y="16497"/>
                </a:lnTo>
                <a:lnTo>
                  <a:pt x="63" y="12420"/>
                </a:lnTo>
                <a:lnTo>
                  <a:pt x="1308" y="8928"/>
                </a:lnTo>
                <a:lnTo>
                  <a:pt x="3175" y="3657"/>
                </a:lnTo>
                <a:lnTo>
                  <a:pt x="11557" y="0"/>
                </a:lnTo>
                <a:lnTo>
                  <a:pt x="13728" y="7035"/>
                </a:lnTo>
                <a:lnTo>
                  <a:pt x="15036" y="11264"/>
                </a:lnTo>
                <a:lnTo>
                  <a:pt x="11722" y="17081"/>
                </a:lnTo>
                <a:lnTo>
                  <a:pt x="9626" y="20599"/>
                </a:lnTo>
              </a:path>
            </a:pathLst>
          </a:custGeom>
          <a:ln w="3175">
            <a:solidFill>
              <a:srgbClr val="255579"/>
            </a:solidFill>
          </a:ln>
        </p:spPr>
        <p:txBody>
          <a:bodyPr wrap="square" lIns="0" tIns="0" rIns="0" bIns="0" rtlCol="0"/>
          <a:lstStyle/>
          <a:p>
            <a:endParaRPr/>
          </a:p>
        </p:txBody>
      </p:sp>
      <p:sp>
        <p:nvSpPr>
          <p:cNvPr id="20" name="object 20"/>
          <p:cNvSpPr/>
          <p:nvPr/>
        </p:nvSpPr>
        <p:spPr>
          <a:xfrm>
            <a:off x="2705290" y="5454040"/>
            <a:ext cx="59931" cy="57937"/>
          </a:xfrm>
          <a:prstGeom prst="rect">
            <a:avLst/>
          </a:prstGeom>
          <a:blipFill>
            <a:blip r:embed="rId6" cstate="print"/>
            <a:stretch>
              <a:fillRect/>
            </a:stretch>
          </a:blipFill>
        </p:spPr>
        <p:txBody>
          <a:bodyPr wrap="square" lIns="0" tIns="0" rIns="0" bIns="0" rtlCol="0"/>
          <a:lstStyle/>
          <a:p>
            <a:endParaRPr/>
          </a:p>
        </p:txBody>
      </p:sp>
      <p:sp>
        <p:nvSpPr>
          <p:cNvPr id="21" name="object 21"/>
          <p:cNvSpPr/>
          <p:nvPr/>
        </p:nvSpPr>
        <p:spPr>
          <a:xfrm>
            <a:off x="2849308" y="5517273"/>
            <a:ext cx="48907" cy="47282"/>
          </a:xfrm>
          <a:prstGeom prst="rect">
            <a:avLst/>
          </a:prstGeom>
          <a:blipFill>
            <a:blip r:embed="rId7" cstate="print"/>
            <a:stretch>
              <a:fillRect/>
            </a:stretch>
          </a:blipFill>
        </p:spPr>
        <p:txBody>
          <a:bodyPr wrap="square" lIns="0" tIns="0" rIns="0" bIns="0" rtlCol="0"/>
          <a:lstStyle/>
          <a:p>
            <a:endParaRPr/>
          </a:p>
        </p:txBody>
      </p:sp>
      <p:sp>
        <p:nvSpPr>
          <p:cNvPr id="22" name="object 22"/>
          <p:cNvSpPr/>
          <p:nvPr/>
        </p:nvSpPr>
        <p:spPr>
          <a:xfrm>
            <a:off x="2611010" y="5421261"/>
            <a:ext cx="59294" cy="57924"/>
          </a:xfrm>
          <a:prstGeom prst="rect">
            <a:avLst/>
          </a:prstGeom>
          <a:blipFill>
            <a:blip r:embed="rId8" cstate="print"/>
            <a:stretch>
              <a:fillRect/>
            </a:stretch>
          </a:blipFill>
        </p:spPr>
        <p:txBody>
          <a:bodyPr wrap="square" lIns="0" tIns="0" rIns="0" bIns="0" rtlCol="0"/>
          <a:lstStyle/>
          <a:p>
            <a:endParaRPr/>
          </a:p>
        </p:txBody>
      </p:sp>
      <p:sp>
        <p:nvSpPr>
          <p:cNvPr id="23" name="object 23"/>
          <p:cNvSpPr/>
          <p:nvPr/>
        </p:nvSpPr>
        <p:spPr>
          <a:xfrm>
            <a:off x="2550929" y="5392058"/>
            <a:ext cx="83820" cy="66675"/>
          </a:xfrm>
          <a:custGeom>
            <a:avLst/>
            <a:gdLst/>
            <a:ahLst/>
            <a:cxnLst/>
            <a:rect l="l" t="t" r="r" b="b"/>
            <a:pathLst>
              <a:path w="83819" h="66675">
                <a:moveTo>
                  <a:pt x="0" y="0"/>
                </a:moveTo>
                <a:lnTo>
                  <a:pt x="23395" y="33215"/>
                </a:lnTo>
                <a:lnTo>
                  <a:pt x="39908" y="51223"/>
                </a:lnTo>
                <a:lnTo>
                  <a:pt x="57380" y="60266"/>
                </a:lnTo>
                <a:lnTo>
                  <a:pt x="83654" y="66586"/>
                </a:lnTo>
              </a:path>
            </a:pathLst>
          </a:custGeom>
          <a:ln w="3175">
            <a:solidFill>
              <a:srgbClr val="255579"/>
            </a:solidFill>
          </a:ln>
        </p:spPr>
        <p:txBody>
          <a:bodyPr wrap="square" lIns="0" tIns="0" rIns="0" bIns="0" rtlCol="0"/>
          <a:lstStyle/>
          <a:p>
            <a:endParaRPr/>
          </a:p>
        </p:txBody>
      </p:sp>
      <p:sp>
        <p:nvSpPr>
          <p:cNvPr id="24" name="object 24"/>
          <p:cNvSpPr/>
          <p:nvPr/>
        </p:nvSpPr>
        <p:spPr>
          <a:xfrm>
            <a:off x="2586781" y="5401448"/>
            <a:ext cx="48895" cy="38735"/>
          </a:xfrm>
          <a:custGeom>
            <a:avLst/>
            <a:gdLst/>
            <a:ahLst/>
            <a:cxnLst/>
            <a:rect l="l" t="t" r="r" b="b"/>
            <a:pathLst>
              <a:path w="48894" h="38735">
                <a:moveTo>
                  <a:pt x="0" y="0"/>
                </a:moveTo>
                <a:lnTo>
                  <a:pt x="13726" y="17409"/>
                </a:lnTo>
                <a:lnTo>
                  <a:pt x="23369" y="27214"/>
                </a:lnTo>
                <a:lnTo>
                  <a:pt x="33491" y="33016"/>
                </a:lnTo>
                <a:lnTo>
                  <a:pt x="48653" y="38417"/>
                </a:lnTo>
              </a:path>
            </a:pathLst>
          </a:custGeom>
          <a:ln w="3175">
            <a:solidFill>
              <a:srgbClr val="255579"/>
            </a:solidFill>
          </a:ln>
        </p:spPr>
        <p:txBody>
          <a:bodyPr wrap="square" lIns="0" tIns="0" rIns="0" bIns="0" rtlCol="0"/>
          <a:lstStyle/>
          <a:p>
            <a:endParaRPr/>
          </a:p>
        </p:txBody>
      </p:sp>
      <p:sp>
        <p:nvSpPr>
          <p:cNvPr id="25" name="object 25"/>
          <p:cNvSpPr/>
          <p:nvPr/>
        </p:nvSpPr>
        <p:spPr>
          <a:xfrm>
            <a:off x="1170000" y="4611103"/>
            <a:ext cx="2552700" cy="1805305"/>
          </a:xfrm>
          <a:custGeom>
            <a:avLst/>
            <a:gdLst/>
            <a:ahLst/>
            <a:cxnLst/>
            <a:rect l="l" t="t" r="r" b="b"/>
            <a:pathLst>
              <a:path w="2552700" h="1805304">
                <a:moveTo>
                  <a:pt x="0" y="1804746"/>
                </a:moveTo>
                <a:lnTo>
                  <a:pt x="2552433" y="1804746"/>
                </a:lnTo>
                <a:lnTo>
                  <a:pt x="2552433" y="0"/>
                </a:lnTo>
                <a:lnTo>
                  <a:pt x="0" y="0"/>
                </a:lnTo>
                <a:lnTo>
                  <a:pt x="0" y="1804746"/>
                </a:lnTo>
                <a:close/>
              </a:path>
            </a:pathLst>
          </a:custGeom>
          <a:ln w="6350">
            <a:solidFill>
              <a:srgbClr val="61A489"/>
            </a:solidFill>
          </a:ln>
        </p:spPr>
        <p:txBody>
          <a:bodyPr wrap="square" lIns="0" tIns="0" rIns="0" bIns="0" rtlCol="0"/>
          <a:lstStyle/>
          <a:p>
            <a:endParaRPr/>
          </a:p>
        </p:txBody>
      </p:sp>
      <p:sp>
        <p:nvSpPr>
          <p:cNvPr id="26" name="object 26"/>
          <p:cNvSpPr/>
          <p:nvPr/>
        </p:nvSpPr>
        <p:spPr>
          <a:xfrm>
            <a:off x="3807401" y="5588393"/>
            <a:ext cx="2552700" cy="828040"/>
          </a:xfrm>
          <a:custGeom>
            <a:avLst/>
            <a:gdLst/>
            <a:ahLst/>
            <a:cxnLst/>
            <a:rect l="l" t="t" r="r" b="b"/>
            <a:pathLst>
              <a:path w="2552700" h="828039">
                <a:moveTo>
                  <a:pt x="2005787" y="0"/>
                </a:moveTo>
                <a:lnTo>
                  <a:pt x="0" y="0"/>
                </a:lnTo>
                <a:lnTo>
                  <a:pt x="0" y="827455"/>
                </a:lnTo>
                <a:lnTo>
                  <a:pt x="2552420" y="827455"/>
                </a:lnTo>
                <a:lnTo>
                  <a:pt x="2552420" y="400558"/>
                </a:lnTo>
                <a:lnTo>
                  <a:pt x="2005787" y="0"/>
                </a:lnTo>
                <a:close/>
              </a:path>
            </a:pathLst>
          </a:custGeom>
          <a:solidFill>
            <a:srgbClr val="E1BF9E"/>
          </a:solidFill>
        </p:spPr>
        <p:txBody>
          <a:bodyPr wrap="square" lIns="0" tIns="0" rIns="0" bIns="0" rtlCol="0"/>
          <a:lstStyle/>
          <a:p>
            <a:endParaRPr/>
          </a:p>
        </p:txBody>
      </p:sp>
      <p:sp>
        <p:nvSpPr>
          <p:cNvPr id="27" name="object 27"/>
          <p:cNvSpPr/>
          <p:nvPr/>
        </p:nvSpPr>
        <p:spPr>
          <a:xfrm>
            <a:off x="3807396" y="5588392"/>
            <a:ext cx="2552700" cy="400685"/>
          </a:xfrm>
          <a:custGeom>
            <a:avLst/>
            <a:gdLst/>
            <a:ahLst/>
            <a:cxnLst/>
            <a:rect l="l" t="t" r="r" b="b"/>
            <a:pathLst>
              <a:path w="2552700" h="400685">
                <a:moveTo>
                  <a:pt x="0" y="0"/>
                </a:moveTo>
                <a:lnTo>
                  <a:pt x="2005780" y="0"/>
                </a:lnTo>
                <a:lnTo>
                  <a:pt x="2552420" y="400544"/>
                </a:lnTo>
              </a:path>
            </a:pathLst>
          </a:custGeom>
          <a:ln w="3175">
            <a:solidFill>
              <a:srgbClr val="255579"/>
            </a:solidFill>
          </a:ln>
        </p:spPr>
        <p:txBody>
          <a:bodyPr wrap="square" lIns="0" tIns="0" rIns="0" bIns="0" rtlCol="0"/>
          <a:lstStyle/>
          <a:p>
            <a:endParaRPr/>
          </a:p>
        </p:txBody>
      </p:sp>
      <p:sp>
        <p:nvSpPr>
          <p:cNvPr id="28" name="object 28"/>
          <p:cNvSpPr/>
          <p:nvPr/>
        </p:nvSpPr>
        <p:spPr>
          <a:xfrm>
            <a:off x="5813183" y="4611106"/>
            <a:ext cx="546735" cy="1380490"/>
          </a:xfrm>
          <a:custGeom>
            <a:avLst/>
            <a:gdLst/>
            <a:ahLst/>
            <a:cxnLst/>
            <a:rect l="l" t="t" r="r" b="b"/>
            <a:pathLst>
              <a:path w="546735" h="1380489">
                <a:moveTo>
                  <a:pt x="546646" y="0"/>
                </a:moveTo>
                <a:lnTo>
                  <a:pt x="0" y="0"/>
                </a:lnTo>
                <a:lnTo>
                  <a:pt x="0" y="977290"/>
                </a:lnTo>
                <a:lnTo>
                  <a:pt x="546646" y="1379956"/>
                </a:lnTo>
                <a:lnTo>
                  <a:pt x="546646" y="0"/>
                </a:lnTo>
                <a:close/>
              </a:path>
            </a:pathLst>
          </a:custGeom>
          <a:solidFill>
            <a:srgbClr val="EDDFD1"/>
          </a:solidFill>
        </p:spPr>
        <p:txBody>
          <a:bodyPr wrap="square" lIns="0" tIns="0" rIns="0" bIns="0" rtlCol="0"/>
          <a:lstStyle/>
          <a:p>
            <a:endParaRPr/>
          </a:p>
        </p:txBody>
      </p:sp>
      <p:sp>
        <p:nvSpPr>
          <p:cNvPr id="29" name="object 29"/>
          <p:cNvSpPr/>
          <p:nvPr/>
        </p:nvSpPr>
        <p:spPr>
          <a:xfrm>
            <a:off x="5813752" y="4611116"/>
            <a:ext cx="0" cy="977900"/>
          </a:xfrm>
          <a:custGeom>
            <a:avLst/>
            <a:gdLst/>
            <a:ahLst/>
            <a:cxnLst/>
            <a:rect l="l" t="t" r="r" b="b"/>
            <a:pathLst>
              <a:path h="977900">
                <a:moveTo>
                  <a:pt x="0" y="0"/>
                </a:moveTo>
                <a:lnTo>
                  <a:pt x="0" y="977276"/>
                </a:lnTo>
              </a:path>
            </a:pathLst>
          </a:custGeom>
          <a:ln w="3175">
            <a:solidFill>
              <a:srgbClr val="255579"/>
            </a:solidFill>
          </a:ln>
        </p:spPr>
        <p:txBody>
          <a:bodyPr wrap="square" lIns="0" tIns="0" rIns="0" bIns="0" rtlCol="0"/>
          <a:lstStyle/>
          <a:p>
            <a:endParaRPr/>
          </a:p>
        </p:txBody>
      </p:sp>
      <p:sp>
        <p:nvSpPr>
          <p:cNvPr id="30" name="object 30"/>
          <p:cNvSpPr/>
          <p:nvPr/>
        </p:nvSpPr>
        <p:spPr>
          <a:xfrm>
            <a:off x="5813183" y="5588392"/>
            <a:ext cx="546735" cy="403225"/>
          </a:xfrm>
          <a:custGeom>
            <a:avLst/>
            <a:gdLst/>
            <a:ahLst/>
            <a:cxnLst/>
            <a:rect l="l" t="t" r="r" b="b"/>
            <a:pathLst>
              <a:path w="546735" h="403225">
                <a:moveTo>
                  <a:pt x="546633" y="402656"/>
                </a:moveTo>
                <a:lnTo>
                  <a:pt x="0" y="0"/>
                </a:lnTo>
              </a:path>
            </a:pathLst>
          </a:custGeom>
          <a:ln w="3175">
            <a:solidFill>
              <a:srgbClr val="255579"/>
            </a:solidFill>
          </a:ln>
        </p:spPr>
        <p:txBody>
          <a:bodyPr wrap="square" lIns="0" tIns="0" rIns="0" bIns="0" rtlCol="0"/>
          <a:lstStyle/>
          <a:p>
            <a:endParaRPr/>
          </a:p>
        </p:txBody>
      </p:sp>
      <p:sp>
        <p:nvSpPr>
          <p:cNvPr id="31" name="object 31"/>
          <p:cNvSpPr/>
          <p:nvPr/>
        </p:nvSpPr>
        <p:spPr>
          <a:xfrm>
            <a:off x="3807396" y="4611103"/>
            <a:ext cx="2005964" cy="977900"/>
          </a:xfrm>
          <a:custGeom>
            <a:avLst/>
            <a:gdLst/>
            <a:ahLst/>
            <a:cxnLst/>
            <a:rect l="l" t="t" r="r" b="b"/>
            <a:pathLst>
              <a:path w="2005964" h="977900">
                <a:moveTo>
                  <a:pt x="0" y="977290"/>
                </a:moveTo>
                <a:lnTo>
                  <a:pt x="2005787" y="977290"/>
                </a:lnTo>
                <a:lnTo>
                  <a:pt x="2005787" y="0"/>
                </a:lnTo>
                <a:lnTo>
                  <a:pt x="0" y="0"/>
                </a:lnTo>
                <a:lnTo>
                  <a:pt x="0" y="977290"/>
                </a:lnTo>
                <a:close/>
              </a:path>
            </a:pathLst>
          </a:custGeom>
          <a:solidFill>
            <a:srgbClr val="FDEFE1"/>
          </a:solidFill>
        </p:spPr>
        <p:txBody>
          <a:bodyPr wrap="square" lIns="0" tIns="0" rIns="0" bIns="0" rtlCol="0"/>
          <a:lstStyle/>
          <a:p>
            <a:endParaRPr/>
          </a:p>
        </p:txBody>
      </p:sp>
      <p:sp>
        <p:nvSpPr>
          <p:cNvPr id="32" name="object 32"/>
          <p:cNvSpPr/>
          <p:nvPr/>
        </p:nvSpPr>
        <p:spPr>
          <a:xfrm>
            <a:off x="3807396" y="4611116"/>
            <a:ext cx="2005964" cy="977900"/>
          </a:xfrm>
          <a:custGeom>
            <a:avLst/>
            <a:gdLst/>
            <a:ahLst/>
            <a:cxnLst/>
            <a:rect l="l" t="t" r="r" b="b"/>
            <a:pathLst>
              <a:path w="2005964" h="977900">
                <a:moveTo>
                  <a:pt x="0" y="977276"/>
                </a:moveTo>
                <a:lnTo>
                  <a:pt x="2005780" y="977276"/>
                </a:lnTo>
                <a:lnTo>
                  <a:pt x="2005780" y="0"/>
                </a:lnTo>
              </a:path>
            </a:pathLst>
          </a:custGeom>
          <a:ln w="3175">
            <a:solidFill>
              <a:srgbClr val="255579"/>
            </a:solidFill>
          </a:ln>
        </p:spPr>
        <p:txBody>
          <a:bodyPr wrap="square" lIns="0" tIns="0" rIns="0" bIns="0" rtlCol="0"/>
          <a:lstStyle/>
          <a:p>
            <a:endParaRPr/>
          </a:p>
        </p:txBody>
      </p:sp>
      <p:sp>
        <p:nvSpPr>
          <p:cNvPr id="33" name="object 33"/>
          <p:cNvSpPr/>
          <p:nvPr/>
        </p:nvSpPr>
        <p:spPr>
          <a:xfrm>
            <a:off x="5997561" y="4611106"/>
            <a:ext cx="362585" cy="1381760"/>
          </a:xfrm>
          <a:custGeom>
            <a:avLst/>
            <a:gdLst/>
            <a:ahLst/>
            <a:cxnLst/>
            <a:rect l="l" t="t" r="r" b="b"/>
            <a:pathLst>
              <a:path w="362585" h="1381760">
                <a:moveTo>
                  <a:pt x="362267" y="0"/>
                </a:moveTo>
                <a:lnTo>
                  <a:pt x="0" y="0"/>
                </a:lnTo>
                <a:lnTo>
                  <a:pt x="0" y="1113002"/>
                </a:lnTo>
                <a:lnTo>
                  <a:pt x="362267" y="1381353"/>
                </a:lnTo>
                <a:lnTo>
                  <a:pt x="362267" y="0"/>
                </a:lnTo>
                <a:close/>
              </a:path>
            </a:pathLst>
          </a:custGeom>
          <a:solidFill>
            <a:srgbClr val="977252"/>
          </a:solidFill>
        </p:spPr>
        <p:txBody>
          <a:bodyPr wrap="square" lIns="0" tIns="0" rIns="0" bIns="0" rtlCol="0"/>
          <a:lstStyle/>
          <a:p>
            <a:endParaRPr/>
          </a:p>
        </p:txBody>
      </p:sp>
      <p:sp>
        <p:nvSpPr>
          <p:cNvPr id="34" name="object 34"/>
          <p:cNvSpPr/>
          <p:nvPr/>
        </p:nvSpPr>
        <p:spPr>
          <a:xfrm>
            <a:off x="5997567" y="4611116"/>
            <a:ext cx="362585" cy="1381760"/>
          </a:xfrm>
          <a:custGeom>
            <a:avLst/>
            <a:gdLst/>
            <a:ahLst/>
            <a:cxnLst/>
            <a:rect l="l" t="t" r="r" b="b"/>
            <a:pathLst>
              <a:path w="362585" h="1381760">
                <a:moveTo>
                  <a:pt x="0" y="0"/>
                </a:moveTo>
                <a:lnTo>
                  <a:pt x="0" y="1113007"/>
                </a:lnTo>
                <a:lnTo>
                  <a:pt x="362249" y="1381340"/>
                </a:lnTo>
              </a:path>
            </a:pathLst>
          </a:custGeom>
          <a:ln w="3175">
            <a:solidFill>
              <a:srgbClr val="255579"/>
            </a:solidFill>
          </a:ln>
        </p:spPr>
        <p:txBody>
          <a:bodyPr wrap="square" lIns="0" tIns="0" rIns="0" bIns="0" rtlCol="0"/>
          <a:lstStyle/>
          <a:p>
            <a:endParaRPr/>
          </a:p>
        </p:txBody>
      </p:sp>
      <p:sp>
        <p:nvSpPr>
          <p:cNvPr id="35" name="object 35"/>
          <p:cNvSpPr/>
          <p:nvPr/>
        </p:nvSpPr>
        <p:spPr>
          <a:xfrm>
            <a:off x="6066426" y="4611106"/>
            <a:ext cx="176530" cy="446405"/>
          </a:xfrm>
          <a:custGeom>
            <a:avLst/>
            <a:gdLst/>
            <a:ahLst/>
            <a:cxnLst/>
            <a:rect l="l" t="t" r="r" b="b"/>
            <a:pathLst>
              <a:path w="176529" h="446404">
                <a:moveTo>
                  <a:pt x="176415" y="0"/>
                </a:moveTo>
                <a:lnTo>
                  <a:pt x="0" y="0"/>
                </a:lnTo>
                <a:lnTo>
                  <a:pt x="0" y="393966"/>
                </a:lnTo>
                <a:lnTo>
                  <a:pt x="176415" y="446328"/>
                </a:lnTo>
                <a:lnTo>
                  <a:pt x="176415" y="0"/>
                </a:lnTo>
                <a:close/>
              </a:path>
            </a:pathLst>
          </a:custGeom>
          <a:solidFill>
            <a:srgbClr val="AC7D5A"/>
          </a:solidFill>
        </p:spPr>
        <p:txBody>
          <a:bodyPr wrap="square" lIns="0" tIns="0" rIns="0" bIns="0" rtlCol="0"/>
          <a:lstStyle/>
          <a:p>
            <a:endParaRPr/>
          </a:p>
        </p:txBody>
      </p:sp>
      <p:sp>
        <p:nvSpPr>
          <p:cNvPr id="36" name="object 36"/>
          <p:cNvSpPr/>
          <p:nvPr/>
        </p:nvSpPr>
        <p:spPr>
          <a:xfrm>
            <a:off x="6066426" y="4611116"/>
            <a:ext cx="176530" cy="446405"/>
          </a:xfrm>
          <a:custGeom>
            <a:avLst/>
            <a:gdLst/>
            <a:ahLst/>
            <a:cxnLst/>
            <a:rect l="l" t="t" r="r" b="b"/>
            <a:pathLst>
              <a:path w="176529" h="446404">
                <a:moveTo>
                  <a:pt x="0" y="0"/>
                </a:moveTo>
                <a:lnTo>
                  <a:pt x="0" y="393964"/>
                </a:lnTo>
                <a:lnTo>
                  <a:pt x="176415" y="446313"/>
                </a:lnTo>
                <a:lnTo>
                  <a:pt x="176415" y="0"/>
                </a:lnTo>
              </a:path>
            </a:pathLst>
          </a:custGeom>
          <a:ln w="3175">
            <a:solidFill>
              <a:srgbClr val="255579"/>
            </a:solidFill>
          </a:ln>
        </p:spPr>
        <p:txBody>
          <a:bodyPr wrap="square" lIns="0" tIns="0" rIns="0" bIns="0" rtlCol="0"/>
          <a:lstStyle/>
          <a:p>
            <a:endParaRPr/>
          </a:p>
        </p:txBody>
      </p:sp>
      <p:sp>
        <p:nvSpPr>
          <p:cNvPr id="37" name="object 37"/>
          <p:cNvSpPr/>
          <p:nvPr/>
        </p:nvSpPr>
        <p:spPr>
          <a:xfrm>
            <a:off x="6296341" y="4611106"/>
            <a:ext cx="63500" cy="479425"/>
          </a:xfrm>
          <a:custGeom>
            <a:avLst/>
            <a:gdLst/>
            <a:ahLst/>
            <a:cxnLst/>
            <a:rect l="l" t="t" r="r" b="b"/>
            <a:pathLst>
              <a:path w="63500" h="479425">
                <a:moveTo>
                  <a:pt x="63487" y="0"/>
                </a:moveTo>
                <a:lnTo>
                  <a:pt x="0" y="0"/>
                </a:lnTo>
                <a:lnTo>
                  <a:pt x="0" y="459994"/>
                </a:lnTo>
                <a:lnTo>
                  <a:pt x="63487" y="479094"/>
                </a:lnTo>
                <a:lnTo>
                  <a:pt x="63487" y="0"/>
                </a:lnTo>
                <a:close/>
              </a:path>
            </a:pathLst>
          </a:custGeom>
          <a:solidFill>
            <a:srgbClr val="AC7D5A"/>
          </a:solidFill>
        </p:spPr>
        <p:txBody>
          <a:bodyPr wrap="square" lIns="0" tIns="0" rIns="0" bIns="0" rtlCol="0"/>
          <a:lstStyle/>
          <a:p>
            <a:endParaRPr/>
          </a:p>
        </p:txBody>
      </p:sp>
      <p:sp>
        <p:nvSpPr>
          <p:cNvPr id="38" name="object 38"/>
          <p:cNvSpPr/>
          <p:nvPr/>
        </p:nvSpPr>
        <p:spPr>
          <a:xfrm>
            <a:off x="6296336" y="4611116"/>
            <a:ext cx="63500" cy="479425"/>
          </a:xfrm>
          <a:custGeom>
            <a:avLst/>
            <a:gdLst/>
            <a:ahLst/>
            <a:cxnLst/>
            <a:rect l="l" t="t" r="r" b="b"/>
            <a:pathLst>
              <a:path w="63500" h="479425">
                <a:moveTo>
                  <a:pt x="0" y="0"/>
                </a:moveTo>
                <a:lnTo>
                  <a:pt x="0" y="459974"/>
                </a:lnTo>
                <a:lnTo>
                  <a:pt x="63480" y="479079"/>
                </a:lnTo>
              </a:path>
            </a:pathLst>
          </a:custGeom>
          <a:ln w="3175">
            <a:solidFill>
              <a:srgbClr val="255579"/>
            </a:solidFill>
          </a:ln>
        </p:spPr>
        <p:txBody>
          <a:bodyPr wrap="square" lIns="0" tIns="0" rIns="0" bIns="0" rtlCol="0"/>
          <a:lstStyle/>
          <a:p>
            <a:endParaRPr/>
          </a:p>
        </p:txBody>
      </p:sp>
      <p:sp>
        <p:nvSpPr>
          <p:cNvPr id="39" name="object 39"/>
          <p:cNvSpPr/>
          <p:nvPr/>
        </p:nvSpPr>
        <p:spPr>
          <a:xfrm>
            <a:off x="6066426" y="5107516"/>
            <a:ext cx="172085" cy="717550"/>
          </a:xfrm>
          <a:custGeom>
            <a:avLst/>
            <a:gdLst/>
            <a:ahLst/>
            <a:cxnLst/>
            <a:rect l="l" t="t" r="r" b="b"/>
            <a:pathLst>
              <a:path w="172085" h="717550">
                <a:moveTo>
                  <a:pt x="0" y="0"/>
                </a:moveTo>
                <a:lnTo>
                  <a:pt x="0" y="597535"/>
                </a:lnTo>
                <a:lnTo>
                  <a:pt x="171475" y="717410"/>
                </a:lnTo>
                <a:lnTo>
                  <a:pt x="171475" y="53492"/>
                </a:lnTo>
                <a:lnTo>
                  <a:pt x="0" y="0"/>
                </a:lnTo>
                <a:close/>
              </a:path>
            </a:pathLst>
          </a:custGeom>
          <a:solidFill>
            <a:srgbClr val="AC7D5A"/>
          </a:solidFill>
        </p:spPr>
        <p:txBody>
          <a:bodyPr wrap="square" lIns="0" tIns="0" rIns="0" bIns="0" rtlCol="0"/>
          <a:lstStyle/>
          <a:p>
            <a:endParaRPr/>
          </a:p>
        </p:txBody>
      </p:sp>
      <p:sp>
        <p:nvSpPr>
          <p:cNvPr id="40" name="object 40"/>
          <p:cNvSpPr/>
          <p:nvPr/>
        </p:nvSpPr>
        <p:spPr>
          <a:xfrm>
            <a:off x="6066426" y="5107516"/>
            <a:ext cx="172085" cy="717550"/>
          </a:xfrm>
          <a:custGeom>
            <a:avLst/>
            <a:gdLst/>
            <a:ahLst/>
            <a:cxnLst/>
            <a:rect l="l" t="t" r="r" b="b"/>
            <a:pathLst>
              <a:path w="172085" h="717550">
                <a:moveTo>
                  <a:pt x="0" y="0"/>
                </a:moveTo>
                <a:lnTo>
                  <a:pt x="0" y="597535"/>
                </a:lnTo>
                <a:lnTo>
                  <a:pt x="171475" y="717410"/>
                </a:lnTo>
                <a:lnTo>
                  <a:pt x="171475" y="53492"/>
                </a:lnTo>
                <a:lnTo>
                  <a:pt x="0" y="0"/>
                </a:lnTo>
                <a:close/>
              </a:path>
            </a:pathLst>
          </a:custGeom>
          <a:ln w="3175">
            <a:solidFill>
              <a:srgbClr val="255579"/>
            </a:solidFill>
          </a:ln>
        </p:spPr>
        <p:txBody>
          <a:bodyPr wrap="square" lIns="0" tIns="0" rIns="0" bIns="0" rtlCol="0"/>
          <a:lstStyle/>
          <a:p>
            <a:endParaRPr/>
          </a:p>
        </p:txBody>
      </p:sp>
      <p:sp>
        <p:nvSpPr>
          <p:cNvPr id="41" name="object 41"/>
          <p:cNvSpPr/>
          <p:nvPr/>
        </p:nvSpPr>
        <p:spPr>
          <a:xfrm>
            <a:off x="6294055" y="5172392"/>
            <a:ext cx="66040" cy="733425"/>
          </a:xfrm>
          <a:custGeom>
            <a:avLst/>
            <a:gdLst/>
            <a:ahLst/>
            <a:cxnLst/>
            <a:rect l="l" t="t" r="r" b="b"/>
            <a:pathLst>
              <a:path w="66039" h="733425">
                <a:moveTo>
                  <a:pt x="0" y="0"/>
                </a:moveTo>
                <a:lnTo>
                  <a:pt x="0" y="684034"/>
                </a:lnTo>
                <a:lnTo>
                  <a:pt x="65773" y="733031"/>
                </a:lnTo>
                <a:lnTo>
                  <a:pt x="65773" y="21272"/>
                </a:lnTo>
                <a:lnTo>
                  <a:pt x="0" y="0"/>
                </a:lnTo>
                <a:close/>
              </a:path>
            </a:pathLst>
          </a:custGeom>
          <a:solidFill>
            <a:srgbClr val="AC7D5A"/>
          </a:solidFill>
        </p:spPr>
        <p:txBody>
          <a:bodyPr wrap="square" lIns="0" tIns="0" rIns="0" bIns="0" rtlCol="0"/>
          <a:lstStyle/>
          <a:p>
            <a:endParaRPr/>
          </a:p>
        </p:txBody>
      </p:sp>
      <p:sp>
        <p:nvSpPr>
          <p:cNvPr id="42" name="object 42"/>
          <p:cNvSpPr/>
          <p:nvPr/>
        </p:nvSpPr>
        <p:spPr>
          <a:xfrm>
            <a:off x="6294060" y="5172391"/>
            <a:ext cx="66040" cy="733425"/>
          </a:xfrm>
          <a:custGeom>
            <a:avLst/>
            <a:gdLst/>
            <a:ahLst/>
            <a:cxnLst/>
            <a:rect l="l" t="t" r="r" b="b"/>
            <a:pathLst>
              <a:path w="66039" h="733425">
                <a:moveTo>
                  <a:pt x="0" y="0"/>
                </a:moveTo>
                <a:lnTo>
                  <a:pt x="0" y="684034"/>
                </a:lnTo>
                <a:lnTo>
                  <a:pt x="65756" y="733037"/>
                </a:lnTo>
              </a:path>
            </a:pathLst>
          </a:custGeom>
          <a:ln w="3175">
            <a:solidFill>
              <a:srgbClr val="255579"/>
            </a:solidFill>
          </a:ln>
        </p:spPr>
        <p:txBody>
          <a:bodyPr wrap="square" lIns="0" tIns="0" rIns="0" bIns="0" rtlCol="0"/>
          <a:lstStyle/>
          <a:p>
            <a:endParaRPr/>
          </a:p>
        </p:txBody>
      </p:sp>
      <p:sp>
        <p:nvSpPr>
          <p:cNvPr id="43" name="object 43"/>
          <p:cNvSpPr/>
          <p:nvPr/>
        </p:nvSpPr>
        <p:spPr>
          <a:xfrm>
            <a:off x="6294060" y="5172391"/>
            <a:ext cx="66040" cy="21590"/>
          </a:xfrm>
          <a:custGeom>
            <a:avLst/>
            <a:gdLst/>
            <a:ahLst/>
            <a:cxnLst/>
            <a:rect l="l" t="t" r="r" b="b"/>
            <a:pathLst>
              <a:path w="66039" h="21589">
                <a:moveTo>
                  <a:pt x="65756" y="21278"/>
                </a:moveTo>
                <a:lnTo>
                  <a:pt x="0" y="0"/>
                </a:lnTo>
              </a:path>
            </a:pathLst>
          </a:custGeom>
          <a:ln w="3175">
            <a:solidFill>
              <a:srgbClr val="255579"/>
            </a:solidFill>
          </a:ln>
        </p:spPr>
        <p:txBody>
          <a:bodyPr wrap="square" lIns="0" tIns="0" rIns="0" bIns="0" rtlCol="0"/>
          <a:lstStyle/>
          <a:p>
            <a:endParaRPr/>
          </a:p>
        </p:txBody>
      </p:sp>
      <p:sp>
        <p:nvSpPr>
          <p:cNvPr id="44" name="object 44"/>
          <p:cNvSpPr/>
          <p:nvPr/>
        </p:nvSpPr>
        <p:spPr>
          <a:xfrm>
            <a:off x="5965702" y="4999221"/>
            <a:ext cx="102998" cy="98767"/>
          </a:xfrm>
          <a:prstGeom prst="rect">
            <a:avLst/>
          </a:prstGeom>
          <a:blipFill>
            <a:blip r:embed="rId9" cstate="print"/>
            <a:stretch>
              <a:fillRect/>
            </a:stretch>
          </a:blipFill>
        </p:spPr>
        <p:txBody>
          <a:bodyPr wrap="square" lIns="0" tIns="0" rIns="0" bIns="0" rtlCol="0"/>
          <a:lstStyle/>
          <a:p>
            <a:endParaRPr/>
          </a:p>
        </p:txBody>
      </p:sp>
      <p:sp>
        <p:nvSpPr>
          <p:cNvPr id="45" name="object 45"/>
          <p:cNvSpPr/>
          <p:nvPr/>
        </p:nvSpPr>
        <p:spPr>
          <a:xfrm>
            <a:off x="3807396" y="5119065"/>
            <a:ext cx="509905" cy="621030"/>
          </a:xfrm>
          <a:custGeom>
            <a:avLst/>
            <a:gdLst/>
            <a:ahLst/>
            <a:cxnLst/>
            <a:rect l="l" t="t" r="r" b="b"/>
            <a:pathLst>
              <a:path w="509904" h="621029">
                <a:moveTo>
                  <a:pt x="509409" y="620750"/>
                </a:moveTo>
                <a:lnTo>
                  <a:pt x="0" y="620750"/>
                </a:lnTo>
                <a:lnTo>
                  <a:pt x="0" y="0"/>
                </a:lnTo>
                <a:lnTo>
                  <a:pt x="509409" y="0"/>
                </a:lnTo>
                <a:lnTo>
                  <a:pt x="509409" y="620750"/>
                </a:lnTo>
                <a:close/>
              </a:path>
            </a:pathLst>
          </a:custGeom>
          <a:solidFill>
            <a:srgbClr val="B58860"/>
          </a:solidFill>
        </p:spPr>
        <p:txBody>
          <a:bodyPr wrap="square" lIns="0" tIns="0" rIns="0" bIns="0" rtlCol="0"/>
          <a:lstStyle/>
          <a:p>
            <a:endParaRPr/>
          </a:p>
        </p:txBody>
      </p:sp>
      <p:sp>
        <p:nvSpPr>
          <p:cNvPr id="46" name="object 46"/>
          <p:cNvSpPr/>
          <p:nvPr/>
        </p:nvSpPr>
        <p:spPr>
          <a:xfrm>
            <a:off x="3807396" y="5739813"/>
            <a:ext cx="509905" cy="0"/>
          </a:xfrm>
          <a:custGeom>
            <a:avLst/>
            <a:gdLst/>
            <a:ahLst/>
            <a:cxnLst/>
            <a:rect l="l" t="t" r="r" b="b"/>
            <a:pathLst>
              <a:path w="509904">
                <a:moveTo>
                  <a:pt x="509403" y="0"/>
                </a:moveTo>
                <a:lnTo>
                  <a:pt x="0" y="0"/>
                </a:lnTo>
              </a:path>
            </a:pathLst>
          </a:custGeom>
          <a:ln w="3175">
            <a:solidFill>
              <a:srgbClr val="255579"/>
            </a:solidFill>
          </a:ln>
        </p:spPr>
        <p:txBody>
          <a:bodyPr wrap="square" lIns="0" tIns="0" rIns="0" bIns="0" rtlCol="0"/>
          <a:lstStyle/>
          <a:p>
            <a:endParaRPr/>
          </a:p>
        </p:txBody>
      </p:sp>
      <p:sp>
        <p:nvSpPr>
          <p:cNvPr id="47" name="object 47"/>
          <p:cNvSpPr/>
          <p:nvPr/>
        </p:nvSpPr>
        <p:spPr>
          <a:xfrm>
            <a:off x="3807396" y="5119062"/>
            <a:ext cx="509905" cy="621030"/>
          </a:xfrm>
          <a:custGeom>
            <a:avLst/>
            <a:gdLst/>
            <a:ahLst/>
            <a:cxnLst/>
            <a:rect l="l" t="t" r="r" b="b"/>
            <a:pathLst>
              <a:path w="509904" h="621029">
                <a:moveTo>
                  <a:pt x="0" y="0"/>
                </a:moveTo>
                <a:lnTo>
                  <a:pt x="509403" y="0"/>
                </a:lnTo>
                <a:lnTo>
                  <a:pt x="509403" y="620750"/>
                </a:lnTo>
              </a:path>
            </a:pathLst>
          </a:custGeom>
          <a:ln w="3175">
            <a:solidFill>
              <a:srgbClr val="255579"/>
            </a:solidFill>
          </a:ln>
        </p:spPr>
        <p:txBody>
          <a:bodyPr wrap="square" lIns="0" tIns="0" rIns="0" bIns="0" rtlCol="0"/>
          <a:lstStyle/>
          <a:p>
            <a:endParaRPr/>
          </a:p>
        </p:txBody>
      </p:sp>
      <p:sp>
        <p:nvSpPr>
          <p:cNvPr id="48" name="object 48"/>
          <p:cNvSpPr/>
          <p:nvPr/>
        </p:nvSpPr>
        <p:spPr>
          <a:xfrm>
            <a:off x="3965930" y="5173522"/>
            <a:ext cx="302260" cy="521334"/>
          </a:xfrm>
          <a:custGeom>
            <a:avLst/>
            <a:gdLst/>
            <a:ahLst/>
            <a:cxnLst/>
            <a:rect l="l" t="t" r="r" b="b"/>
            <a:pathLst>
              <a:path w="302260" h="521335">
                <a:moveTo>
                  <a:pt x="302183" y="520712"/>
                </a:moveTo>
                <a:lnTo>
                  <a:pt x="0" y="520712"/>
                </a:lnTo>
                <a:lnTo>
                  <a:pt x="0" y="0"/>
                </a:lnTo>
                <a:lnTo>
                  <a:pt x="302183" y="0"/>
                </a:lnTo>
                <a:lnTo>
                  <a:pt x="302183" y="520712"/>
                </a:lnTo>
                <a:close/>
              </a:path>
            </a:pathLst>
          </a:custGeom>
          <a:solidFill>
            <a:srgbClr val="A87A54"/>
          </a:solidFill>
        </p:spPr>
        <p:txBody>
          <a:bodyPr wrap="square" lIns="0" tIns="0" rIns="0" bIns="0" rtlCol="0"/>
          <a:lstStyle/>
          <a:p>
            <a:endParaRPr/>
          </a:p>
        </p:txBody>
      </p:sp>
      <p:sp>
        <p:nvSpPr>
          <p:cNvPr id="49" name="object 49"/>
          <p:cNvSpPr/>
          <p:nvPr/>
        </p:nvSpPr>
        <p:spPr>
          <a:xfrm>
            <a:off x="3965931" y="5173529"/>
            <a:ext cx="302260" cy="521334"/>
          </a:xfrm>
          <a:custGeom>
            <a:avLst/>
            <a:gdLst/>
            <a:ahLst/>
            <a:cxnLst/>
            <a:rect l="l" t="t" r="r" b="b"/>
            <a:pathLst>
              <a:path w="302260" h="521335">
                <a:moveTo>
                  <a:pt x="302183" y="520712"/>
                </a:moveTo>
                <a:lnTo>
                  <a:pt x="0" y="520712"/>
                </a:lnTo>
                <a:lnTo>
                  <a:pt x="0" y="0"/>
                </a:lnTo>
                <a:lnTo>
                  <a:pt x="302183" y="0"/>
                </a:lnTo>
                <a:lnTo>
                  <a:pt x="302183" y="520712"/>
                </a:lnTo>
                <a:close/>
              </a:path>
            </a:pathLst>
          </a:custGeom>
          <a:ln w="3175">
            <a:solidFill>
              <a:srgbClr val="255579"/>
            </a:solidFill>
          </a:ln>
        </p:spPr>
        <p:txBody>
          <a:bodyPr wrap="square" lIns="0" tIns="0" rIns="0" bIns="0" rtlCol="0"/>
          <a:lstStyle/>
          <a:p>
            <a:endParaRPr/>
          </a:p>
        </p:txBody>
      </p:sp>
      <p:sp>
        <p:nvSpPr>
          <p:cNvPr id="50" name="object 50"/>
          <p:cNvSpPr/>
          <p:nvPr/>
        </p:nvSpPr>
        <p:spPr>
          <a:xfrm>
            <a:off x="3967639" y="5223040"/>
            <a:ext cx="300990" cy="0"/>
          </a:xfrm>
          <a:custGeom>
            <a:avLst/>
            <a:gdLst/>
            <a:ahLst/>
            <a:cxnLst/>
            <a:rect l="l" t="t" r="r" b="b"/>
            <a:pathLst>
              <a:path w="300989">
                <a:moveTo>
                  <a:pt x="0" y="0"/>
                </a:moveTo>
                <a:lnTo>
                  <a:pt x="300482" y="0"/>
                </a:lnTo>
              </a:path>
            </a:pathLst>
          </a:custGeom>
          <a:ln w="3175">
            <a:solidFill>
              <a:srgbClr val="B58860"/>
            </a:solidFill>
          </a:ln>
        </p:spPr>
        <p:txBody>
          <a:bodyPr wrap="square" lIns="0" tIns="0" rIns="0" bIns="0" rtlCol="0"/>
          <a:lstStyle/>
          <a:p>
            <a:endParaRPr/>
          </a:p>
        </p:txBody>
      </p:sp>
      <p:sp>
        <p:nvSpPr>
          <p:cNvPr id="51" name="object 51"/>
          <p:cNvSpPr/>
          <p:nvPr/>
        </p:nvSpPr>
        <p:spPr>
          <a:xfrm>
            <a:off x="3967639" y="5223040"/>
            <a:ext cx="300990" cy="0"/>
          </a:xfrm>
          <a:custGeom>
            <a:avLst/>
            <a:gdLst/>
            <a:ahLst/>
            <a:cxnLst/>
            <a:rect l="l" t="t" r="r" b="b"/>
            <a:pathLst>
              <a:path w="300989">
                <a:moveTo>
                  <a:pt x="0" y="0"/>
                </a:moveTo>
                <a:lnTo>
                  <a:pt x="300482" y="0"/>
                </a:lnTo>
              </a:path>
            </a:pathLst>
          </a:custGeom>
          <a:ln w="3175">
            <a:solidFill>
              <a:srgbClr val="255579"/>
            </a:solidFill>
          </a:ln>
        </p:spPr>
        <p:txBody>
          <a:bodyPr wrap="square" lIns="0" tIns="0" rIns="0" bIns="0" rtlCol="0"/>
          <a:lstStyle/>
          <a:p>
            <a:endParaRPr/>
          </a:p>
        </p:txBody>
      </p:sp>
      <p:sp>
        <p:nvSpPr>
          <p:cNvPr id="52" name="object 52"/>
          <p:cNvSpPr/>
          <p:nvPr/>
        </p:nvSpPr>
        <p:spPr>
          <a:xfrm>
            <a:off x="3967639" y="5270274"/>
            <a:ext cx="300990" cy="0"/>
          </a:xfrm>
          <a:custGeom>
            <a:avLst/>
            <a:gdLst/>
            <a:ahLst/>
            <a:cxnLst/>
            <a:rect l="l" t="t" r="r" b="b"/>
            <a:pathLst>
              <a:path w="300989">
                <a:moveTo>
                  <a:pt x="0" y="0"/>
                </a:moveTo>
                <a:lnTo>
                  <a:pt x="300482" y="0"/>
                </a:lnTo>
              </a:path>
            </a:pathLst>
          </a:custGeom>
          <a:ln w="3175">
            <a:solidFill>
              <a:srgbClr val="B58860"/>
            </a:solidFill>
          </a:ln>
        </p:spPr>
        <p:txBody>
          <a:bodyPr wrap="square" lIns="0" tIns="0" rIns="0" bIns="0" rtlCol="0"/>
          <a:lstStyle/>
          <a:p>
            <a:endParaRPr/>
          </a:p>
        </p:txBody>
      </p:sp>
      <p:sp>
        <p:nvSpPr>
          <p:cNvPr id="53" name="object 53"/>
          <p:cNvSpPr/>
          <p:nvPr/>
        </p:nvSpPr>
        <p:spPr>
          <a:xfrm>
            <a:off x="3967639" y="5270274"/>
            <a:ext cx="300990" cy="0"/>
          </a:xfrm>
          <a:custGeom>
            <a:avLst/>
            <a:gdLst/>
            <a:ahLst/>
            <a:cxnLst/>
            <a:rect l="l" t="t" r="r" b="b"/>
            <a:pathLst>
              <a:path w="300989">
                <a:moveTo>
                  <a:pt x="0" y="0"/>
                </a:moveTo>
                <a:lnTo>
                  <a:pt x="300482" y="0"/>
                </a:lnTo>
              </a:path>
            </a:pathLst>
          </a:custGeom>
          <a:ln w="3175">
            <a:solidFill>
              <a:srgbClr val="255579"/>
            </a:solidFill>
          </a:ln>
        </p:spPr>
        <p:txBody>
          <a:bodyPr wrap="square" lIns="0" tIns="0" rIns="0" bIns="0" rtlCol="0"/>
          <a:lstStyle/>
          <a:p>
            <a:endParaRPr/>
          </a:p>
        </p:txBody>
      </p:sp>
      <p:sp>
        <p:nvSpPr>
          <p:cNvPr id="54" name="object 54"/>
          <p:cNvSpPr/>
          <p:nvPr/>
        </p:nvSpPr>
        <p:spPr>
          <a:xfrm>
            <a:off x="3967639" y="5317507"/>
            <a:ext cx="300990" cy="0"/>
          </a:xfrm>
          <a:custGeom>
            <a:avLst/>
            <a:gdLst/>
            <a:ahLst/>
            <a:cxnLst/>
            <a:rect l="l" t="t" r="r" b="b"/>
            <a:pathLst>
              <a:path w="300989">
                <a:moveTo>
                  <a:pt x="0" y="0"/>
                </a:moveTo>
                <a:lnTo>
                  <a:pt x="300482" y="0"/>
                </a:lnTo>
              </a:path>
            </a:pathLst>
          </a:custGeom>
          <a:ln w="3175">
            <a:solidFill>
              <a:srgbClr val="B58860"/>
            </a:solidFill>
          </a:ln>
        </p:spPr>
        <p:txBody>
          <a:bodyPr wrap="square" lIns="0" tIns="0" rIns="0" bIns="0" rtlCol="0"/>
          <a:lstStyle/>
          <a:p>
            <a:endParaRPr/>
          </a:p>
        </p:txBody>
      </p:sp>
      <p:sp>
        <p:nvSpPr>
          <p:cNvPr id="55" name="object 55"/>
          <p:cNvSpPr/>
          <p:nvPr/>
        </p:nvSpPr>
        <p:spPr>
          <a:xfrm>
            <a:off x="3967639" y="5317507"/>
            <a:ext cx="300990" cy="0"/>
          </a:xfrm>
          <a:custGeom>
            <a:avLst/>
            <a:gdLst/>
            <a:ahLst/>
            <a:cxnLst/>
            <a:rect l="l" t="t" r="r" b="b"/>
            <a:pathLst>
              <a:path w="300989">
                <a:moveTo>
                  <a:pt x="0" y="0"/>
                </a:moveTo>
                <a:lnTo>
                  <a:pt x="300482" y="0"/>
                </a:lnTo>
              </a:path>
            </a:pathLst>
          </a:custGeom>
          <a:ln w="3175">
            <a:solidFill>
              <a:srgbClr val="255579"/>
            </a:solidFill>
          </a:ln>
        </p:spPr>
        <p:txBody>
          <a:bodyPr wrap="square" lIns="0" tIns="0" rIns="0" bIns="0" rtlCol="0"/>
          <a:lstStyle/>
          <a:p>
            <a:endParaRPr/>
          </a:p>
        </p:txBody>
      </p:sp>
      <p:sp>
        <p:nvSpPr>
          <p:cNvPr id="56" name="object 56"/>
          <p:cNvSpPr/>
          <p:nvPr/>
        </p:nvSpPr>
        <p:spPr>
          <a:xfrm>
            <a:off x="3967639" y="5364741"/>
            <a:ext cx="300990" cy="0"/>
          </a:xfrm>
          <a:custGeom>
            <a:avLst/>
            <a:gdLst/>
            <a:ahLst/>
            <a:cxnLst/>
            <a:rect l="l" t="t" r="r" b="b"/>
            <a:pathLst>
              <a:path w="300989">
                <a:moveTo>
                  <a:pt x="0" y="0"/>
                </a:moveTo>
                <a:lnTo>
                  <a:pt x="300482" y="0"/>
                </a:lnTo>
              </a:path>
            </a:pathLst>
          </a:custGeom>
          <a:ln w="3175">
            <a:solidFill>
              <a:srgbClr val="B58860"/>
            </a:solidFill>
          </a:ln>
        </p:spPr>
        <p:txBody>
          <a:bodyPr wrap="square" lIns="0" tIns="0" rIns="0" bIns="0" rtlCol="0"/>
          <a:lstStyle/>
          <a:p>
            <a:endParaRPr/>
          </a:p>
        </p:txBody>
      </p:sp>
      <p:sp>
        <p:nvSpPr>
          <p:cNvPr id="57" name="object 57"/>
          <p:cNvSpPr/>
          <p:nvPr/>
        </p:nvSpPr>
        <p:spPr>
          <a:xfrm>
            <a:off x="3967639" y="5364741"/>
            <a:ext cx="300990" cy="0"/>
          </a:xfrm>
          <a:custGeom>
            <a:avLst/>
            <a:gdLst/>
            <a:ahLst/>
            <a:cxnLst/>
            <a:rect l="l" t="t" r="r" b="b"/>
            <a:pathLst>
              <a:path w="300989">
                <a:moveTo>
                  <a:pt x="0" y="0"/>
                </a:moveTo>
                <a:lnTo>
                  <a:pt x="300482" y="0"/>
                </a:lnTo>
              </a:path>
            </a:pathLst>
          </a:custGeom>
          <a:ln w="3175">
            <a:solidFill>
              <a:srgbClr val="255579"/>
            </a:solidFill>
          </a:ln>
        </p:spPr>
        <p:txBody>
          <a:bodyPr wrap="square" lIns="0" tIns="0" rIns="0" bIns="0" rtlCol="0"/>
          <a:lstStyle/>
          <a:p>
            <a:endParaRPr/>
          </a:p>
        </p:txBody>
      </p:sp>
      <p:sp>
        <p:nvSpPr>
          <p:cNvPr id="58" name="object 58"/>
          <p:cNvSpPr/>
          <p:nvPr/>
        </p:nvSpPr>
        <p:spPr>
          <a:xfrm>
            <a:off x="3967639" y="5411977"/>
            <a:ext cx="300990" cy="0"/>
          </a:xfrm>
          <a:custGeom>
            <a:avLst/>
            <a:gdLst/>
            <a:ahLst/>
            <a:cxnLst/>
            <a:rect l="l" t="t" r="r" b="b"/>
            <a:pathLst>
              <a:path w="300989">
                <a:moveTo>
                  <a:pt x="0" y="0"/>
                </a:moveTo>
                <a:lnTo>
                  <a:pt x="300482" y="0"/>
                </a:lnTo>
              </a:path>
            </a:pathLst>
          </a:custGeom>
          <a:ln w="3175">
            <a:solidFill>
              <a:srgbClr val="B58860"/>
            </a:solidFill>
          </a:ln>
        </p:spPr>
        <p:txBody>
          <a:bodyPr wrap="square" lIns="0" tIns="0" rIns="0" bIns="0" rtlCol="0"/>
          <a:lstStyle/>
          <a:p>
            <a:endParaRPr/>
          </a:p>
        </p:txBody>
      </p:sp>
      <p:sp>
        <p:nvSpPr>
          <p:cNvPr id="59" name="object 59"/>
          <p:cNvSpPr/>
          <p:nvPr/>
        </p:nvSpPr>
        <p:spPr>
          <a:xfrm>
            <a:off x="3967639" y="5411977"/>
            <a:ext cx="300990" cy="0"/>
          </a:xfrm>
          <a:custGeom>
            <a:avLst/>
            <a:gdLst/>
            <a:ahLst/>
            <a:cxnLst/>
            <a:rect l="l" t="t" r="r" b="b"/>
            <a:pathLst>
              <a:path w="300989">
                <a:moveTo>
                  <a:pt x="0" y="0"/>
                </a:moveTo>
                <a:lnTo>
                  <a:pt x="300482" y="0"/>
                </a:lnTo>
              </a:path>
            </a:pathLst>
          </a:custGeom>
          <a:ln w="3175">
            <a:solidFill>
              <a:srgbClr val="255579"/>
            </a:solidFill>
          </a:ln>
        </p:spPr>
        <p:txBody>
          <a:bodyPr wrap="square" lIns="0" tIns="0" rIns="0" bIns="0" rtlCol="0"/>
          <a:lstStyle/>
          <a:p>
            <a:endParaRPr/>
          </a:p>
        </p:txBody>
      </p:sp>
      <p:sp>
        <p:nvSpPr>
          <p:cNvPr id="60" name="object 60"/>
          <p:cNvSpPr/>
          <p:nvPr/>
        </p:nvSpPr>
        <p:spPr>
          <a:xfrm>
            <a:off x="3967639" y="5459210"/>
            <a:ext cx="300990" cy="0"/>
          </a:xfrm>
          <a:custGeom>
            <a:avLst/>
            <a:gdLst/>
            <a:ahLst/>
            <a:cxnLst/>
            <a:rect l="l" t="t" r="r" b="b"/>
            <a:pathLst>
              <a:path w="300989">
                <a:moveTo>
                  <a:pt x="0" y="0"/>
                </a:moveTo>
                <a:lnTo>
                  <a:pt x="300482" y="0"/>
                </a:lnTo>
              </a:path>
            </a:pathLst>
          </a:custGeom>
          <a:ln w="3175">
            <a:solidFill>
              <a:srgbClr val="B58860"/>
            </a:solidFill>
          </a:ln>
        </p:spPr>
        <p:txBody>
          <a:bodyPr wrap="square" lIns="0" tIns="0" rIns="0" bIns="0" rtlCol="0"/>
          <a:lstStyle/>
          <a:p>
            <a:endParaRPr/>
          </a:p>
        </p:txBody>
      </p:sp>
      <p:sp>
        <p:nvSpPr>
          <p:cNvPr id="61" name="object 61"/>
          <p:cNvSpPr/>
          <p:nvPr/>
        </p:nvSpPr>
        <p:spPr>
          <a:xfrm>
            <a:off x="3967639" y="5459210"/>
            <a:ext cx="300990" cy="0"/>
          </a:xfrm>
          <a:custGeom>
            <a:avLst/>
            <a:gdLst/>
            <a:ahLst/>
            <a:cxnLst/>
            <a:rect l="l" t="t" r="r" b="b"/>
            <a:pathLst>
              <a:path w="300989">
                <a:moveTo>
                  <a:pt x="0" y="0"/>
                </a:moveTo>
                <a:lnTo>
                  <a:pt x="300482" y="0"/>
                </a:lnTo>
              </a:path>
            </a:pathLst>
          </a:custGeom>
          <a:ln w="3175">
            <a:solidFill>
              <a:srgbClr val="255579"/>
            </a:solidFill>
          </a:ln>
        </p:spPr>
        <p:txBody>
          <a:bodyPr wrap="square" lIns="0" tIns="0" rIns="0" bIns="0" rtlCol="0"/>
          <a:lstStyle/>
          <a:p>
            <a:endParaRPr/>
          </a:p>
        </p:txBody>
      </p:sp>
      <p:sp>
        <p:nvSpPr>
          <p:cNvPr id="62" name="object 62"/>
          <p:cNvSpPr/>
          <p:nvPr/>
        </p:nvSpPr>
        <p:spPr>
          <a:xfrm>
            <a:off x="3967639" y="5506444"/>
            <a:ext cx="300990" cy="0"/>
          </a:xfrm>
          <a:custGeom>
            <a:avLst/>
            <a:gdLst/>
            <a:ahLst/>
            <a:cxnLst/>
            <a:rect l="l" t="t" r="r" b="b"/>
            <a:pathLst>
              <a:path w="300989">
                <a:moveTo>
                  <a:pt x="0" y="0"/>
                </a:moveTo>
                <a:lnTo>
                  <a:pt x="300482" y="0"/>
                </a:lnTo>
              </a:path>
            </a:pathLst>
          </a:custGeom>
          <a:ln w="3175">
            <a:solidFill>
              <a:srgbClr val="B58860"/>
            </a:solidFill>
          </a:ln>
        </p:spPr>
        <p:txBody>
          <a:bodyPr wrap="square" lIns="0" tIns="0" rIns="0" bIns="0" rtlCol="0"/>
          <a:lstStyle/>
          <a:p>
            <a:endParaRPr/>
          </a:p>
        </p:txBody>
      </p:sp>
      <p:sp>
        <p:nvSpPr>
          <p:cNvPr id="63" name="object 63"/>
          <p:cNvSpPr/>
          <p:nvPr/>
        </p:nvSpPr>
        <p:spPr>
          <a:xfrm>
            <a:off x="3967639" y="5506444"/>
            <a:ext cx="300990" cy="0"/>
          </a:xfrm>
          <a:custGeom>
            <a:avLst/>
            <a:gdLst/>
            <a:ahLst/>
            <a:cxnLst/>
            <a:rect l="l" t="t" r="r" b="b"/>
            <a:pathLst>
              <a:path w="300989">
                <a:moveTo>
                  <a:pt x="0" y="0"/>
                </a:moveTo>
                <a:lnTo>
                  <a:pt x="300482" y="0"/>
                </a:lnTo>
              </a:path>
            </a:pathLst>
          </a:custGeom>
          <a:ln w="3175">
            <a:solidFill>
              <a:srgbClr val="255579"/>
            </a:solidFill>
          </a:ln>
        </p:spPr>
        <p:txBody>
          <a:bodyPr wrap="square" lIns="0" tIns="0" rIns="0" bIns="0" rtlCol="0"/>
          <a:lstStyle/>
          <a:p>
            <a:endParaRPr/>
          </a:p>
        </p:txBody>
      </p:sp>
      <p:sp>
        <p:nvSpPr>
          <p:cNvPr id="64" name="object 64"/>
          <p:cNvSpPr/>
          <p:nvPr/>
        </p:nvSpPr>
        <p:spPr>
          <a:xfrm>
            <a:off x="3967639" y="5553678"/>
            <a:ext cx="300990" cy="0"/>
          </a:xfrm>
          <a:custGeom>
            <a:avLst/>
            <a:gdLst/>
            <a:ahLst/>
            <a:cxnLst/>
            <a:rect l="l" t="t" r="r" b="b"/>
            <a:pathLst>
              <a:path w="300989">
                <a:moveTo>
                  <a:pt x="0" y="0"/>
                </a:moveTo>
                <a:lnTo>
                  <a:pt x="300482" y="0"/>
                </a:lnTo>
              </a:path>
            </a:pathLst>
          </a:custGeom>
          <a:ln w="3175">
            <a:solidFill>
              <a:srgbClr val="B58860"/>
            </a:solidFill>
          </a:ln>
        </p:spPr>
        <p:txBody>
          <a:bodyPr wrap="square" lIns="0" tIns="0" rIns="0" bIns="0" rtlCol="0"/>
          <a:lstStyle/>
          <a:p>
            <a:endParaRPr/>
          </a:p>
        </p:txBody>
      </p:sp>
      <p:sp>
        <p:nvSpPr>
          <p:cNvPr id="65" name="object 65"/>
          <p:cNvSpPr/>
          <p:nvPr/>
        </p:nvSpPr>
        <p:spPr>
          <a:xfrm>
            <a:off x="3967639" y="5553678"/>
            <a:ext cx="300990" cy="0"/>
          </a:xfrm>
          <a:custGeom>
            <a:avLst/>
            <a:gdLst/>
            <a:ahLst/>
            <a:cxnLst/>
            <a:rect l="l" t="t" r="r" b="b"/>
            <a:pathLst>
              <a:path w="300989">
                <a:moveTo>
                  <a:pt x="0" y="0"/>
                </a:moveTo>
                <a:lnTo>
                  <a:pt x="300482" y="0"/>
                </a:lnTo>
              </a:path>
            </a:pathLst>
          </a:custGeom>
          <a:ln w="3175">
            <a:solidFill>
              <a:srgbClr val="255579"/>
            </a:solidFill>
          </a:ln>
        </p:spPr>
        <p:txBody>
          <a:bodyPr wrap="square" lIns="0" tIns="0" rIns="0" bIns="0" rtlCol="0"/>
          <a:lstStyle/>
          <a:p>
            <a:endParaRPr/>
          </a:p>
        </p:txBody>
      </p:sp>
      <p:sp>
        <p:nvSpPr>
          <p:cNvPr id="66" name="object 66"/>
          <p:cNvSpPr/>
          <p:nvPr/>
        </p:nvSpPr>
        <p:spPr>
          <a:xfrm>
            <a:off x="3967639" y="5600912"/>
            <a:ext cx="300990" cy="0"/>
          </a:xfrm>
          <a:custGeom>
            <a:avLst/>
            <a:gdLst/>
            <a:ahLst/>
            <a:cxnLst/>
            <a:rect l="l" t="t" r="r" b="b"/>
            <a:pathLst>
              <a:path w="300989">
                <a:moveTo>
                  <a:pt x="0" y="0"/>
                </a:moveTo>
                <a:lnTo>
                  <a:pt x="300482" y="0"/>
                </a:lnTo>
              </a:path>
            </a:pathLst>
          </a:custGeom>
          <a:ln w="3175">
            <a:solidFill>
              <a:srgbClr val="B58860"/>
            </a:solidFill>
          </a:ln>
        </p:spPr>
        <p:txBody>
          <a:bodyPr wrap="square" lIns="0" tIns="0" rIns="0" bIns="0" rtlCol="0"/>
          <a:lstStyle/>
          <a:p>
            <a:endParaRPr/>
          </a:p>
        </p:txBody>
      </p:sp>
      <p:sp>
        <p:nvSpPr>
          <p:cNvPr id="67" name="object 67"/>
          <p:cNvSpPr/>
          <p:nvPr/>
        </p:nvSpPr>
        <p:spPr>
          <a:xfrm>
            <a:off x="3967639" y="5600912"/>
            <a:ext cx="300990" cy="0"/>
          </a:xfrm>
          <a:custGeom>
            <a:avLst/>
            <a:gdLst/>
            <a:ahLst/>
            <a:cxnLst/>
            <a:rect l="l" t="t" r="r" b="b"/>
            <a:pathLst>
              <a:path w="300989">
                <a:moveTo>
                  <a:pt x="0" y="0"/>
                </a:moveTo>
                <a:lnTo>
                  <a:pt x="300482" y="0"/>
                </a:lnTo>
              </a:path>
            </a:pathLst>
          </a:custGeom>
          <a:ln w="3175">
            <a:solidFill>
              <a:srgbClr val="255579"/>
            </a:solidFill>
          </a:ln>
        </p:spPr>
        <p:txBody>
          <a:bodyPr wrap="square" lIns="0" tIns="0" rIns="0" bIns="0" rtlCol="0"/>
          <a:lstStyle/>
          <a:p>
            <a:endParaRPr/>
          </a:p>
        </p:txBody>
      </p:sp>
      <p:sp>
        <p:nvSpPr>
          <p:cNvPr id="68" name="object 68"/>
          <p:cNvSpPr/>
          <p:nvPr/>
        </p:nvSpPr>
        <p:spPr>
          <a:xfrm>
            <a:off x="3967639" y="5648145"/>
            <a:ext cx="300990" cy="0"/>
          </a:xfrm>
          <a:custGeom>
            <a:avLst/>
            <a:gdLst/>
            <a:ahLst/>
            <a:cxnLst/>
            <a:rect l="l" t="t" r="r" b="b"/>
            <a:pathLst>
              <a:path w="300989">
                <a:moveTo>
                  <a:pt x="0" y="0"/>
                </a:moveTo>
                <a:lnTo>
                  <a:pt x="300482" y="0"/>
                </a:lnTo>
              </a:path>
            </a:pathLst>
          </a:custGeom>
          <a:ln w="3175">
            <a:solidFill>
              <a:srgbClr val="B58860"/>
            </a:solidFill>
          </a:ln>
        </p:spPr>
        <p:txBody>
          <a:bodyPr wrap="square" lIns="0" tIns="0" rIns="0" bIns="0" rtlCol="0"/>
          <a:lstStyle/>
          <a:p>
            <a:endParaRPr/>
          </a:p>
        </p:txBody>
      </p:sp>
      <p:sp>
        <p:nvSpPr>
          <p:cNvPr id="69" name="object 69"/>
          <p:cNvSpPr/>
          <p:nvPr/>
        </p:nvSpPr>
        <p:spPr>
          <a:xfrm>
            <a:off x="3967639" y="5648145"/>
            <a:ext cx="300990" cy="0"/>
          </a:xfrm>
          <a:custGeom>
            <a:avLst/>
            <a:gdLst/>
            <a:ahLst/>
            <a:cxnLst/>
            <a:rect l="l" t="t" r="r" b="b"/>
            <a:pathLst>
              <a:path w="300989">
                <a:moveTo>
                  <a:pt x="0" y="0"/>
                </a:moveTo>
                <a:lnTo>
                  <a:pt x="300482" y="0"/>
                </a:lnTo>
              </a:path>
            </a:pathLst>
          </a:custGeom>
          <a:ln w="3175">
            <a:solidFill>
              <a:srgbClr val="255579"/>
            </a:solidFill>
          </a:ln>
        </p:spPr>
        <p:txBody>
          <a:bodyPr wrap="square" lIns="0" tIns="0" rIns="0" bIns="0" rtlCol="0"/>
          <a:lstStyle/>
          <a:p>
            <a:endParaRPr/>
          </a:p>
        </p:txBody>
      </p:sp>
      <p:sp>
        <p:nvSpPr>
          <p:cNvPr id="70" name="object 70"/>
          <p:cNvSpPr/>
          <p:nvPr/>
        </p:nvSpPr>
        <p:spPr>
          <a:xfrm>
            <a:off x="3838009" y="5173522"/>
            <a:ext cx="0" cy="521334"/>
          </a:xfrm>
          <a:custGeom>
            <a:avLst/>
            <a:gdLst/>
            <a:ahLst/>
            <a:cxnLst/>
            <a:rect l="l" t="t" r="r" b="b"/>
            <a:pathLst>
              <a:path h="521335">
                <a:moveTo>
                  <a:pt x="0" y="0"/>
                </a:moveTo>
                <a:lnTo>
                  <a:pt x="0" y="520712"/>
                </a:lnTo>
              </a:path>
            </a:pathLst>
          </a:custGeom>
          <a:ln w="61226">
            <a:solidFill>
              <a:srgbClr val="A87A54"/>
            </a:solidFill>
          </a:ln>
        </p:spPr>
        <p:txBody>
          <a:bodyPr wrap="square" lIns="0" tIns="0" rIns="0" bIns="0" rtlCol="0"/>
          <a:lstStyle/>
          <a:p>
            <a:endParaRPr/>
          </a:p>
        </p:txBody>
      </p:sp>
      <p:sp>
        <p:nvSpPr>
          <p:cNvPr id="71" name="object 71"/>
          <p:cNvSpPr/>
          <p:nvPr/>
        </p:nvSpPr>
        <p:spPr>
          <a:xfrm>
            <a:off x="3807396" y="5694241"/>
            <a:ext cx="61594" cy="0"/>
          </a:xfrm>
          <a:custGeom>
            <a:avLst/>
            <a:gdLst/>
            <a:ahLst/>
            <a:cxnLst/>
            <a:rect l="l" t="t" r="r" b="b"/>
            <a:pathLst>
              <a:path w="61595">
                <a:moveTo>
                  <a:pt x="61221" y="0"/>
                </a:moveTo>
                <a:lnTo>
                  <a:pt x="0" y="0"/>
                </a:lnTo>
              </a:path>
            </a:pathLst>
          </a:custGeom>
          <a:ln w="3175">
            <a:solidFill>
              <a:srgbClr val="255579"/>
            </a:solidFill>
          </a:ln>
        </p:spPr>
        <p:txBody>
          <a:bodyPr wrap="square" lIns="0" tIns="0" rIns="0" bIns="0" rtlCol="0"/>
          <a:lstStyle/>
          <a:p>
            <a:endParaRPr/>
          </a:p>
        </p:txBody>
      </p:sp>
      <p:sp>
        <p:nvSpPr>
          <p:cNvPr id="72" name="object 72"/>
          <p:cNvSpPr/>
          <p:nvPr/>
        </p:nvSpPr>
        <p:spPr>
          <a:xfrm>
            <a:off x="3807396" y="5173529"/>
            <a:ext cx="61594" cy="521334"/>
          </a:xfrm>
          <a:custGeom>
            <a:avLst/>
            <a:gdLst/>
            <a:ahLst/>
            <a:cxnLst/>
            <a:rect l="l" t="t" r="r" b="b"/>
            <a:pathLst>
              <a:path w="61595" h="521335">
                <a:moveTo>
                  <a:pt x="0" y="0"/>
                </a:moveTo>
                <a:lnTo>
                  <a:pt x="61221" y="0"/>
                </a:lnTo>
                <a:lnTo>
                  <a:pt x="61221" y="520712"/>
                </a:lnTo>
              </a:path>
            </a:pathLst>
          </a:custGeom>
          <a:ln w="3175">
            <a:solidFill>
              <a:srgbClr val="255579"/>
            </a:solidFill>
          </a:ln>
        </p:spPr>
        <p:txBody>
          <a:bodyPr wrap="square" lIns="0" tIns="0" rIns="0" bIns="0" rtlCol="0"/>
          <a:lstStyle/>
          <a:p>
            <a:endParaRPr/>
          </a:p>
        </p:txBody>
      </p:sp>
      <p:sp>
        <p:nvSpPr>
          <p:cNvPr id="73" name="object 73"/>
          <p:cNvSpPr/>
          <p:nvPr/>
        </p:nvSpPr>
        <p:spPr>
          <a:xfrm>
            <a:off x="3807396" y="5223040"/>
            <a:ext cx="61594" cy="0"/>
          </a:xfrm>
          <a:custGeom>
            <a:avLst/>
            <a:gdLst/>
            <a:ahLst/>
            <a:cxnLst/>
            <a:rect l="l" t="t" r="r" b="b"/>
            <a:pathLst>
              <a:path w="61595">
                <a:moveTo>
                  <a:pt x="0" y="0"/>
                </a:moveTo>
                <a:lnTo>
                  <a:pt x="61229" y="0"/>
                </a:lnTo>
                <a:lnTo>
                  <a:pt x="0" y="0"/>
                </a:lnTo>
                <a:close/>
              </a:path>
            </a:pathLst>
          </a:custGeom>
          <a:solidFill>
            <a:srgbClr val="B58860"/>
          </a:solidFill>
        </p:spPr>
        <p:txBody>
          <a:bodyPr wrap="square" lIns="0" tIns="0" rIns="0" bIns="0" rtlCol="0"/>
          <a:lstStyle/>
          <a:p>
            <a:endParaRPr/>
          </a:p>
        </p:txBody>
      </p:sp>
      <p:sp>
        <p:nvSpPr>
          <p:cNvPr id="74" name="object 74"/>
          <p:cNvSpPr/>
          <p:nvPr/>
        </p:nvSpPr>
        <p:spPr>
          <a:xfrm>
            <a:off x="3807396" y="5223040"/>
            <a:ext cx="61594" cy="0"/>
          </a:xfrm>
          <a:custGeom>
            <a:avLst/>
            <a:gdLst/>
            <a:ahLst/>
            <a:cxnLst/>
            <a:rect l="l" t="t" r="r" b="b"/>
            <a:pathLst>
              <a:path w="61595">
                <a:moveTo>
                  <a:pt x="0" y="0"/>
                </a:moveTo>
                <a:lnTo>
                  <a:pt x="61229" y="0"/>
                </a:lnTo>
                <a:lnTo>
                  <a:pt x="0" y="0"/>
                </a:lnTo>
              </a:path>
            </a:pathLst>
          </a:custGeom>
          <a:ln w="3175">
            <a:solidFill>
              <a:srgbClr val="255579"/>
            </a:solidFill>
          </a:ln>
        </p:spPr>
        <p:txBody>
          <a:bodyPr wrap="square" lIns="0" tIns="0" rIns="0" bIns="0" rtlCol="0"/>
          <a:lstStyle/>
          <a:p>
            <a:endParaRPr/>
          </a:p>
        </p:txBody>
      </p:sp>
      <p:sp>
        <p:nvSpPr>
          <p:cNvPr id="75" name="object 75"/>
          <p:cNvSpPr/>
          <p:nvPr/>
        </p:nvSpPr>
        <p:spPr>
          <a:xfrm>
            <a:off x="3807396" y="5270274"/>
            <a:ext cx="61594" cy="0"/>
          </a:xfrm>
          <a:custGeom>
            <a:avLst/>
            <a:gdLst/>
            <a:ahLst/>
            <a:cxnLst/>
            <a:rect l="l" t="t" r="r" b="b"/>
            <a:pathLst>
              <a:path w="61595">
                <a:moveTo>
                  <a:pt x="0" y="0"/>
                </a:moveTo>
                <a:lnTo>
                  <a:pt x="61229" y="0"/>
                </a:lnTo>
                <a:lnTo>
                  <a:pt x="0" y="0"/>
                </a:lnTo>
                <a:close/>
              </a:path>
            </a:pathLst>
          </a:custGeom>
          <a:solidFill>
            <a:srgbClr val="B58860"/>
          </a:solidFill>
        </p:spPr>
        <p:txBody>
          <a:bodyPr wrap="square" lIns="0" tIns="0" rIns="0" bIns="0" rtlCol="0"/>
          <a:lstStyle/>
          <a:p>
            <a:endParaRPr/>
          </a:p>
        </p:txBody>
      </p:sp>
      <p:sp>
        <p:nvSpPr>
          <p:cNvPr id="76" name="object 76"/>
          <p:cNvSpPr/>
          <p:nvPr/>
        </p:nvSpPr>
        <p:spPr>
          <a:xfrm>
            <a:off x="3807396" y="5270274"/>
            <a:ext cx="61594" cy="0"/>
          </a:xfrm>
          <a:custGeom>
            <a:avLst/>
            <a:gdLst/>
            <a:ahLst/>
            <a:cxnLst/>
            <a:rect l="l" t="t" r="r" b="b"/>
            <a:pathLst>
              <a:path w="61595">
                <a:moveTo>
                  <a:pt x="0" y="0"/>
                </a:moveTo>
                <a:lnTo>
                  <a:pt x="61229" y="0"/>
                </a:lnTo>
                <a:lnTo>
                  <a:pt x="0" y="0"/>
                </a:lnTo>
              </a:path>
            </a:pathLst>
          </a:custGeom>
          <a:ln w="3175">
            <a:solidFill>
              <a:srgbClr val="255579"/>
            </a:solidFill>
          </a:ln>
        </p:spPr>
        <p:txBody>
          <a:bodyPr wrap="square" lIns="0" tIns="0" rIns="0" bIns="0" rtlCol="0"/>
          <a:lstStyle/>
          <a:p>
            <a:endParaRPr/>
          </a:p>
        </p:txBody>
      </p:sp>
      <p:sp>
        <p:nvSpPr>
          <p:cNvPr id="77" name="object 77"/>
          <p:cNvSpPr/>
          <p:nvPr/>
        </p:nvSpPr>
        <p:spPr>
          <a:xfrm>
            <a:off x="3807396" y="5317507"/>
            <a:ext cx="61594" cy="0"/>
          </a:xfrm>
          <a:custGeom>
            <a:avLst/>
            <a:gdLst/>
            <a:ahLst/>
            <a:cxnLst/>
            <a:rect l="l" t="t" r="r" b="b"/>
            <a:pathLst>
              <a:path w="61595">
                <a:moveTo>
                  <a:pt x="0" y="0"/>
                </a:moveTo>
                <a:lnTo>
                  <a:pt x="61229" y="0"/>
                </a:lnTo>
                <a:lnTo>
                  <a:pt x="0" y="0"/>
                </a:lnTo>
                <a:close/>
              </a:path>
            </a:pathLst>
          </a:custGeom>
          <a:solidFill>
            <a:srgbClr val="B58860"/>
          </a:solidFill>
        </p:spPr>
        <p:txBody>
          <a:bodyPr wrap="square" lIns="0" tIns="0" rIns="0" bIns="0" rtlCol="0"/>
          <a:lstStyle/>
          <a:p>
            <a:endParaRPr/>
          </a:p>
        </p:txBody>
      </p:sp>
      <p:sp>
        <p:nvSpPr>
          <p:cNvPr id="78" name="object 78"/>
          <p:cNvSpPr/>
          <p:nvPr/>
        </p:nvSpPr>
        <p:spPr>
          <a:xfrm>
            <a:off x="3807396" y="5317507"/>
            <a:ext cx="61594" cy="0"/>
          </a:xfrm>
          <a:custGeom>
            <a:avLst/>
            <a:gdLst/>
            <a:ahLst/>
            <a:cxnLst/>
            <a:rect l="l" t="t" r="r" b="b"/>
            <a:pathLst>
              <a:path w="61595">
                <a:moveTo>
                  <a:pt x="0" y="0"/>
                </a:moveTo>
                <a:lnTo>
                  <a:pt x="61229" y="0"/>
                </a:lnTo>
                <a:lnTo>
                  <a:pt x="0" y="0"/>
                </a:lnTo>
              </a:path>
            </a:pathLst>
          </a:custGeom>
          <a:ln w="3175">
            <a:solidFill>
              <a:srgbClr val="255579"/>
            </a:solidFill>
          </a:ln>
        </p:spPr>
        <p:txBody>
          <a:bodyPr wrap="square" lIns="0" tIns="0" rIns="0" bIns="0" rtlCol="0"/>
          <a:lstStyle/>
          <a:p>
            <a:endParaRPr/>
          </a:p>
        </p:txBody>
      </p:sp>
      <p:sp>
        <p:nvSpPr>
          <p:cNvPr id="79" name="object 79"/>
          <p:cNvSpPr/>
          <p:nvPr/>
        </p:nvSpPr>
        <p:spPr>
          <a:xfrm>
            <a:off x="3807396" y="5364741"/>
            <a:ext cx="61594" cy="0"/>
          </a:xfrm>
          <a:custGeom>
            <a:avLst/>
            <a:gdLst/>
            <a:ahLst/>
            <a:cxnLst/>
            <a:rect l="l" t="t" r="r" b="b"/>
            <a:pathLst>
              <a:path w="61595">
                <a:moveTo>
                  <a:pt x="0" y="0"/>
                </a:moveTo>
                <a:lnTo>
                  <a:pt x="61229" y="0"/>
                </a:lnTo>
                <a:lnTo>
                  <a:pt x="0" y="0"/>
                </a:lnTo>
                <a:close/>
              </a:path>
            </a:pathLst>
          </a:custGeom>
          <a:solidFill>
            <a:srgbClr val="B58860"/>
          </a:solidFill>
        </p:spPr>
        <p:txBody>
          <a:bodyPr wrap="square" lIns="0" tIns="0" rIns="0" bIns="0" rtlCol="0"/>
          <a:lstStyle/>
          <a:p>
            <a:endParaRPr/>
          </a:p>
        </p:txBody>
      </p:sp>
      <p:sp>
        <p:nvSpPr>
          <p:cNvPr id="80" name="object 80"/>
          <p:cNvSpPr/>
          <p:nvPr/>
        </p:nvSpPr>
        <p:spPr>
          <a:xfrm>
            <a:off x="3807396" y="5364741"/>
            <a:ext cx="61594" cy="0"/>
          </a:xfrm>
          <a:custGeom>
            <a:avLst/>
            <a:gdLst/>
            <a:ahLst/>
            <a:cxnLst/>
            <a:rect l="l" t="t" r="r" b="b"/>
            <a:pathLst>
              <a:path w="61595">
                <a:moveTo>
                  <a:pt x="0" y="0"/>
                </a:moveTo>
                <a:lnTo>
                  <a:pt x="61229" y="0"/>
                </a:lnTo>
                <a:lnTo>
                  <a:pt x="0" y="0"/>
                </a:lnTo>
              </a:path>
            </a:pathLst>
          </a:custGeom>
          <a:ln w="3175">
            <a:solidFill>
              <a:srgbClr val="255579"/>
            </a:solidFill>
          </a:ln>
        </p:spPr>
        <p:txBody>
          <a:bodyPr wrap="square" lIns="0" tIns="0" rIns="0" bIns="0" rtlCol="0"/>
          <a:lstStyle/>
          <a:p>
            <a:endParaRPr/>
          </a:p>
        </p:txBody>
      </p:sp>
      <p:sp>
        <p:nvSpPr>
          <p:cNvPr id="81" name="object 81"/>
          <p:cNvSpPr/>
          <p:nvPr/>
        </p:nvSpPr>
        <p:spPr>
          <a:xfrm>
            <a:off x="3807396" y="5411977"/>
            <a:ext cx="61594" cy="0"/>
          </a:xfrm>
          <a:custGeom>
            <a:avLst/>
            <a:gdLst/>
            <a:ahLst/>
            <a:cxnLst/>
            <a:rect l="l" t="t" r="r" b="b"/>
            <a:pathLst>
              <a:path w="61595">
                <a:moveTo>
                  <a:pt x="0" y="0"/>
                </a:moveTo>
                <a:lnTo>
                  <a:pt x="61229" y="0"/>
                </a:lnTo>
                <a:lnTo>
                  <a:pt x="0" y="0"/>
                </a:lnTo>
                <a:close/>
              </a:path>
            </a:pathLst>
          </a:custGeom>
          <a:solidFill>
            <a:srgbClr val="B58860"/>
          </a:solidFill>
        </p:spPr>
        <p:txBody>
          <a:bodyPr wrap="square" lIns="0" tIns="0" rIns="0" bIns="0" rtlCol="0"/>
          <a:lstStyle/>
          <a:p>
            <a:endParaRPr/>
          </a:p>
        </p:txBody>
      </p:sp>
      <p:sp>
        <p:nvSpPr>
          <p:cNvPr id="82" name="object 82"/>
          <p:cNvSpPr/>
          <p:nvPr/>
        </p:nvSpPr>
        <p:spPr>
          <a:xfrm>
            <a:off x="3807396" y="5411977"/>
            <a:ext cx="61594" cy="0"/>
          </a:xfrm>
          <a:custGeom>
            <a:avLst/>
            <a:gdLst/>
            <a:ahLst/>
            <a:cxnLst/>
            <a:rect l="l" t="t" r="r" b="b"/>
            <a:pathLst>
              <a:path w="61595">
                <a:moveTo>
                  <a:pt x="0" y="0"/>
                </a:moveTo>
                <a:lnTo>
                  <a:pt x="61229" y="0"/>
                </a:lnTo>
                <a:lnTo>
                  <a:pt x="0" y="0"/>
                </a:lnTo>
              </a:path>
            </a:pathLst>
          </a:custGeom>
          <a:ln w="3175">
            <a:solidFill>
              <a:srgbClr val="255579"/>
            </a:solidFill>
          </a:ln>
        </p:spPr>
        <p:txBody>
          <a:bodyPr wrap="square" lIns="0" tIns="0" rIns="0" bIns="0" rtlCol="0"/>
          <a:lstStyle/>
          <a:p>
            <a:endParaRPr/>
          </a:p>
        </p:txBody>
      </p:sp>
      <p:sp>
        <p:nvSpPr>
          <p:cNvPr id="83" name="object 83"/>
          <p:cNvSpPr/>
          <p:nvPr/>
        </p:nvSpPr>
        <p:spPr>
          <a:xfrm>
            <a:off x="3807396" y="5459210"/>
            <a:ext cx="61594" cy="0"/>
          </a:xfrm>
          <a:custGeom>
            <a:avLst/>
            <a:gdLst/>
            <a:ahLst/>
            <a:cxnLst/>
            <a:rect l="l" t="t" r="r" b="b"/>
            <a:pathLst>
              <a:path w="61595">
                <a:moveTo>
                  <a:pt x="0" y="0"/>
                </a:moveTo>
                <a:lnTo>
                  <a:pt x="61229" y="0"/>
                </a:lnTo>
                <a:lnTo>
                  <a:pt x="0" y="0"/>
                </a:lnTo>
                <a:close/>
              </a:path>
            </a:pathLst>
          </a:custGeom>
          <a:solidFill>
            <a:srgbClr val="B58860"/>
          </a:solidFill>
        </p:spPr>
        <p:txBody>
          <a:bodyPr wrap="square" lIns="0" tIns="0" rIns="0" bIns="0" rtlCol="0"/>
          <a:lstStyle/>
          <a:p>
            <a:endParaRPr/>
          </a:p>
        </p:txBody>
      </p:sp>
      <p:sp>
        <p:nvSpPr>
          <p:cNvPr id="84" name="object 84"/>
          <p:cNvSpPr/>
          <p:nvPr/>
        </p:nvSpPr>
        <p:spPr>
          <a:xfrm>
            <a:off x="3807396" y="5459210"/>
            <a:ext cx="61594" cy="0"/>
          </a:xfrm>
          <a:custGeom>
            <a:avLst/>
            <a:gdLst/>
            <a:ahLst/>
            <a:cxnLst/>
            <a:rect l="l" t="t" r="r" b="b"/>
            <a:pathLst>
              <a:path w="61595">
                <a:moveTo>
                  <a:pt x="0" y="0"/>
                </a:moveTo>
                <a:lnTo>
                  <a:pt x="61229" y="0"/>
                </a:lnTo>
                <a:lnTo>
                  <a:pt x="0" y="0"/>
                </a:lnTo>
              </a:path>
            </a:pathLst>
          </a:custGeom>
          <a:ln w="3175">
            <a:solidFill>
              <a:srgbClr val="255579"/>
            </a:solidFill>
          </a:ln>
        </p:spPr>
        <p:txBody>
          <a:bodyPr wrap="square" lIns="0" tIns="0" rIns="0" bIns="0" rtlCol="0"/>
          <a:lstStyle/>
          <a:p>
            <a:endParaRPr/>
          </a:p>
        </p:txBody>
      </p:sp>
      <p:sp>
        <p:nvSpPr>
          <p:cNvPr id="85" name="object 85"/>
          <p:cNvSpPr/>
          <p:nvPr/>
        </p:nvSpPr>
        <p:spPr>
          <a:xfrm>
            <a:off x="3807396" y="5506444"/>
            <a:ext cx="61594" cy="0"/>
          </a:xfrm>
          <a:custGeom>
            <a:avLst/>
            <a:gdLst/>
            <a:ahLst/>
            <a:cxnLst/>
            <a:rect l="l" t="t" r="r" b="b"/>
            <a:pathLst>
              <a:path w="61595">
                <a:moveTo>
                  <a:pt x="0" y="0"/>
                </a:moveTo>
                <a:lnTo>
                  <a:pt x="61229" y="0"/>
                </a:lnTo>
                <a:lnTo>
                  <a:pt x="0" y="0"/>
                </a:lnTo>
                <a:close/>
              </a:path>
            </a:pathLst>
          </a:custGeom>
          <a:solidFill>
            <a:srgbClr val="B58860"/>
          </a:solidFill>
        </p:spPr>
        <p:txBody>
          <a:bodyPr wrap="square" lIns="0" tIns="0" rIns="0" bIns="0" rtlCol="0"/>
          <a:lstStyle/>
          <a:p>
            <a:endParaRPr/>
          </a:p>
        </p:txBody>
      </p:sp>
      <p:sp>
        <p:nvSpPr>
          <p:cNvPr id="86" name="object 86"/>
          <p:cNvSpPr/>
          <p:nvPr/>
        </p:nvSpPr>
        <p:spPr>
          <a:xfrm>
            <a:off x="3807396" y="5506444"/>
            <a:ext cx="61594" cy="0"/>
          </a:xfrm>
          <a:custGeom>
            <a:avLst/>
            <a:gdLst/>
            <a:ahLst/>
            <a:cxnLst/>
            <a:rect l="l" t="t" r="r" b="b"/>
            <a:pathLst>
              <a:path w="61595">
                <a:moveTo>
                  <a:pt x="0" y="0"/>
                </a:moveTo>
                <a:lnTo>
                  <a:pt x="61229" y="0"/>
                </a:lnTo>
                <a:lnTo>
                  <a:pt x="0" y="0"/>
                </a:lnTo>
              </a:path>
            </a:pathLst>
          </a:custGeom>
          <a:ln w="3175">
            <a:solidFill>
              <a:srgbClr val="255579"/>
            </a:solidFill>
          </a:ln>
        </p:spPr>
        <p:txBody>
          <a:bodyPr wrap="square" lIns="0" tIns="0" rIns="0" bIns="0" rtlCol="0"/>
          <a:lstStyle/>
          <a:p>
            <a:endParaRPr/>
          </a:p>
        </p:txBody>
      </p:sp>
      <p:sp>
        <p:nvSpPr>
          <p:cNvPr id="87" name="object 87"/>
          <p:cNvSpPr/>
          <p:nvPr/>
        </p:nvSpPr>
        <p:spPr>
          <a:xfrm>
            <a:off x="3807396" y="5553678"/>
            <a:ext cx="61594" cy="0"/>
          </a:xfrm>
          <a:custGeom>
            <a:avLst/>
            <a:gdLst/>
            <a:ahLst/>
            <a:cxnLst/>
            <a:rect l="l" t="t" r="r" b="b"/>
            <a:pathLst>
              <a:path w="61595">
                <a:moveTo>
                  <a:pt x="0" y="0"/>
                </a:moveTo>
                <a:lnTo>
                  <a:pt x="61229" y="0"/>
                </a:lnTo>
                <a:lnTo>
                  <a:pt x="0" y="0"/>
                </a:lnTo>
                <a:close/>
              </a:path>
            </a:pathLst>
          </a:custGeom>
          <a:solidFill>
            <a:srgbClr val="B58860"/>
          </a:solidFill>
        </p:spPr>
        <p:txBody>
          <a:bodyPr wrap="square" lIns="0" tIns="0" rIns="0" bIns="0" rtlCol="0"/>
          <a:lstStyle/>
          <a:p>
            <a:endParaRPr/>
          </a:p>
        </p:txBody>
      </p:sp>
      <p:sp>
        <p:nvSpPr>
          <p:cNvPr id="88" name="object 88"/>
          <p:cNvSpPr/>
          <p:nvPr/>
        </p:nvSpPr>
        <p:spPr>
          <a:xfrm>
            <a:off x="3807396" y="5553678"/>
            <a:ext cx="61594" cy="0"/>
          </a:xfrm>
          <a:custGeom>
            <a:avLst/>
            <a:gdLst/>
            <a:ahLst/>
            <a:cxnLst/>
            <a:rect l="l" t="t" r="r" b="b"/>
            <a:pathLst>
              <a:path w="61595">
                <a:moveTo>
                  <a:pt x="0" y="0"/>
                </a:moveTo>
                <a:lnTo>
                  <a:pt x="61229" y="0"/>
                </a:lnTo>
                <a:lnTo>
                  <a:pt x="0" y="0"/>
                </a:lnTo>
              </a:path>
            </a:pathLst>
          </a:custGeom>
          <a:ln w="3175">
            <a:solidFill>
              <a:srgbClr val="255579"/>
            </a:solidFill>
          </a:ln>
        </p:spPr>
        <p:txBody>
          <a:bodyPr wrap="square" lIns="0" tIns="0" rIns="0" bIns="0" rtlCol="0"/>
          <a:lstStyle/>
          <a:p>
            <a:endParaRPr/>
          </a:p>
        </p:txBody>
      </p:sp>
      <p:sp>
        <p:nvSpPr>
          <p:cNvPr id="89" name="object 89"/>
          <p:cNvSpPr/>
          <p:nvPr/>
        </p:nvSpPr>
        <p:spPr>
          <a:xfrm>
            <a:off x="3807396" y="5600912"/>
            <a:ext cx="61594" cy="0"/>
          </a:xfrm>
          <a:custGeom>
            <a:avLst/>
            <a:gdLst/>
            <a:ahLst/>
            <a:cxnLst/>
            <a:rect l="l" t="t" r="r" b="b"/>
            <a:pathLst>
              <a:path w="61595">
                <a:moveTo>
                  <a:pt x="0" y="0"/>
                </a:moveTo>
                <a:lnTo>
                  <a:pt x="61229" y="0"/>
                </a:lnTo>
                <a:lnTo>
                  <a:pt x="0" y="0"/>
                </a:lnTo>
                <a:close/>
              </a:path>
            </a:pathLst>
          </a:custGeom>
          <a:solidFill>
            <a:srgbClr val="B58860"/>
          </a:solidFill>
        </p:spPr>
        <p:txBody>
          <a:bodyPr wrap="square" lIns="0" tIns="0" rIns="0" bIns="0" rtlCol="0"/>
          <a:lstStyle/>
          <a:p>
            <a:endParaRPr/>
          </a:p>
        </p:txBody>
      </p:sp>
      <p:sp>
        <p:nvSpPr>
          <p:cNvPr id="90" name="object 90"/>
          <p:cNvSpPr/>
          <p:nvPr/>
        </p:nvSpPr>
        <p:spPr>
          <a:xfrm>
            <a:off x="3807396" y="5600912"/>
            <a:ext cx="61594" cy="0"/>
          </a:xfrm>
          <a:custGeom>
            <a:avLst/>
            <a:gdLst/>
            <a:ahLst/>
            <a:cxnLst/>
            <a:rect l="l" t="t" r="r" b="b"/>
            <a:pathLst>
              <a:path w="61595">
                <a:moveTo>
                  <a:pt x="0" y="0"/>
                </a:moveTo>
                <a:lnTo>
                  <a:pt x="61229" y="0"/>
                </a:lnTo>
                <a:lnTo>
                  <a:pt x="0" y="0"/>
                </a:lnTo>
              </a:path>
            </a:pathLst>
          </a:custGeom>
          <a:ln w="3175">
            <a:solidFill>
              <a:srgbClr val="255579"/>
            </a:solidFill>
          </a:ln>
        </p:spPr>
        <p:txBody>
          <a:bodyPr wrap="square" lIns="0" tIns="0" rIns="0" bIns="0" rtlCol="0"/>
          <a:lstStyle/>
          <a:p>
            <a:endParaRPr/>
          </a:p>
        </p:txBody>
      </p:sp>
      <p:sp>
        <p:nvSpPr>
          <p:cNvPr id="91" name="object 91"/>
          <p:cNvSpPr/>
          <p:nvPr/>
        </p:nvSpPr>
        <p:spPr>
          <a:xfrm>
            <a:off x="3807396" y="5648145"/>
            <a:ext cx="61594" cy="0"/>
          </a:xfrm>
          <a:custGeom>
            <a:avLst/>
            <a:gdLst/>
            <a:ahLst/>
            <a:cxnLst/>
            <a:rect l="l" t="t" r="r" b="b"/>
            <a:pathLst>
              <a:path w="61595">
                <a:moveTo>
                  <a:pt x="0" y="0"/>
                </a:moveTo>
                <a:lnTo>
                  <a:pt x="61229" y="0"/>
                </a:lnTo>
                <a:lnTo>
                  <a:pt x="0" y="0"/>
                </a:lnTo>
                <a:close/>
              </a:path>
            </a:pathLst>
          </a:custGeom>
          <a:solidFill>
            <a:srgbClr val="B58860"/>
          </a:solidFill>
        </p:spPr>
        <p:txBody>
          <a:bodyPr wrap="square" lIns="0" tIns="0" rIns="0" bIns="0" rtlCol="0"/>
          <a:lstStyle/>
          <a:p>
            <a:endParaRPr/>
          </a:p>
        </p:txBody>
      </p:sp>
      <p:sp>
        <p:nvSpPr>
          <p:cNvPr id="92" name="object 92"/>
          <p:cNvSpPr/>
          <p:nvPr/>
        </p:nvSpPr>
        <p:spPr>
          <a:xfrm>
            <a:off x="3807396" y="5648145"/>
            <a:ext cx="61594" cy="0"/>
          </a:xfrm>
          <a:custGeom>
            <a:avLst/>
            <a:gdLst/>
            <a:ahLst/>
            <a:cxnLst/>
            <a:rect l="l" t="t" r="r" b="b"/>
            <a:pathLst>
              <a:path w="61595">
                <a:moveTo>
                  <a:pt x="0" y="0"/>
                </a:moveTo>
                <a:lnTo>
                  <a:pt x="61229" y="0"/>
                </a:lnTo>
                <a:lnTo>
                  <a:pt x="0" y="0"/>
                </a:lnTo>
              </a:path>
            </a:pathLst>
          </a:custGeom>
          <a:ln w="3175">
            <a:solidFill>
              <a:srgbClr val="255579"/>
            </a:solidFill>
          </a:ln>
        </p:spPr>
        <p:txBody>
          <a:bodyPr wrap="square" lIns="0" tIns="0" rIns="0" bIns="0" rtlCol="0"/>
          <a:lstStyle/>
          <a:p>
            <a:endParaRPr/>
          </a:p>
        </p:txBody>
      </p:sp>
      <p:sp>
        <p:nvSpPr>
          <p:cNvPr id="93" name="object 93"/>
          <p:cNvSpPr/>
          <p:nvPr/>
        </p:nvSpPr>
        <p:spPr>
          <a:xfrm>
            <a:off x="3918699" y="5132555"/>
            <a:ext cx="0" cy="603250"/>
          </a:xfrm>
          <a:custGeom>
            <a:avLst/>
            <a:gdLst/>
            <a:ahLst/>
            <a:cxnLst/>
            <a:rect l="l" t="t" r="r" b="b"/>
            <a:pathLst>
              <a:path h="603250">
                <a:moveTo>
                  <a:pt x="0" y="0"/>
                </a:moveTo>
                <a:lnTo>
                  <a:pt x="0" y="603224"/>
                </a:lnTo>
              </a:path>
            </a:pathLst>
          </a:custGeom>
          <a:ln w="3175">
            <a:solidFill>
              <a:srgbClr val="B58860"/>
            </a:solidFill>
          </a:ln>
        </p:spPr>
        <p:txBody>
          <a:bodyPr wrap="square" lIns="0" tIns="0" rIns="0" bIns="0" rtlCol="0"/>
          <a:lstStyle/>
          <a:p>
            <a:endParaRPr/>
          </a:p>
        </p:txBody>
      </p:sp>
      <p:sp>
        <p:nvSpPr>
          <p:cNvPr id="94" name="object 94"/>
          <p:cNvSpPr/>
          <p:nvPr/>
        </p:nvSpPr>
        <p:spPr>
          <a:xfrm>
            <a:off x="3918699" y="5132555"/>
            <a:ext cx="0" cy="603250"/>
          </a:xfrm>
          <a:custGeom>
            <a:avLst/>
            <a:gdLst/>
            <a:ahLst/>
            <a:cxnLst/>
            <a:rect l="l" t="t" r="r" b="b"/>
            <a:pathLst>
              <a:path h="603250">
                <a:moveTo>
                  <a:pt x="0" y="0"/>
                </a:moveTo>
                <a:lnTo>
                  <a:pt x="0" y="603224"/>
                </a:lnTo>
              </a:path>
            </a:pathLst>
          </a:custGeom>
          <a:ln w="3175">
            <a:solidFill>
              <a:srgbClr val="255579"/>
            </a:solidFill>
          </a:ln>
        </p:spPr>
        <p:txBody>
          <a:bodyPr wrap="square" lIns="0" tIns="0" rIns="0" bIns="0" rtlCol="0"/>
          <a:lstStyle/>
          <a:p>
            <a:endParaRPr/>
          </a:p>
        </p:txBody>
      </p:sp>
      <p:sp>
        <p:nvSpPr>
          <p:cNvPr id="95" name="object 95"/>
          <p:cNvSpPr/>
          <p:nvPr/>
        </p:nvSpPr>
        <p:spPr>
          <a:xfrm>
            <a:off x="3885698" y="5387505"/>
            <a:ext cx="15240" cy="81280"/>
          </a:xfrm>
          <a:custGeom>
            <a:avLst/>
            <a:gdLst/>
            <a:ahLst/>
            <a:cxnLst/>
            <a:rect l="l" t="t" r="r" b="b"/>
            <a:pathLst>
              <a:path w="15239" h="81279">
                <a:moveTo>
                  <a:pt x="11480" y="0"/>
                </a:moveTo>
                <a:lnTo>
                  <a:pt x="3301" y="0"/>
                </a:lnTo>
                <a:lnTo>
                  <a:pt x="0" y="3314"/>
                </a:lnTo>
                <a:lnTo>
                  <a:pt x="0" y="77495"/>
                </a:lnTo>
                <a:lnTo>
                  <a:pt x="3301" y="80810"/>
                </a:lnTo>
                <a:lnTo>
                  <a:pt x="11480" y="80810"/>
                </a:lnTo>
                <a:lnTo>
                  <a:pt x="14782" y="77495"/>
                </a:lnTo>
                <a:lnTo>
                  <a:pt x="14782" y="3314"/>
                </a:lnTo>
                <a:lnTo>
                  <a:pt x="11480" y="0"/>
                </a:lnTo>
                <a:close/>
              </a:path>
            </a:pathLst>
          </a:custGeom>
          <a:solidFill>
            <a:srgbClr val="8B623A"/>
          </a:solidFill>
        </p:spPr>
        <p:txBody>
          <a:bodyPr wrap="square" lIns="0" tIns="0" rIns="0" bIns="0" rtlCol="0"/>
          <a:lstStyle/>
          <a:p>
            <a:endParaRPr/>
          </a:p>
        </p:txBody>
      </p:sp>
      <p:sp>
        <p:nvSpPr>
          <p:cNvPr id="96" name="object 96"/>
          <p:cNvSpPr/>
          <p:nvPr/>
        </p:nvSpPr>
        <p:spPr>
          <a:xfrm>
            <a:off x="3885698" y="5387505"/>
            <a:ext cx="15240" cy="81280"/>
          </a:xfrm>
          <a:custGeom>
            <a:avLst/>
            <a:gdLst/>
            <a:ahLst/>
            <a:cxnLst/>
            <a:rect l="l" t="t" r="r" b="b"/>
            <a:pathLst>
              <a:path w="15239" h="81279">
                <a:moveTo>
                  <a:pt x="7391" y="80810"/>
                </a:moveTo>
                <a:lnTo>
                  <a:pt x="3301" y="80810"/>
                </a:lnTo>
                <a:lnTo>
                  <a:pt x="0" y="77495"/>
                </a:lnTo>
                <a:lnTo>
                  <a:pt x="0" y="73418"/>
                </a:lnTo>
                <a:lnTo>
                  <a:pt x="0" y="7404"/>
                </a:lnTo>
                <a:lnTo>
                  <a:pt x="0" y="3314"/>
                </a:lnTo>
                <a:lnTo>
                  <a:pt x="3301" y="0"/>
                </a:lnTo>
                <a:lnTo>
                  <a:pt x="7391" y="0"/>
                </a:lnTo>
                <a:lnTo>
                  <a:pt x="11480" y="0"/>
                </a:lnTo>
                <a:lnTo>
                  <a:pt x="14782" y="3314"/>
                </a:lnTo>
                <a:lnTo>
                  <a:pt x="14782" y="7404"/>
                </a:lnTo>
                <a:lnTo>
                  <a:pt x="14782" y="73418"/>
                </a:lnTo>
                <a:lnTo>
                  <a:pt x="14782" y="77495"/>
                </a:lnTo>
                <a:lnTo>
                  <a:pt x="11480" y="80810"/>
                </a:lnTo>
                <a:lnTo>
                  <a:pt x="7391" y="80810"/>
                </a:lnTo>
                <a:close/>
              </a:path>
            </a:pathLst>
          </a:custGeom>
          <a:ln w="3175">
            <a:solidFill>
              <a:srgbClr val="255579"/>
            </a:solidFill>
          </a:ln>
        </p:spPr>
        <p:txBody>
          <a:bodyPr wrap="square" lIns="0" tIns="0" rIns="0" bIns="0" rtlCol="0"/>
          <a:lstStyle/>
          <a:p>
            <a:endParaRPr/>
          </a:p>
        </p:txBody>
      </p:sp>
      <p:sp>
        <p:nvSpPr>
          <p:cNvPr id="97" name="object 97"/>
          <p:cNvSpPr/>
          <p:nvPr/>
        </p:nvSpPr>
        <p:spPr>
          <a:xfrm>
            <a:off x="3935209" y="5387505"/>
            <a:ext cx="15240" cy="81280"/>
          </a:xfrm>
          <a:custGeom>
            <a:avLst/>
            <a:gdLst/>
            <a:ahLst/>
            <a:cxnLst/>
            <a:rect l="l" t="t" r="r" b="b"/>
            <a:pathLst>
              <a:path w="15239" h="81279">
                <a:moveTo>
                  <a:pt x="11480" y="0"/>
                </a:moveTo>
                <a:lnTo>
                  <a:pt x="3301" y="0"/>
                </a:lnTo>
                <a:lnTo>
                  <a:pt x="0" y="3314"/>
                </a:lnTo>
                <a:lnTo>
                  <a:pt x="0" y="77495"/>
                </a:lnTo>
                <a:lnTo>
                  <a:pt x="3301" y="80810"/>
                </a:lnTo>
                <a:lnTo>
                  <a:pt x="11480" y="80810"/>
                </a:lnTo>
                <a:lnTo>
                  <a:pt x="14782" y="77495"/>
                </a:lnTo>
                <a:lnTo>
                  <a:pt x="14782" y="3314"/>
                </a:lnTo>
                <a:lnTo>
                  <a:pt x="11480" y="0"/>
                </a:lnTo>
                <a:close/>
              </a:path>
            </a:pathLst>
          </a:custGeom>
          <a:solidFill>
            <a:srgbClr val="8B623A"/>
          </a:solidFill>
        </p:spPr>
        <p:txBody>
          <a:bodyPr wrap="square" lIns="0" tIns="0" rIns="0" bIns="0" rtlCol="0"/>
          <a:lstStyle/>
          <a:p>
            <a:endParaRPr/>
          </a:p>
        </p:txBody>
      </p:sp>
      <p:sp>
        <p:nvSpPr>
          <p:cNvPr id="98" name="object 98"/>
          <p:cNvSpPr/>
          <p:nvPr/>
        </p:nvSpPr>
        <p:spPr>
          <a:xfrm>
            <a:off x="3935209" y="5387505"/>
            <a:ext cx="15240" cy="81280"/>
          </a:xfrm>
          <a:custGeom>
            <a:avLst/>
            <a:gdLst/>
            <a:ahLst/>
            <a:cxnLst/>
            <a:rect l="l" t="t" r="r" b="b"/>
            <a:pathLst>
              <a:path w="15239" h="81279">
                <a:moveTo>
                  <a:pt x="7391" y="80810"/>
                </a:moveTo>
                <a:lnTo>
                  <a:pt x="3301" y="80810"/>
                </a:lnTo>
                <a:lnTo>
                  <a:pt x="0" y="77495"/>
                </a:lnTo>
                <a:lnTo>
                  <a:pt x="0" y="73418"/>
                </a:lnTo>
                <a:lnTo>
                  <a:pt x="0" y="7404"/>
                </a:lnTo>
                <a:lnTo>
                  <a:pt x="0" y="3314"/>
                </a:lnTo>
                <a:lnTo>
                  <a:pt x="3301" y="0"/>
                </a:lnTo>
                <a:lnTo>
                  <a:pt x="7391" y="0"/>
                </a:lnTo>
                <a:lnTo>
                  <a:pt x="11480" y="0"/>
                </a:lnTo>
                <a:lnTo>
                  <a:pt x="14782" y="3314"/>
                </a:lnTo>
                <a:lnTo>
                  <a:pt x="14782" y="7404"/>
                </a:lnTo>
                <a:lnTo>
                  <a:pt x="14782" y="73418"/>
                </a:lnTo>
                <a:lnTo>
                  <a:pt x="14782" y="77495"/>
                </a:lnTo>
                <a:lnTo>
                  <a:pt x="11480" y="80810"/>
                </a:lnTo>
                <a:lnTo>
                  <a:pt x="7391" y="80810"/>
                </a:lnTo>
                <a:close/>
              </a:path>
            </a:pathLst>
          </a:custGeom>
          <a:ln w="3175">
            <a:solidFill>
              <a:srgbClr val="255579"/>
            </a:solidFill>
          </a:ln>
        </p:spPr>
        <p:txBody>
          <a:bodyPr wrap="square" lIns="0" tIns="0" rIns="0" bIns="0" rtlCol="0"/>
          <a:lstStyle/>
          <a:p>
            <a:endParaRPr/>
          </a:p>
        </p:txBody>
      </p:sp>
      <p:sp>
        <p:nvSpPr>
          <p:cNvPr id="99" name="object 99"/>
          <p:cNvSpPr/>
          <p:nvPr/>
        </p:nvSpPr>
        <p:spPr>
          <a:xfrm>
            <a:off x="3807396" y="5112061"/>
            <a:ext cx="530860" cy="0"/>
          </a:xfrm>
          <a:custGeom>
            <a:avLst/>
            <a:gdLst/>
            <a:ahLst/>
            <a:cxnLst/>
            <a:rect l="l" t="t" r="r" b="b"/>
            <a:pathLst>
              <a:path w="530860">
                <a:moveTo>
                  <a:pt x="0" y="0"/>
                </a:moveTo>
                <a:lnTo>
                  <a:pt x="530720" y="0"/>
                </a:lnTo>
              </a:path>
            </a:pathLst>
          </a:custGeom>
          <a:ln w="34150">
            <a:solidFill>
              <a:srgbClr val="B58860"/>
            </a:solidFill>
          </a:ln>
        </p:spPr>
        <p:txBody>
          <a:bodyPr wrap="square" lIns="0" tIns="0" rIns="0" bIns="0" rtlCol="0"/>
          <a:lstStyle/>
          <a:p>
            <a:endParaRPr/>
          </a:p>
        </p:txBody>
      </p:sp>
      <p:sp>
        <p:nvSpPr>
          <p:cNvPr id="100" name="object 100"/>
          <p:cNvSpPr/>
          <p:nvPr/>
        </p:nvSpPr>
        <p:spPr>
          <a:xfrm>
            <a:off x="3807396" y="5129141"/>
            <a:ext cx="530860" cy="0"/>
          </a:xfrm>
          <a:custGeom>
            <a:avLst/>
            <a:gdLst/>
            <a:ahLst/>
            <a:cxnLst/>
            <a:rect l="l" t="t" r="r" b="b"/>
            <a:pathLst>
              <a:path w="530860">
                <a:moveTo>
                  <a:pt x="530717" y="0"/>
                </a:moveTo>
                <a:lnTo>
                  <a:pt x="0" y="0"/>
                </a:lnTo>
              </a:path>
            </a:pathLst>
          </a:custGeom>
          <a:ln w="3175">
            <a:solidFill>
              <a:srgbClr val="255579"/>
            </a:solidFill>
          </a:ln>
        </p:spPr>
        <p:txBody>
          <a:bodyPr wrap="square" lIns="0" tIns="0" rIns="0" bIns="0" rtlCol="0"/>
          <a:lstStyle/>
          <a:p>
            <a:endParaRPr/>
          </a:p>
        </p:txBody>
      </p:sp>
      <p:sp>
        <p:nvSpPr>
          <p:cNvPr id="101" name="object 101"/>
          <p:cNvSpPr/>
          <p:nvPr/>
        </p:nvSpPr>
        <p:spPr>
          <a:xfrm>
            <a:off x="3807396" y="5094991"/>
            <a:ext cx="530860" cy="34290"/>
          </a:xfrm>
          <a:custGeom>
            <a:avLst/>
            <a:gdLst/>
            <a:ahLst/>
            <a:cxnLst/>
            <a:rect l="l" t="t" r="r" b="b"/>
            <a:pathLst>
              <a:path w="530860" h="34289">
                <a:moveTo>
                  <a:pt x="0" y="0"/>
                </a:moveTo>
                <a:lnTo>
                  <a:pt x="530717" y="0"/>
                </a:lnTo>
                <a:lnTo>
                  <a:pt x="530717" y="34150"/>
                </a:lnTo>
              </a:path>
            </a:pathLst>
          </a:custGeom>
          <a:ln w="3175">
            <a:solidFill>
              <a:srgbClr val="255579"/>
            </a:solidFill>
          </a:ln>
        </p:spPr>
        <p:txBody>
          <a:bodyPr wrap="square" lIns="0" tIns="0" rIns="0" bIns="0" rtlCol="0"/>
          <a:lstStyle/>
          <a:p>
            <a:endParaRPr/>
          </a:p>
        </p:txBody>
      </p:sp>
      <p:sp>
        <p:nvSpPr>
          <p:cNvPr id="102" name="object 102"/>
          <p:cNvSpPr/>
          <p:nvPr/>
        </p:nvSpPr>
        <p:spPr>
          <a:xfrm>
            <a:off x="4550667" y="4741086"/>
            <a:ext cx="1068693" cy="1296995"/>
          </a:xfrm>
          <a:prstGeom prst="rect">
            <a:avLst/>
          </a:prstGeom>
          <a:blipFill>
            <a:blip r:embed="rId10" cstate="print"/>
            <a:stretch>
              <a:fillRect/>
            </a:stretch>
          </a:blipFill>
        </p:spPr>
        <p:txBody>
          <a:bodyPr wrap="square" lIns="0" tIns="0" rIns="0" bIns="0" rtlCol="0"/>
          <a:lstStyle/>
          <a:p>
            <a:endParaRPr/>
          </a:p>
        </p:txBody>
      </p:sp>
      <p:sp>
        <p:nvSpPr>
          <p:cNvPr id="103" name="object 103"/>
          <p:cNvSpPr/>
          <p:nvPr/>
        </p:nvSpPr>
        <p:spPr>
          <a:xfrm>
            <a:off x="5127167" y="5013934"/>
            <a:ext cx="78117" cy="74777"/>
          </a:xfrm>
          <a:prstGeom prst="rect">
            <a:avLst/>
          </a:prstGeom>
          <a:blipFill>
            <a:blip r:embed="rId11" cstate="print"/>
            <a:stretch>
              <a:fillRect/>
            </a:stretch>
          </a:blipFill>
        </p:spPr>
        <p:txBody>
          <a:bodyPr wrap="square" lIns="0" tIns="0" rIns="0" bIns="0" rtlCol="0"/>
          <a:lstStyle/>
          <a:p>
            <a:endParaRPr/>
          </a:p>
        </p:txBody>
      </p:sp>
      <p:sp>
        <p:nvSpPr>
          <p:cNvPr id="104" name="object 104"/>
          <p:cNvSpPr/>
          <p:nvPr/>
        </p:nvSpPr>
        <p:spPr>
          <a:xfrm>
            <a:off x="5290324" y="5037747"/>
            <a:ext cx="63403" cy="61937"/>
          </a:xfrm>
          <a:prstGeom prst="rect">
            <a:avLst/>
          </a:prstGeom>
          <a:blipFill>
            <a:blip r:embed="rId12" cstate="print"/>
            <a:stretch>
              <a:fillRect/>
            </a:stretch>
          </a:blipFill>
        </p:spPr>
        <p:txBody>
          <a:bodyPr wrap="square" lIns="0" tIns="0" rIns="0" bIns="0" rtlCol="0"/>
          <a:lstStyle/>
          <a:p>
            <a:endParaRPr/>
          </a:p>
        </p:txBody>
      </p:sp>
      <p:sp>
        <p:nvSpPr>
          <p:cNvPr id="105" name="object 105"/>
          <p:cNvSpPr/>
          <p:nvPr/>
        </p:nvSpPr>
        <p:spPr>
          <a:xfrm>
            <a:off x="3807396" y="4611103"/>
            <a:ext cx="2552700" cy="1805305"/>
          </a:xfrm>
          <a:custGeom>
            <a:avLst/>
            <a:gdLst/>
            <a:ahLst/>
            <a:cxnLst/>
            <a:rect l="l" t="t" r="r" b="b"/>
            <a:pathLst>
              <a:path w="2552700" h="1805304">
                <a:moveTo>
                  <a:pt x="0" y="1804746"/>
                </a:moveTo>
                <a:lnTo>
                  <a:pt x="2552433" y="1804746"/>
                </a:lnTo>
                <a:lnTo>
                  <a:pt x="2552433" y="0"/>
                </a:lnTo>
                <a:lnTo>
                  <a:pt x="0" y="0"/>
                </a:lnTo>
                <a:lnTo>
                  <a:pt x="0" y="1804746"/>
                </a:lnTo>
                <a:close/>
              </a:path>
            </a:pathLst>
          </a:custGeom>
          <a:ln w="6350">
            <a:solidFill>
              <a:srgbClr val="61A489"/>
            </a:solidFill>
          </a:ln>
        </p:spPr>
        <p:txBody>
          <a:bodyPr wrap="square" lIns="0" tIns="0" rIns="0" bIns="0" rtlCol="0"/>
          <a:lstStyle/>
          <a:p>
            <a:endParaRPr/>
          </a:p>
        </p:txBody>
      </p:sp>
      <p:sp>
        <p:nvSpPr>
          <p:cNvPr id="106" name="object 106"/>
          <p:cNvSpPr/>
          <p:nvPr/>
        </p:nvSpPr>
        <p:spPr>
          <a:xfrm>
            <a:off x="5021405" y="5444416"/>
            <a:ext cx="1423187" cy="1423174"/>
          </a:xfrm>
          <a:prstGeom prst="rect">
            <a:avLst/>
          </a:prstGeom>
          <a:blipFill>
            <a:blip r:embed="rId13" cstate="print"/>
            <a:stretch>
              <a:fillRect/>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34641" y="101165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175</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4" name="object 4"/>
          <p:cNvSpPr/>
          <p:nvPr/>
        </p:nvSpPr>
        <p:spPr>
          <a:xfrm>
            <a:off x="5651995" y="0"/>
            <a:ext cx="1908175" cy="252095"/>
          </a:xfrm>
          <a:custGeom>
            <a:avLst/>
            <a:gdLst/>
            <a:ahLst/>
            <a:cxnLst/>
            <a:rect l="l" t="t" r="r" b="b"/>
            <a:pathLst>
              <a:path w="1908175" h="252095">
                <a:moveTo>
                  <a:pt x="0" y="251993"/>
                </a:moveTo>
                <a:lnTo>
                  <a:pt x="1908009" y="251993"/>
                </a:lnTo>
                <a:lnTo>
                  <a:pt x="1908009" y="0"/>
                </a:lnTo>
                <a:lnTo>
                  <a:pt x="0" y="0"/>
                </a:lnTo>
                <a:lnTo>
                  <a:pt x="0" y="251993"/>
                </a:lnTo>
                <a:close/>
              </a:path>
            </a:pathLst>
          </a:custGeom>
          <a:solidFill>
            <a:srgbClr val="AAC9BB"/>
          </a:solidFill>
        </p:spPr>
        <p:txBody>
          <a:bodyPr wrap="square" lIns="0" tIns="0" rIns="0" bIns="0" rtlCol="0"/>
          <a:lstStyle/>
          <a:p>
            <a:endParaRPr/>
          </a:p>
        </p:txBody>
      </p:sp>
      <p:sp>
        <p:nvSpPr>
          <p:cNvPr id="5" name="object 5"/>
          <p:cNvSpPr/>
          <p:nvPr/>
        </p:nvSpPr>
        <p:spPr>
          <a:xfrm>
            <a:off x="0" y="0"/>
            <a:ext cx="5652135" cy="252095"/>
          </a:xfrm>
          <a:custGeom>
            <a:avLst/>
            <a:gdLst/>
            <a:ahLst/>
            <a:cxnLst/>
            <a:rect l="l" t="t" r="r" b="b"/>
            <a:pathLst>
              <a:path w="5652135" h="252095">
                <a:moveTo>
                  <a:pt x="5651995" y="0"/>
                </a:moveTo>
                <a:lnTo>
                  <a:pt x="0" y="0"/>
                </a:lnTo>
                <a:lnTo>
                  <a:pt x="0" y="251993"/>
                </a:lnTo>
                <a:lnTo>
                  <a:pt x="5651995" y="251993"/>
                </a:lnTo>
                <a:lnTo>
                  <a:pt x="5651995" y="0"/>
                </a:lnTo>
                <a:close/>
              </a:path>
            </a:pathLst>
          </a:custGeom>
          <a:solidFill>
            <a:srgbClr val="7EB19B"/>
          </a:solidFill>
        </p:spPr>
        <p:txBody>
          <a:bodyPr wrap="square" lIns="0" tIns="0" rIns="0" bIns="0" rtlCol="0"/>
          <a:lstStyle/>
          <a:p>
            <a:endParaRPr/>
          </a:p>
        </p:txBody>
      </p:sp>
      <p:sp>
        <p:nvSpPr>
          <p:cNvPr id="6" name="object 6"/>
          <p:cNvSpPr/>
          <p:nvPr/>
        </p:nvSpPr>
        <p:spPr>
          <a:xfrm>
            <a:off x="6950554" y="7362003"/>
            <a:ext cx="190500" cy="1755139"/>
          </a:xfrm>
          <a:custGeom>
            <a:avLst/>
            <a:gdLst/>
            <a:ahLst/>
            <a:cxnLst/>
            <a:rect l="l" t="t" r="r" b="b"/>
            <a:pathLst>
              <a:path w="190500" h="1755140">
                <a:moveTo>
                  <a:pt x="94996" y="0"/>
                </a:moveTo>
                <a:lnTo>
                  <a:pt x="58019" y="7465"/>
                </a:lnTo>
                <a:lnTo>
                  <a:pt x="27824" y="27824"/>
                </a:lnTo>
                <a:lnTo>
                  <a:pt x="7465" y="58019"/>
                </a:lnTo>
                <a:lnTo>
                  <a:pt x="0" y="94996"/>
                </a:lnTo>
                <a:lnTo>
                  <a:pt x="0" y="1660004"/>
                </a:lnTo>
                <a:lnTo>
                  <a:pt x="7465" y="1696980"/>
                </a:lnTo>
                <a:lnTo>
                  <a:pt x="27824" y="1727176"/>
                </a:lnTo>
                <a:lnTo>
                  <a:pt x="58019" y="1747534"/>
                </a:lnTo>
                <a:lnTo>
                  <a:pt x="94996" y="1755000"/>
                </a:lnTo>
                <a:lnTo>
                  <a:pt x="131972" y="1747534"/>
                </a:lnTo>
                <a:lnTo>
                  <a:pt x="162167" y="1727176"/>
                </a:lnTo>
                <a:lnTo>
                  <a:pt x="182526" y="1696980"/>
                </a:lnTo>
                <a:lnTo>
                  <a:pt x="189992" y="1660004"/>
                </a:lnTo>
                <a:lnTo>
                  <a:pt x="189992" y="94996"/>
                </a:lnTo>
                <a:lnTo>
                  <a:pt x="182526" y="58019"/>
                </a:lnTo>
                <a:lnTo>
                  <a:pt x="162167" y="27824"/>
                </a:lnTo>
                <a:lnTo>
                  <a:pt x="131972" y="7465"/>
                </a:lnTo>
                <a:lnTo>
                  <a:pt x="94996" y="0"/>
                </a:lnTo>
                <a:close/>
              </a:path>
            </a:pathLst>
          </a:custGeom>
          <a:solidFill>
            <a:srgbClr val="E9F0EC"/>
          </a:solidFill>
        </p:spPr>
        <p:txBody>
          <a:bodyPr wrap="square" lIns="0" tIns="0" rIns="0" bIns="0" rtlCol="0"/>
          <a:lstStyle/>
          <a:p>
            <a:endParaRPr/>
          </a:p>
        </p:txBody>
      </p:sp>
      <p:sp>
        <p:nvSpPr>
          <p:cNvPr id="7" name="object 7"/>
          <p:cNvSpPr txBox="1"/>
          <p:nvPr/>
        </p:nvSpPr>
        <p:spPr>
          <a:xfrm>
            <a:off x="6975701" y="1481302"/>
            <a:ext cx="139700" cy="161798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壹</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那些年一起學的機車知</a:t>
            </a:r>
            <a:r>
              <a:rPr sz="900" b="1" dirty="0">
                <a:solidFill>
                  <a:srgbClr val="6D6E71"/>
                </a:solidFill>
                <a:latin typeface="微軟正黑體"/>
                <a:cs typeface="微軟正黑體"/>
              </a:rPr>
              <a:t>識</a:t>
            </a:r>
            <a:endParaRPr sz="900">
              <a:latin typeface="微軟正黑體"/>
              <a:cs typeface="微軟正黑體"/>
            </a:endParaRPr>
          </a:p>
        </p:txBody>
      </p:sp>
      <p:sp>
        <p:nvSpPr>
          <p:cNvPr id="8" name="object 8"/>
          <p:cNvSpPr txBox="1"/>
          <p:nvPr/>
        </p:nvSpPr>
        <p:spPr>
          <a:xfrm>
            <a:off x="6991896" y="3159986"/>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9" name="object 9"/>
          <p:cNvSpPr txBox="1"/>
          <p:nvPr/>
        </p:nvSpPr>
        <p:spPr>
          <a:xfrm>
            <a:off x="6975701" y="3423810"/>
            <a:ext cx="139700" cy="1497965"/>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貳</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行車要檢查騎乘要安</a:t>
            </a:r>
            <a:r>
              <a:rPr sz="900" b="1" dirty="0">
                <a:solidFill>
                  <a:srgbClr val="6D6E71"/>
                </a:solidFill>
                <a:latin typeface="微軟正黑體"/>
                <a:cs typeface="微軟正黑體"/>
              </a:rPr>
              <a:t>全</a:t>
            </a:r>
            <a:endParaRPr sz="900">
              <a:latin typeface="微軟正黑體"/>
              <a:cs typeface="微軟正黑體"/>
            </a:endParaRPr>
          </a:p>
        </p:txBody>
      </p:sp>
      <p:sp>
        <p:nvSpPr>
          <p:cNvPr id="10" name="object 10"/>
          <p:cNvSpPr txBox="1"/>
          <p:nvPr/>
        </p:nvSpPr>
        <p:spPr>
          <a:xfrm>
            <a:off x="6991896" y="4982477"/>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11" name="object 11"/>
          <p:cNvSpPr txBox="1"/>
          <p:nvPr/>
        </p:nvSpPr>
        <p:spPr>
          <a:xfrm>
            <a:off x="6975701" y="5246304"/>
            <a:ext cx="139700" cy="185801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參</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安全駕駛機車該懂的日常檢</a:t>
            </a:r>
            <a:r>
              <a:rPr sz="900" b="1" dirty="0">
                <a:solidFill>
                  <a:srgbClr val="6D6E71"/>
                </a:solidFill>
                <a:latin typeface="微軟正黑體"/>
                <a:cs typeface="微軟正黑體"/>
              </a:rPr>
              <a:t>查</a:t>
            </a:r>
            <a:endParaRPr sz="900">
              <a:latin typeface="微軟正黑體"/>
              <a:cs typeface="微軟正黑體"/>
            </a:endParaRPr>
          </a:p>
        </p:txBody>
      </p:sp>
      <p:sp>
        <p:nvSpPr>
          <p:cNvPr id="12" name="object 12"/>
          <p:cNvSpPr txBox="1"/>
          <p:nvPr/>
        </p:nvSpPr>
        <p:spPr>
          <a:xfrm>
            <a:off x="6991896" y="7165016"/>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13" name="object 13"/>
          <p:cNvSpPr txBox="1"/>
          <p:nvPr/>
        </p:nvSpPr>
        <p:spPr>
          <a:xfrm>
            <a:off x="6975701" y="7428843"/>
            <a:ext cx="139700" cy="1617980"/>
          </a:xfrm>
          <a:prstGeom prst="rect">
            <a:avLst/>
          </a:prstGeom>
        </p:spPr>
        <p:txBody>
          <a:bodyPr vert="eaVert" wrap="square" lIns="0" tIns="0" rIns="0" bIns="0" rtlCol="0">
            <a:spAutoFit/>
          </a:bodyPr>
          <a:lstStyle/>
          <a:p>
            <a:pPr marL="12700">
              <a:lnSpc>
                <a:spcPct val="70000"/>
              </a:lnSpc>
            </a:pPr>
            <a:r>
              <a:rPr sz="900" b="1" spc="40" dirty="0">
                <a:solidFill>
                  <a:srgbClr val="8DB9A5"/>
                </a:solidFill>
                <a:latin typeface="微軟正黑體"/>
                <a:cs typeface="微軟正黑體"/>
              </a:rPr>
              <a:t>肆</a:t>
            </a:r>
            <a:r>
              <a:rPr sz="900" b="1" dirty="0">
                <a:solidFill>
                  <a:srgbClr val="8DB9A5"/>
                </a:solidFill>
                <a:latin typeface="微軟正黑體"/>
                <a:cs typeface="微軟正黑體"/>
              </a:rPr>
              <a:t>、 </a:t>
            </a:r>
            <a:r>
              <a:rPr sz="900" b="1" spc="-110" dirty="0">
                <a:solidFill>
                  <a:srgbClr val="8DB9A5"/>
                </a:solidFill>
                <a:latin typeface="微軟正黑體"/>
                <a:cs typeface="微軟正黑體"/>
              </a:rPr>
              <a:t> </a:t>
            </a:r>
            <a:r>
              <a:rPr sz="900" b="1" spc="40" dirty="0">
                <a:solidFill>
                  <a:srgbClr val="8DB9A5"/>
                </a:solidFill>
                <a:latin typeface="微軟正黑體"/>
                <a:cs typeface="微軟正黑體"/>
              </a:rPr>
              <a:t>微型電動二輪車安全駕</a:t>
            </a:r>
            <a:r>
              <a:rPr sz="900" b="1" dirty="0">
                <a:solidFill>
                  <a:srgbClr val="8DB9A5"/>
                </a:solidFill>
                <a:latin typeface="微軟正黑體"/>
                <a:cs typeface="微軟正黑體"/>
              </a:rPr>
              <a:t>駛</a:t>
            </a:r>
            <a:endParaRPr sz="900">
              <a:latin typeface="微軟正黑體"/>
              <a:cs typeface="微軟正黑體"/>
            </a:endParaRPr>
          </a:p>
        </p:txBody>
      </p:sp>
      <p:sp>
        <p:nvSpPr>
          <p:cNvPr id="14" name="object 14"/>
          <p:cNvSpPr/>
          <p:nvPr/>
        </p:nvSpPr>
        <p:spPr>
          <a:xfrm>
            <a:off x="870343" y="1372768"/>
            <a:ext cx="5858510" cy="8370570"/>
          </a:xfrm>
          <a:custGeom>
            <a:avLst/>
            <a:gdLst/>
            <a:ahLst/>
            <a:cxnLst/>
            <a:rect l="l" t="t" r="r" b="b"/>
            <a:pathLst>
              <a:path w="5858509" h="8370570">
                <a:moveTo>
                  <a:pt x="0" y="8369998"/>
                </a:moveTo>
                <a:lnTo>
                  <a:pt x="5858471" y="8369998"/>
                </a:lnTo>
                <a:lnTo>
                  <a:pt x="5858471" y="0"/>
                </a:lnTo>
                <a:lnTo>
                  <a:pt x="0" y="0"/>
                </a:lnTo>
                <a:lnTo>
                  <a:pt x="0" y="8369998"/>
                </a:lnTo>
                <a:close/>
              </a:path>
            </a:pathLst>
          </a:custGeom>
          <a:ln w="6350">
            <a:solidFill>
              <a:srgbClr val="6D6E71"/>
            </a:solidFill>
          </a:ln>
        </p:spPr>
        <p:txBody>
          <a:bodyPr wrap="square" lIns="0" tIns="0" rIns="0" bIns="0" rtlCol="0"/>
          <a:lstStyle/>
          <a:p>
            <a:endParaRPr/>
          </a:p>
        </p:txBody>
      </p:sp>
      <p:graphicFrame>
        <p:nvGraphicFramePr>
          <p:cNvPr id="15" name="object 15"/>
          <p:cNvGraphicFramePr>
            <a:graphicFrameLocks noGrp="1"/>
          </p:cNvGraphicFramePr>
          <p:nvPr/>
        </p:nvGraphicFramePr>
        <p:xfrm>
          <a:off x="1060597" y="1512002"/>
          <a:ext cx="5480685" cy="8077834"/>
        </p:xfrm>
        <a:graphic>
          <a:graphicData uri="http://schemas.openxmlformats.org/drawingml/2006/table">
            <a:tbl>
              <a:tblPr firstRow="1" bandRow="1">
                <a:tableStyleId>{2D5ABB26-0587-4C30-8999-92F81FD0307C}</a:tableStyleId>
              </a:tblPr>
              <a:tblGrid>
                <a:gridCol w="1165225">
                  <a:extLst>
                    <a:ext uri="{9D8B030D-6E8A-4147-A177-3AD203B41FA5}">
                      <a16:colId xmlns:a16="http://schemas.microsoft.com/office/drawing/2014/main" val="20000"/>
                    </a:ext>
                  </a:extLst>
                </a:gridCol>
                <a:gridCol w="4304665">
                  <a:extLst>
                    <a:ext uri="{9D8B030D-6E8A-4147-A177-3AD203B41FA5}">
                      <a16:colId xmlns:a16="http://schemas.microsoft.com/office/drawing/2014/main" val="20001"/>
                    </a:ext>
                  </a:extLst>
                </a:gridCol>
              </a:tblGrid>
              <a:tr h="3884295">
                <a:tc gridSpan="2">
                  <a:txBody>
                    <a:bodyPr/>
                    <a:lstStyle/>
                    <a:p>
                      <a:pPr marL="74930">
                        <a:lnSpc>
                          <a:spcPct val="100000"/>
                        </a:lnSpc>
                        <a:spcBef>
                          <a:spcPts val="434"/>
                        </a:spcBef>
                      </a:pPr>
                      <a:r>
                        <a:rPr sz="1100" spc="25" dirty="0">
                          <a:solidFill>
                            <a:srgbClr val="61A489"/>
                          </a:solidFill>
                          <a:latin typeface="SimSun"/>
                          <a:cs typeface="SimSun"/>
                        </a:rPr>
                        <a:t>情境：</a:t>
                      </a:r>
                      <a:endParaRPr sz="1100">
                        <a:latin typeface="SimSun"/>
                        <a:cs typeface="SimSun"/>
                      </a:endParaRPr>
                    </a:p>
                    <a:p>
                      <a:pPr marL="74930" marR="53340">
                        <a:lnSpc>
                          <a:spcPct val="136300"/>
                        </a:lnSpc>
                        <a:spcBef>
                          <a:spcPts val="284"/>
                        </a:spcBef>
                      </a:pPr>
                      <a:r>
                        <a:rPr sz="1100" spc="50" dirty="0">
                          <a:solidFill>
                            <a:srgbClr val="61A489"/>
                          </a:solidFill>
                          <a:latin typeface="SimSun"/>
                          <a:cs typeface="SimSun"/>
                        </a:rPr>
                        <a:t>阿強獨自前往台</a:t>
                      </a:r>
                      <a:r>
                        <a:rPr sz="1100" dirty="0">
                          <a:solidFill>
                            <a:srgbClr val="61A489"/>
                          </a:solidFill>
                          <a:latin typeface="SimSun"/>
                          <a:cs typeface="SimSun"/>
                        </a:rPr>
                        <a:t>北</a:t>
                      </a:r>
                      <a:r>
                        <a:rPr sz="1100" spc="-270" dirty="0">
                          <a:solidFill>
                            <a:srgbClr val="61A489"/>
                          </a:solidFill>
                          <a:latin typeface="SimSun"/>
                          <a:cs typeface="SimSun"/>
                        </a:rPr>
                        <a:t> </a:t>
                      </a:r>
                      <a:r>
                        <a:rPr sz="1100" spc="10" dirty="0">
                          <a:solidFill>
                            <a:srgbClr val="61A489"/>
                          </a:solidFill>
                          <a:latin typeface="Arial"/>
                          <a:cs typeface="Arial"/>
                        </a:rPr>
                        <a:t>101</a:t>
                      </a:r>
                      <a:r>
                        <a:rPr sz="1100" spc="-25" dirty="0">
                          <a:solidFill>
                            <a:srgbClr val="61A489"/>
                          </a:solidFill>
                          <a:latin typeface="Arial"/>
                          <a:cs typeface="Arial"/>
                        </a:rPr>
                        <a:t> </a:t>
                      </a:r>
                      <a:r>
                        <a:rPr sz="1100" spc="50" dirty="0">
                          <a:solidFill>
                            <a:srgbClr val="61A489"/>
                          </a:solidFill>
                          <a:latin typeface="SimSun"/>
                          <a:cs typeface="SimSun"/>
                        </a:rPr>
                        <a:t>途</a:t>
                      </a:r>
                      <a:r>
                        <a:rPr sz="1100" spc="25" dirty="0">
                          <a:solidFill>
                            <a:srgbClr val="61A489"/>
                          </a:solidFill>
                          <a:latin typeface="SimSun"/>
                          <a:cs typeface="SimSun"/>
                        </a:rPr>
                        <a:t>中</a:t>
                      </a:r>
                      <a:r>
                        <a:rPr sz="1100" spc="50" dirty="0">
                          <a:solidFill>
                            <a:srgbClr val="61A489"/>
                          </a:solidFill>
                          <a:latin typeface="SimSun"/>
                          <a:cs typeface="SimSun"/>
                        </a:rPr>
                        <a:t>，騎著微型電動二輪</a:t>
                      </a:r>
                      <a:r>
                        <a:rPr sz="1100" dirty="0">
                          <a:solidFill>
                            <a:srgbClr val="61A489"/>
                          </a:solidFill>
                          <a:latin typeface="SimSun"/>
                          <a:cs typeface="SimSun"/>
                        </a:rPr>
                        <a:t>車</a:t>
                      </a:r>
                      <a:r>
                        <a:rPr sz="1100" spc="-105" dirty="0">
                          <a:solidFill>
                            <a:srgbClr val="61A489"/>
                          </a:solidFill>
                          <a:latin typeface="SimSun"/>
                          <a:cs typeface="SimSun"/>
                        </a:rPr>
                        <a:t> </a:t>
                      </a:r>
                      <a:r>
                        <a:rPr sz="1100" spc="50" dirty="0">
                          <a:solidFill>
                            <a:srgbClr val="61A489"/>
                          </a:solidFill>
                          <a:latin typeface="SimSun"/>
                          <a:cs typeface="SimSun"/>
                        </a:rPr>
                        <a:t>於慢車</a:t>
                      </a:r>
                      <a:r>
                        <a:rPr sz="1100" spc="25" dirty="0">
                          <a:solidFill>
                            <a:srgbClr val="61A489"/>
                          </a:solidFill>
                          <a:latin typeface="SimSun"/>
                          <a:cs typeface="SimSun"/>
                        </a:rPr>
                        <a:t>道</a:t>
                      </a:r>
                      <a:r>
                        <a:rPr sz="1100" spc="50" dirty="0">
                          <a:solidFill>
                            <a:srgbClr val="61A489"/>
                          </a:solidFill>
                          <a:latin typeface="SimSun"/>
                          <a:cs typeface="SimSun"/>
                        </a:rPr>
                        <a:t>，發現前方有停放的車 </a:t>
                      </a:r>
                      <a:r>
                        <a:rPr sz="1100" spc="25" dirty="0">
                          <a:solidFill>
                            <a:srgbClr val="61A489"/>
                          </a:solidFill>
                          <a:latin typeface="SimSun"/>
                          <a:cs typeface="SimSun"/>
                        </a:rPr>
                        <a:t>輛，緊急的向左轉彎閃避車輛。</a:t>
                      </a:r>
                      <a:endParaRPr sz="1100">
                        <a:latin typeface="SimSun"/>
                        <a:cs typeface="SimSun"/>
                      </a:endParaRPr>
                    </a:p>
                  </a:txBody>
                  <a:tcPr marL="0" marR="0" marT="55244"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1395095">
                <a:tc>
                  <a:txBody>
                    <a:bodyPr/>
                    <a:lstStyle/>
                    <a:p>
                      <a:pPr>
                        <a:lnSpc>
                          <a:spcPct val="100000"/>
                        </a:lnSpc>
                        <a:spcBef>
                          <a:spcPts val="35"/>
                        </a:spcBef>
                      </a:pPr>
                      <a:endParaRPr sz="4150">
                        <a:latin typeface="Times New Roman"/>
                        <a:cs typeface="Times New Roman"/>
                      </a:endParaRPr>
                    </a:p>
                    <a:p>
                      <a:pPr marL="74930">
                        <a:lnSpc>
                          <a:spcPct val="100000"/>
                        </a:lnSpc>
                        <a:spcBef>
                          <a:spcPts val="5"/>
                        </a:spcBef>
                      </a:pPr>
                      <a:r>
                        <a:rPr sz="1100" spc="25" dirty="0">
                          <a:solidFill>
                            <a:srgbClr val="61A489"/>
                          </a:solidFill>
                          <a:latin typeface="SimSun"/>
                          <a:cs typeface="SimSun"/>
                        </a:rPr>
                        <a:t>可能發生的危險</a:t>
                      </a:r>
                      <a:endParaRPr sz="1100">
                        <a:latin typeface="SimSun"/>
                        <a:cs typeface="SimSun"/>
                      </a:endParaRPr>
                    </a:p>
                  </a:txBody>
                  <a:tcPr marL="0" marR="0" marT="4445"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a:lnSpc>
                          <a:spcPct val="100000"/>
                        </a:lnSpc>
                      </a:pPr>
                      <a:endParaRPr sz="1000">
                        <a:latin typeface="Times New Roman"/>
                        <a:cs typeface="Times New Roma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1"/>
                  </a:ext>
                </a:extLst>
              </a:tr>
              <a:tr h="1395095">
                <a:tc>
                  <a:txBody>
                    <a:bodyPr/>
                    <a:lstStyle/>
                    <a:p>
                      <a:pPr>
                        <a:lnSpc>
                          <a:spcPct val="100000"/>
                        </a:lnSpc>
                        <a:spcBef>
                          <a:spcPts val="35"/>
                        </a:spcBef>
                      </a:pPr>
                      <a:endParaRPr sz="4150">
                        <a:latin typeface="Times New Roman"/>
                        <a:cs typeface="Times New Roman"/>
                      </a:endParaRPr>
                    </a:p>
                    <a:p>
                      <a:pPr marL="74930">
                        <a:lnSpc>
                          <a:spcPct val="100000"/>
                        </a:lnSpc>
                        <a:spcBef>
                          <a:spcPts val="5"/>
                        </a:spcBef>
                      </a:pPr>
                      <a:r>
                        <a:rPr sz="1100" spc="25" dirty="0">
                          <a:solidFill>
                            <a:srgbClr val="61A489"/>
                          </a:solidFill>
                          <a:latin typeface="SimSun"/>
                          <a:cs typeface="SimSun"/>
                        </a:rPr>
                        <a:t>安全駕駛的做法</a:t>
                      </a:r>
                      <a:endParaRPr sz="1100">
                        <a:latin typeface="SimSun"/>
                        <a:cs typeface="SimSun"/>
                      </a:endParaRPr>
                    </a:p>
                  </a:txBody>
                  <a:tcPr marL="0" marR="0" marT="4445"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a:lnSpc>
                          <a:spcPct val="100000"/>
                        </a:lnSpc>
                      </a:pPr>
                      <a:endParaRPr sz="1000">
                        <a:latin typeface="Times New Roman"/>
                        <a:cs typeface="Times New Roma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2"/>
                  </a:ext>
                </a:extLst>
              </a:tr>
              <a:tr h="1395095">
                <a:tc>
                  <a:txBody>
                    <a:bodyPr/>
                    <a:lstStyle/>
                    <a:p>
                      <a:pPr>
                        <a:lnSpc>
                          <a:spcPct val="100000"/>
                        </a:lnSpc>
                        <a:spcBef>
                          <a:spcPts val="35"/>
                        </a:spcBef>
                      </a:pPr>
                      <a:endParaRPr sz="4150">
                        <a:latin typeface="Times New Roman"/>
                        <a:cs typeface="Times New Roman"/>
                      </a:endParaRPr>
                    </a:p>
                    <a:p>
                      <a:pPr marL="74930">
                        <a:lnSpc>
                          <a:spcPct val="100000"/>
                        </a:lnSpc>
                        <a:spcBef>
                          <a:spcPts val="5"/>
                        </a:spcBef>
                      </a:pPr>
                      <a:r>
                        <a:rPr sz="1100" spc="25" dirty="0">
                          <a:solidFill>
                            <a:srgbClr val="61A489"/>
                          </a:solidFill>
                          <a:latin typeface="SimSun"/>
                          <a:cs typeface="SimSun"/>
                        </a:rPr>
                        <a:t>其他組別的做法</a:t>
                      </a:r>
                      <a:endParaRPr sz="1100">
                        <a:latin typeface="SimSun"/>
                        <a:cs typeface="SimSun"/>
                      </a:endParaRPr>
                    </a:p>
                  </a:txBody>
                  <a:tcPr marL="0" marR="0" marT="4445"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a:lnSpc>
                          <a:spcPct val="100000"/>
                        </a:lnSpc>
                      </a:pPr>
                      <a:endParaRPr sz="1000">
                        <a:latin typeface="Times New Roman"/>
                        <a:cs typeface="Times New Roma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3"/>
                  </a:ext>
                </a:extLst>
              </a:tr>
            </a:tbl>
          </a:graphicData>
        </a:graphic>
      </p:graphicFrame>
      <p:sp>
        <p:nvSpPr>
          <p:cNvPr id="16" name="object 16"/>
          <p:cNvSpPr/>
          <p:nvPr/>
        </p:nvSpPr>
        <p:spPr>
          <a:xfrm>
            <a:off x="1206004" y="2811170"/>
            <a:ext cx="2552700" cy="797560"/>
          </a:xfrm>
          <a:custGeom>
            <a:avLst/>
            <a:gdLst/>
            <a:ahLst/>
            <a:cxnLst/>
            <a:rect l="l" t="t" r="r" b="b"/>
            <a:pathLst>
              <a:path w="2552700" h="797560">
                <a:moveTo>
                  <a:pt x="0" y="797521"/>
                </a:moveTo>
                <a:lnTo>
                  <a:pt x="2552420" y="797521"/>
                </a:lnTo>
                <a:lnTo>
                  <a:pt x="2552420" y="0"/>
                </a:lnTo>
                <a:lnTo>
                  <a:pt x="0" y="0"/>
                </a:lnTo>
                <a:lnTo>
                  <a:pt x="0" y="797521"/>
                </a:lnTo>
                <a:close/>
              </a:path>
            </a:pathLst>
          </a:custGeom>
          <a:solidFill>
            <a:srgbClr val="E2EEED"/>
          </a:solidFill>
        </p:spPr>
        <p:txBody>
          <a:bodyPr wrap="square" lIns="0" tIns="0" rIns="0" bIns="0" rtlCol="0"/>
          <a:lstStyle/>
          <a:p>
            <a:endParaRPr/>
          </a:p>
        </p:txBody>
      </p:sp>
      <p:sp>
        <p:nvSpPr>
          <p:cNvPr id="17" name="object 17"/>
          <p:cNvSpPr/>
          <p:nvPr/>
        </p:nvSpPr>
        <p:spPr>
          <a:xfrm>
            <a:off x="1206004" y="3608696"/>
            <a:ext cx="2552700" cy="0"/>
          </a:xfrm>
          <a:custGeom>
            <a:avLst/>
            <a:gdLst/>
            <a:ahLst/>
            <a:cxnLst/>
            <a:rect l="l" t="t" r="r" b="b"/>
            <a:pathLst>
              <a:path w="2552700">
                <a:moveTo>
                  <a:pt x="2552420" y="0"/>
                </a:moveTo>
                <a:lnTo>
                  <a:pt x="0" y="0"/>
                </a:lnTo>
              </a:path>
            </a:pathLst>
          </a:custGeom>
          <a:ln w="3175">
            <a:solidFill>
              <a:srgbClr val="255579"/>
            </a:solidFill>
          </a:ln>
        </p:spPr>
        <p:txBody>
          <a:bodyPr wrap="square" lIns="0" tIns="0" rIns="0" bIns="0" rtlCol="0"/>
          <a:lstStyle/>
          <a:p>
            <a:endParaRPr/>
          </a:p>
        </p:txBody>
      </p:sp>
      <p:sp>
        <p:nvSpPr>
          <p:cNvPr id="18" name="object 18"/>
          <p:cNvSpPr/>
          <p:nvPr/>
        </p:nvSpPr>
        <p:spPr>
          <a:xfrm>
            <a:off x="1514204" y="2933759"/>
            <a:ext cx="266700" cy="0"/>
          </a:xfrm>
          <a:custGeom>
            <a:avLst/>
            <a:gdLst/>
            <a:ahLst/>
            <a:cxnLst/>
            <a:rect l="l" t="t" r="r" b="b"/>
            <a:pathLst>
              <a:path w="266700">
                <a:moveTo>
                  <a:pt x="0" y="0"/>
                </a:moveTo>
                <a:lnTo>
                  <a:pt x="266331" y="0"/>
                </a:lnTo>
              </a:path>
            </a:pathLst>
          </a:custGeom>
          <a:ln w="6057">
            <a:solidFill>
              <a:srgbClr val="255579"/>
            </a:solidFill>
          </a:ln>
        </p:spPr>
        <p:txBody>
          <a:bodyPr wrap="square" lIns="0" tIns="0" rIns="0" bIns="0" rtlCol="0"/>
          <a:lstStyle/>
          <a:p>
            <a:endParaRPr/>
          </a:p>
        </p:txBody>
      </p:sp>
      <p:sp>
        <p:nvSpPr>
          <p:cNvPr id="19" name="object 19"/>
          <p:cNvSpPr/>
          <p:nvPr/>
        </p:nvSpPr>
        <p:spPr>
          <a:xfrm>
            <a:off x="1539245" y="2934328"/>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20" name="object 20"/>
          <p:cNvSpPr/>
          <p:nvPr/>
        </p:nvSpPr>
        <p:spPr>
          <a:xfrm>
            <a:off x="1568756" y="2934328"/>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21" name="object 21"/>
          <p:cNvSpPr/>
          <p:nvPr/>
        </p:nvSpPr>
        <p:spPr>
          <a:xfrm>
            <a:off x="1598267" y="2934328"/>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22" name="object 22"/>
          <p:cNvSpPr/>
          <p:nvPr/>
        </p:nvSpPr>
        <p:spPr>
          <a:xfrm>
            <a:off x="1627777" y="2934328"/>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23" name="object 23"/>
          <p:cNvSpPr/>
          <p:nvPr/>
        </p:nvSpPr>
        <p:spPr>
          <a:xfrm>
            <a:off x="1657288" y="2934328"/>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24" name="object 24"/>
          <p:cNvSpPr/>
          <p:nvPr/>
        </p:nvSpPr>
        <p:spPr>
          <a:xfrm>
            <a:off x="1686799" y="2934328"/>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25" name="object 25"/>
          <p:cNvSpPr/>
          <p:nvPr/>
        </p:nvSpPr>
        <p:spPr>
          <a:xfrm>
            <a:off x="1716310" y="2934328"/>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26" name="object 26"/>
          <p:cNvSpPr/>
          <p:nvPr/>
        </p:nvSpPr>
        <p:spPr>
          <a:xfrm>
            <a:off x="1745823" y="2934328"/>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27" name="object 27"/>
          <p:cNvSpPr/>
          <p:nvPr/>
        </p:nvSpPr>
        <p:spPr>
          <a:xfrm>
            <a:off x="2166376" y="3086272"/>
            <a:ext cx="176530" cy="273685"/>
          </a:xfrm>
          <a:custGeom>
            <a:avLst/>
            <a:gdLst/>
            <a:ahLst/>
            <a:cxnLst/>
            <a:rect l="l" t="t" r="r" b="b"/>
            <a:pathLst>
              <a:path w="176530" h="273685">
                <a:moveTo>
                  <a:pt x="168452" y="0"/>
                </a:moveTo>
                <a:lnTo>
                  <a:pt x="9105" y="3416"/>
                </a:lnTo>
                <a:lnTo>
                  <a:pt x="0" y="273164"/>
                </a:lnTo>
                <a:lnTo>
                  <a:pt x="18211" y="273164"/>
                </a:lnTo>
                <a:lnTo>
                  <a:pt x="176415" y="260642"/>
                </a:lnTo>
                <a:lnTo>
                  <a:pt x="168452" y="0"/>
                </a:lnTo>
                <a:close/>
              </a:path>
            </a:pathLst>
          </a:custGeom>
          <a:solidFill>
            <a:srgbClr val="B59C7E"/>
          </a:solidFill>
        </p:spPr>
        <p:txBody>
          <a:bodyPr wrap="square" lIns="0" tIns="0" rIns="0" bIns="0" rtlCol="0"/>
          <a:lstStyle/>
          <a:p>
            <a:endParaRPr/>
          </a:p>
        </p:txBody>
      </p:sp>
      <p:sp>
        <p:nvSpPr>
          <p:cNvPr id="28" name="object 28"/>
          <p:cNvSpPr/>
          <p:nvPr/>
        </p:nvSpPr>
        <p:spPr>
          <a:xfrm>
            <a:off x="2166376" y="3086272"/>
            <a:ext cx="176530" cy="273685"/>
          </a:xfrm>
          <a:custGeom>
            <a:avLst/>
            <a:gdLst/>
            <a:ahLst/>
            <a:cxnLst/>
            <a:rect l="l" t="t" r="r" b="b"/>
            <a:pathLst>
              <a:path w="176530" h="273685">
                <a:moveTo>
                  <a:pt x="9105" y="3416"/>
                </a:moveTo>
                <a:lnTo>
                  <a:pt x="168452" y="0"/>
                </a:lnTo>
                <a:lnTo>
                  <a:pt x="176415" y="260642"/>
                </a:lnTo>
                <a:lnTo>
                  <a:pt x="18211" y="273164"/>
                </a:lnTo>
                <a:lnTo>
                  <a:pt x="0" y="273164"/>
                </a:lnTo>
                <a:lnTo>
                  <a:pt x="9105" y="3416"/>
                </a:lnTo>
                <a:close/>
              </a:path>
            </a:pathLst>
          </a:custGeom>
          <a:ln w="3175">
            <a:solidFill>
              <a:srgbClr val="255579"/>
            </a:solidFill>
          </a:ln>
        </p:spPr>
        <p:txBody>
          <a:bodyPr wrap="square" lIns="0" tIns="0" rIns="0" bIns="0" rtlCol="0"/>
          <a:lstStyle/>
          <a:p>
            <a:endParaRPr/>
          </a:p>
        </p:txBody>
      </p:sp>
      <p:sp>
        <p:nvSpPr>
          <p:cNvPr id="29" name="object 29"/>
          <p:cNvSpPr/>
          <p:nvPr/>
        </p:nvSpPr>
        <p:spPr>
          <a:xfrm>
            <a:off x="2159546" y="3085890"/>
            <a:ext cx="186690" cy="0"/>
          </a:xfrm>
          <a:custGeom>
            <a:avLst/>
            <a:gdLst/>
            <a:ahLst/>
            <a:cxnLst/>
            <a:rect l="l" t="t" r="r" b="b"/>
            <a:pathLst>
              <a:path w="186689">
                <a:moveTo>
                  <a:pt x="0" y="0"/>
                </a:moveTo>
                <a:lnTo>
                  <a:pt x="186664" y="0"/>
                </a:lnTo>
              </a:path>
            </a:pathLst>
          </a:custGeom>
          <a:ln w="15938">
            <a:solidFill>
              <a:srgbClr val="B59C7E"/>
            </a:solidFill>
          </a:ln>
        </p:spPr>
        <p:txBody>
          <a:bodyPr wrap="square" lIns="0" tIns="0" rIns="0" bIns="0" rtlCol="0"/>
          <a:lstStyle/>
          <a:p>
            <a:endParaRPr/>
          </a:p>
        </p:txBody>
      </p:sp>
      <p:sp>
        <p:nvSpPr>
          <p:cNvPr id="30" name="object 30"/>
          <p:cNvSpPr/>
          <p:nvPr/>
        </p:nvSpPr>
        <p:spPr>
          <a:xfrm>
            <a:off x="2159543" y="3077921"/>
            <a:ext cx="186690" cy="16510"/>
          </a:xfrm>
          <a:custGeom>
            <a:avLst/>
            <a:gdLst/>
            <a:ahLst/>
            <a:cxnLst/>
            <a:rect l="l" t="t" r="r" b="b"/>
            <a:pathLst>
              <a:path w="186689" h="16510">
                <a:moveTo>
                  <a:pt x="186664" y="15938"/>
                </a:moveTo>
                <a:lnTo>
                  <a:pt x="0" y="15938"/>
                </a:lnTo>
                <a:lnTo>
                  <a:pt x="0" y="0"/>
                </a:lnTo>
                <a:lnTo>
                  <a:pt x="186664" y="0"/>
                </a:lnTo>
                <a:lnTo>
                  <a:pt x="186664" y="15938"/>
                </a:lnTo>
                <a:close/>
              </a:path>
            </a:pathLst>
          </a:custGeom>
          <a:ln w="3175">
            <a:solidFill>
              <a:srgbClr val="255579"/>
            </a:solidFill>
          </a:ln>
        </p:spPr>
        <p:txBody>
          <a:bodyPr wrap="square" lIns="0" tIns="0" rIns="0" bIns="0" rtlCol="0"/>
          <a:lstStyle/>
          <a:p>
            <a:endParaRPr/>
          </a:p>
        </p:txBody>
      </p:sp>
      <p:sp>
        <p:nvSpPr>
          <p:cNvPr id="31" name="object 31"/>
          <p:cNvSpPr/>
          <p:nvPr/>
        </p:nvSpPr>
        <p:spPr>
          <a:xfrm>
            <a:off x="1206002" y="2811178"/>
            <a:ext cx="567055" cy="666750"/>
          </a:xfrm>
          <a:custGeom>
            <a:avLst/>
            <a:gdLst/>
            <a:ahLst/>
            <a:cxnLst/>
            <a:rect l="l" t="t" r="r" b="b"/>
            <a:pathLst>
              <a:path w="567055" h="666750">
                <a:moveTo>
                  <a:pt x="307911" y="0"/>
                </a:moveTo>
                <a:lnTo>
                  <a:pt x="0" y="0"/>
                </a:lnTo>
                <a:lnTo>
                  <a:pt x="0" y="666153"/>
                </a:lnTo>
                <a:lnTo>
                  <a:pt x="566572" y="597763"/>
                </a:lnTo>
                <a:lnTo>
                  <a:pt x="566572" y="170103"/>
                </a:lnTo>
                <a:lnTo>
                  <a:pt x="307911" y="170103"/>
                </a:lnTo>
                <a:lnTo>
                  <a:pt x="307911" y="0"/>
                </a:lnTo>
                <a:close/>
              </a:path>
            </a:pathLst>
          </a:custGeom>
          <a:solidFill>
            <a:srgbClr val="C2B295"/>
          </a:solidFill>
        </p:spPr>
        <p:txBody>
          <a:bodyPr wrap="square" lIns="0" tIns="0" rIns="0" bIns="0" rtlCol="0"/>
          <a:lstStyle/>
          <a:p>
            <a:endParaRPr/>
          </a:p>
        </p:txBody>
      </p:sp>
      <p:sp>
        <p:nvSpPr>
          <p:cNvPr id="32" name="object 32"/>
          <p:cNvSpPr/>
          <p:nvPr/>
        </p:nvSpPr>
        <p:spPr>
          <a:xfrm>
            <a:off x="1206004" y="2811170"/>
            <a:ext cx="567055" cy="666750"/>
          </a:xfrm>
          <a:custGeom>
            <a:avLst/>
            <a:gdLst/>
            <a:ahLst/>
            <a:cxnLst/>
            <a:rect l="l" t="t" r="r" b="b"/>
            <a:pathLst>
              <a:path w="567055" h="666750">
                <a:moveTo>
                  <a:pt x="0" y="666147"/>
                </a:moveTo>
                <a:lnTo>
                  <a:pt x="566571" y="597769"/>
                </a:lnTo>
                <a:lnTo>
                  <a:pt x="566571" y="170109"/>
                </a:lnTo>
                <a:lnTo>
                  <a:pt x="307910" y="170109"/>
                </a:lnTo>
                <a:lnTo>
                  <a:pt x="307910" y="0"/>
                </a:lnTo>
              </a:path>
            </a:pathLst>
          </a:custGeom>
          <a:ln w="3175">
            <a:solidFill>
              <a:srgbClr val="255579"/>
            </a:solidFill>
          </a:ln>
        </p:spPr>
        <p:txBody>
          <a:bodyPr wrap="square" lIns="0" tIns="0" rIns="0" bIns="0" rtlCol="0"/>
          <a:lstStyle/>
          <a:p>
            <a:endParaRPr/>
          </a:p>
        </p:txBody>
      </p:sp>
      <p:sp>
        <p:nvSpPr>
          <p:cNvPr id="33" name="object 33"/>
          <p:cNvSpPr/>
          <p:nvPr/>
        </p:nvSpPr>
        <p:spPr>
          <a:xfrm>
            <a:off x="1772569" y="2897338"/>
            <a:ext cx="414655" cy="511809"/>
          </a:xfrm>
          <a:custGeom>
            <a:avLst/>
            <a:gdLst/>
            <a:ahLst/>
            <a:cxnLst/>
            <a:rect l="l" t="t" r="r" b="b"/>
            <a:pathLst>
              <a:path w="414655" h="511810">
                <a:moveTo>
                  <a:pt x="414299" y="0"/>
                </a:moveTo>
                <a:lnTo>
                  <a:pt x="0" y="0"/>
                </a:lnTo>
                <a:lnTo>
                  <a:pt x="0" y="511606"/>
                </a:lnTo>
                <a:lnTo>
                  <a:pt x="412013" y="462102"/>
                </a:lnTo>
                <a:lnTo>
                  <a:pt x="414299" y="0"/>
                </a:lnTo>
                <a:close/>
              </a:path>
            </a:pathLst>
          </a:custGeom>
          <a:solidFill>
            <a:srgbClr val="F5E5BA"/>
          </a:solidFill>
        </p:spPr>
        <p:txBody>
          <a:bodyPr wrap="square" lIns="0" tIns="0" rIns="0" bIns="0" rtlCol="0"/>
          <a:lstStyle/>
          <a:p>
            <a:endParaRPr/>
          </a:p>
        </p:txBody>
      </p:sp>
      <p:sp>
        <p:nvSpPr>
          <p:cNvPr id="34" name="object 34"/>
          <p:cNvSpPr/>
          <p:nvPr/>
        </p:nvSpPr>
        <p:spPr>
          <a:xfrm>
            <a:off x="1772569" y="2897338"/>
            <a:ext cx="414655" cy="511809"/>
          </a:xfrm>
          <a:custGeom>
            <a:avLst/>
            <a:gdLst/>
            <a:ahLst/>
            <a:cxnLst/>
            <a:rect l="l" t="t" r="r" b="b"/>
            <a:pathLst>
              <a:path w="414655" h="511810">
                <a:moveTo>
                  <a:pt x="0" y="0"/>
                </a:moveTo>
                <a:lnTo>
                  <a:pt x="0" y="511606"/>
                </a:lnTo>
                <a:lnTo>
                  <a:pt x="412013" y="462102"/>
                </a:lnTo>
                <a:lnTo>
                  <a:pt x="414299" y="0"/>
                </a:lnTo>
                <a:lnTo>
                  <a:pt x="0" y="0"/>
                </a:lnTo>
                <a:close/>
              </a:path>
            </a:pathLst>
          </a:custGeom>
          <a:ln w="3175">
            <a:solidFill>
              <a:srgbClr val="255579"/>
            </a:solidFill>
          </a:ln>
        </p:spPr>
        <p:txBody>
          <a:bodyPr wrap="square" lIns="0" tIns="0" rIns="0" bIns="0" rtlCol="0"/>
          <a:lstStyle/>
          <a:p>
            <a:endParaRPr/>
          </a:p>
        </p:txBody>
      </p:sp>
      <p:sp>
        <p:nvSpPr>
          <p:cNvPr id="35" name="object 35"/>
          <p:cNvSpPr/>
          <p:nvPr/>
        </p:nvSpPr>
        <p:spPr>
          <a:xfrm>
            <a:off x="2247188" y="3156839"/>
            <a:ext cx="27940" cy="38100"/>
          </a:xfrm>
          <a:custGeom>
            <a:avLst/>
            <a:gdLst/>
            <a:ahLst/>
            <a:cxnLst/>
            <a:rect l="l" t="t" r="r" b="b"/>
            <a:pathLst>
              <a:path w="27939" h="38100">
                <a:moveTo>
                  <a:pt x="27317" y="37566"/>
                </a:moveTo>
                <a:lnTo>
                  <a:pt x="0" y="37566"/>
                </a:lnTo>
                <a:lnTo>
                  <a:pt x="0" y="0"/>
                </a:lnTo>
                <a:lnTo>
                  <a:pt x="27317" y="0"/>
                </a:lnTo>
                <a:lnTo>
                  <a:pt x="27317" y="37566"/>
                </a:lnTo>
                <a:close/>
              </a:path>
            </a:pathLst>
          </a:custGeom>
          <a:solidFill>
            <a:srgbClr val="87888B"/>
          </a:solidFill>
        </p:spPr>
        <p:txBody>
          <a:bodyPr wrap="square" lIns="0" tIns="0" rIns="0" bIns="0" rtlCol="0"/>
          <a:lstStyle/>
          <a:p>
            <a:endParaRPr/>
          </a:p>
        </p:txBody>
      </p:sp>
      <p:sp>
        <p:nvSpPr>
          <p:cNvPr id="36" name="object 36"/>
          <p:cNvSpPr/>
          <p:nvPr/>
        </p:nvSpPr>
        <p:spPr>
          <a:xfrm>
            <a:off x="2247186" y="3156832"/>
            <a:ext cx="27940" cy="38100"/>
          </a:xfrm>
          <a:custGeom>
            <a:avLst/>
            <a:gdLst/>
            <a:ahLst/>
            <a:cxnLst/>
            <a:rect l="l" t="t" r="r" b="b"/>
            <a:pathLst>
              <a:path w="27939" h="38100">
                <a:moveTo>
                  <a:pt x="27317" y="37566"/>
                </a:moveTo>
                <a:lnTo>
                  <a:pt x="0" y="37566"/>
                </a:lnTo>
                <a:lnTo>
                  <a:pt x="0" y="0"/>
                </a:lnTo>
                <a:lnTo>
                  <a:pt x="27317" y="0"/>
                </a:lnTo>
                <a:lnTo>
                  <a:pt x="27317" y="37566"/>
                </a:lnTo>
                <a:close/>
              </a:path>
            </a:pathLst>
          </a:custGeom>
          <a:ln w="3175">
            <a:solidFill>
              <a:srgbClr val="255579"/>
            </a:solidFill>
          </a:ln>
        </p:spPr>
        <p:txBody>
          <a:bodyPr wrap="square" lIns="0" tIns="0" rIns="0" bIns="0" rtlCol="0"/>
          <a:lstStyle/>
          <a:p>
            <a:endParaRPr/>
          </a:p>
        </p:txBody>
      </p:sp>
      <p:sp>
        <p:nvSpPr>
          <p:cNvPr id="37" name="object 37"/>
          <p:cNvSpPr/>
          <p:nvPr/>
        </p:nvSpPr>
        <p:spPr>
          <a:xfrm>
            <a:off x="2247183" y="3177326"/>
            <a:ext cx="27940" cy="0"/>
          </a:xfrm>
          <a:custGeom>
            <a:avLst/>
            <a:gdLst/>
            <a:ahLst/>
            <a:cxnLst/>
            <a:rect l="l" t="t" r="r" b="b"/>
            <a:pathLst>
              <a:path w="27939">
                <a:moveTo>
                  <a:pt x="0" y="0"/>
                </a:moveTo>
                <a:lnTo>
                  <a:pt x="27317" y="0"/>
                </a:lnTo>
              </a:path>
            </a:pathLst>
          </a:custGeom>
          <a:solidFill>
            <a:srgbClr val="87888B"/>
          </a:solidFill>
        </p:spPr>
        <p:txBody>
          <a:bodyPr wrap="square" lIns="0" tIns="0" rIns="0" bIns="0" rtlCol="0"/>
          <a:lstStyle/>
          <a:p>
            <a:endParaRPr/>
          </a:p>
        </p:txBody>
      </p:sp>
      <p:sp>
        <p:nvSpPr>
          <p:cNvPr id="38" name="object 38"/>
          <p:cNvSpPr/>
          <p:nvPr/>
        </p:nvSpPr>
        <p:spPr>
          <a:xfrm>
            <a:off x="2247186" y="3177328"/>
            <a:ext cx="27940" cy="0"/>
          </a:xfrm>
          <a:custGeom>
            <a:avLst/>
            <a:gdLst/>
            <a:ahLst/>
            <a:cxnLst/>
            <a:rect l="l" t="t" r="r" b="b"/>
            <a:pathLst>
              <a:path w="27939">
                <a:moveTo>
                  <a:pt x="0" y="0"/>
                </a:moveTo>
                <a:lnTo>
                  <a:pt x="27317" y="0"/>
                </a:lnTo>
              </a:path>
            </a:pathLst>
          </a:custGeom>
          <a:ln w="3175">
            <a:solidFill>
              <a:srgbClr val="255579"/>
            </a:solidFill>
          </a:ln>
        </p:spPr>
        <p:txBody>
          <a:bodyPr wrap="square" lIns="0" tIns="0" rIns="0" bIns="0" rtlCol="0"/>
          <a:lstStyle/>
          <a:p>
            <a:endParaRPr/>
          </a:p>
        </p:txBody>
      </p:sp>
      <p:sp>
        <p:nvSpPr>
          <p:cNvPr id="39" name="object 39"/>
          <p:cNvSpPr/>
          <p:nvPr/>
        </p:nvSpPr>
        <p:spPr>
          <a:xfrm>
            <a:off x="1867039" y="2965627"/>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solidFill>
            <a:srgbClr val="87888B"/>
          </a:solidFill>
        </p:spPr>
        <p:txBody>
          <a:bodyPr wrap="square" lIns="0" tIns="0" rIns="0" bIns="0" rtlCol="0"/>
          <a:lstStyle/>
          <a:p>
            <a:endParaRPr/>
          </a:p>
        </p:txBody>
      </p:sp>
      <p:sp>
        <p:nvSpPr>
          <p:cNvPr id="40" name="object 40"/>
          <p:cNvSpPr/>
          <p:nvPr/>
        </p:nvSpPr>
        <p:spPr>
          <a:xfrm>
            <a:off x="1867040" y="2965626"/>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ln w="3175">
            <a:solidFill>
              <a:srgbClr val="255579"/>
            </a:solidFill>
          </a:ln>
        </p:spPr>
        <p:txBody>
          <a:bodyPr wrap="square" lIns="0" tIns="0" rIns="0" bIns="0" rtlCol="0"/>
          <a:lstStyle/>
          <a:p>
            <a:endParaRPr/>
          </a:p>
        </p:txBody>
      </p:sp>
      <p:sp>
        <p:nvSpPr>
          <p:cNvPr id="41" name="object 41"/>
          <p:cNvSpPr/>
          <p:nvPr/>
        </p:nvSpPr>
        <p:spPr>
          <a:xfrm>
            <a:off x="1867039" y="3120415"/>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solidFill>
            <a:srgbClr val="87888B"/>
          </a:solidFill>
        </p:spPr>
        <p:txBody>
          <a:bodyPr wrap="square" lIns="0" tIns="0" rIns="0" bIns="0" rtlCol="0"/>
          <a:lstStyle/>
          <a:p>
            <a:endParaRPr/>
          </a:p>
        </p:txBody>
      </p:sp>
      <p:sp>
        <p:nvSpPr>
          <p:cNvPr id="42" name="object 42"/>
          <p:cNvSpPr/>
          <p:nvPr/>
        </p:nvSpPr>
        <p:spPr>
          <a:xfrm>
            <a:off x="1867040" y="3120416"/>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ln w="3175">
            <a:solidFill>
              <a:srgbClr val="255579"/>
            </a:solidFill>
          </a:ln>
        </p:spPr>
        <p:txBody>
          <a:bodyPr wrap="square" lIns="0" tIns="0" rIns="0" bIns="0" rtlCol="0"/>
          <a:lstStyle/>
          <a:p>
            <a:endParaRPr/>
          </a:p>
        </p:txBody>
      </p:sp>
      <p:sp>
        <p:nvSpPr>
          <p:cNvPr id="43" name="object 43"/>
          <p:cNvSpPr/>
          <p:nvPr/>
        </p:nvSpPr>
        <p:spPr>
          <a:xfrm>
            <a:off x="1980857" y="2965627"/>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solidFill>
            <a:srgbClr val="87888B"/>
          </a:solidFill>
        </p:spPr>
        <p:txBody>
          <a:bodyPr wrap="square" lIns="0" tIns="0" rIns="0" bIns="0" rtlCol="0"/>
          <a:lstStyle/>
          <a:p>
            <a:endParaRPr/>
          </a:p>
        </p:txBody>
      </p:sp>
      <p:sp>
        <p:nvSpPr>
          <p:cNvPr id="44" name="object 44"/>
          <p:cNvSpPr/>
          <p:nvPr/>
        </p:nvSpPr>
        <p:spPr>
          <a:xfrm>
            <a:off x="1980857" y="2965626"/>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ln w="3175">
            <a:solidFill>
              <a:srgbClr val="255579"/>
            </a:solidFill>
          </a:ln>
        </p:spPr>
        <p:txBody>
          <a:bodyPr wrap="square" lIns="0" tIns="0" rIns="0" bIns="0" rtlCol="0"/>
          <a:lstStyle/>
          <a:p>
            <a:endParaRPr/>
          </a:p>
        </p:txBody>
      </p:sp>
      <p:sp>
        <p:nvSpPr>
          <p:cNvPr id="45" name="object 45"/>
          <p:cNvSpPr/>
          <p:nvPr/>
        </p:nvSpPr>
        <p:spPr>
          <a:xfrm>
            <a:off x="1980857" y="3120415"/>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solidFill>
            <a:srgbClr val="87888B"/>
          </a:solidFill>
        </p:spPr>
        <p:txBody>
          <a:bodyPr wrap="square" lIns="0" tIns="0" rIns="0" bIns="0" rtlCol="0"/>
          <a:lstStyle/>
          <a:p>
            <a:endParaRPr/>
          </a:p>
        </p:txBody>
      </p:sp>
      <p:sp>
        <p:nvSpPr>
          <p:cNvPr id="46" name="object 46"/>
          <p:cNvSpPr/>
          <p:nvPr/>
        </p:nvSpPr>
        <p:spPr>
          <a:xfrm>
            <a:off x="1980857" y="3120416"/>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ln w="3175">
            <a:solidFill>
              <a:srgbClr val="255579"/>
            </a:solidFill>
          </a:ln>
        </p:spPr>
        <p:txBody>
          <a:bodyPr wrap="square" lIns="0" tIns="0" rIns="0" bIns="0" rtlCol="0"/>
          <a:lstStyle/>
          <a:p>
            <a:endParaRPr/>
          </a:p>
        </p:txBody>
      </p:sp>
      <p:sp>
        <p:nvSpPr>
          <p:cNvPr id="47" name="object 47"/>
          <p:cNvSpPr/>
          <p:nvPr/>
        </p:nvSpPr>
        <p:spPr>
          <a:xfrm>
            <a:off x="1352588" y="2822219"/>
            <a:ext cx="40005" cy="59690"/>
          </a:xfrm>
          <a:custGeom>
            <a:avLst/>
            <a:gdLst/>
            <a:ahLst/>
            <a:cxnLst/>
            <a:rect l="l" t="t" r="r" b="b"/>
            <a:pathLst>
              <a:path w="40005" h="59689">
                <a:moveTo>
                  <a:pt x="39839" y="59181"/>
                </a:moveTo>
                <a:lnTo>
                  <a:pt x="0" y="59181"/>
                </a:lnTo>
                <a:lnTo>
                  <a:pt x="0" y="0"/>
                </a:lnTo>
                <a:lnTo>
                  <a:pt x="39839" y="0"/>
                </a:lnTo>
                <a:lnTo>
                  <a:pt x="39839" y="59181"/>
                </a:lnTo>
                <a:close/>
              </a:path>
            </a:pathLst>
          </a:custGeom>
          <a:solidFill>
            <a:srgbClr val="87888B"/>
          </a:solidFill>
        </p:spPr>
        <p:txBody>
          <a:bodyPr wrap="square" lIns="0" tIns="0" rIns="0" bIns="0" rtlCol="0"/>
          <a:lstStyle/>
          <a:p>
            <a:endParaRPr/>
          </a:p>
        </p:txBody>
      </p:sp>
      <p:sp>
        <p:nvSpPr>
          <p:cNvPr id="48" name="object 48"/>
          <p:cNvSpPr/>
          <p:nvPr/>
        </p:nvSpPr>
        <p:spPr>
          <a:xfrm>
            <a:off x="1352581" y="2822222"/>
            <a:ext cx="40005" cy="59690"/>
          </a:xfrm>
          <a:custGeom>
            <a:avLst/>
            <a:gdLst/>
            <a:ahLst/>
            <a:cxnLst/>
            <a:rect l="l" t="t" r="r" b="b"/>
            <a:pathLst>
              <a:path w="40005" h="59689">
                <a:moveTo>
                  <a:pt x="39839" y="59181"/>
                </a:moveTo>
                <a:lnTo>
                  <a:pt x="0" y="59181"/>
                </a:lnTo>
                <a:lnTo>
                  <a:pt x="0" y="0"/>
                </a:lnTo>
                <a:lnTo>
                  <a:pt x="39839" y="0"/>
                </a:lnTo>
                <a:lnTo>
                  <a:pt x="39839" y="59181"/>
                </a:lnTo>
                <a:close/>
              </a:path>
            </a:pathLst>
          </a:custGeom>
          <a:ln w="3175">
            <a:solidFill>
              <a:srgbClr val="255579"/>
            </a:solidFill>
          </a:ln>
        </p:spPr>
        <p:txBody>
          <a:bodyPr wrap="square" lIns="0" tIns="0" rIns="0" bIns="0" rtlCol="0"/>
          <a:lstStyle/>
          <a:p>
            <a:endParaRPr/>
          </a:p>
        </p:txBody>
      </p:sp>
      <p:sp>
        <p:nvSpPr>
          <p:cNvPr id="49" name="object 49"/>
          <p:cNvSpPr/>
          <p:nvPr/>
        </p:nvSpPr>
        <p:spPr>
          <a:xfrm>
            <a:off x="1352588" y="2986113"/>
            <a:ext cx="40005" cy="59690"/>
          </a:xfrm>
          <a:custGeom>
            <a:avLst/>
            <a:gdLst/>
            <a:ahLst/>
            <a:cxnLst/>
            <a:rect l="l" t="t" r="r" b="b"/>
            <a:pathLst>
              <a:path w="40005" h="59689">
                <a:moveTo>
                  <a:pt x="39839" y="59181"/>
                </a:moveTo>
                <a:lnTo>
                  <a:pt x="0" y="59181"/>
                </a:lnTo>
                <a:lnTo>
                  <a:pt x="0" y="0"/>
                </a:lnTo>
                <a:lnTo>
                  <a:pt x="39839" y="0"/>
                </a:lnTo>
                <a:lnTo>
                  <a:pt x="39839" y="59181"/>
                </a:lnTo>
                <a:close/>
              </a:path>
            </a:pathLst>
          </a:custGeom>
          <a:solidFill>
            <a:srgbClr val="87888B"/>
          </a:solidFill>
        </p:spPr>
        <p:txBody>
          <a:bodyPr wrap="square" lIns="0" tIns="0" rIns="0" bIns="0" rtlCol="0"/>
          <a:lstStyle/>
          <a:p>
            <a:endParaRPr/>
          </a:p>
        </p:txBody>
      </p:sp>
      <p:sp>
        <p:nvSpPr>
          <p:cNvPr id="50" name="object 50"/>
          <p:cNvSpPr/>
          <p:nvPr/>
        </p:nvSpPr>
        <p:spPr>
          <a:xfrm>
            <a:off x="1352581" y="2986116"/>
            <a:ext cx="40005" cy="59690"/>
          </a:xfrm>
          <a:custGeom>
            <a:avLst/>
            <a:gdLst/>
            <a:ahLst/>
            <a:cxnLst/>
            <a:rect l="l" t="t" r="r" b="b"/>
            <a:pathLst>
              <a:path w="40005" h="59689">
                <a:moveTo>
                  <a:pt x="39839" y="59181"/>
                </a:moveTo>
                <a:lnTo>
                  <a:pt x="0" y="59181"/>
                </a:lnTo>
                <a:lnTo>
                  <a:pt x="0" y="0"/>
                </a:lnTo>
                <a:lnTo>
                  <a:pt x="39839" y="0"/>
                </a:lnTo>
                <a:lnTo>
                  <a:pt x="39839" y="59181"/>
                </a:lnTo>
                <a:close/>
              </a:path>
            </a:pathLst>
          </a:custGeom>
          <a:ln w="3175">
            <a:solidFill>
              <a:srgbClr val="255579"/>
            </a:solidFill>
          </a:ln>
        </p:spPr>
        <p:txBody>
          <a:bodyPr wrap="square" lIns="0" tIns="0" rIns="0" bIns="0" rtlCol="0"/>
          <a:lstStyle/>
          <a:p>
            <a:endParaRPr/>
          </a:p>
        </p:txBody>
      </p:sp>
      <p:sp>
        <p:nvSpPr>
          <p:cNvPr id="51" name="object 51"/>
          <p:cNvSpPr/>
          <p:nvPr/>
        </p:nvSpPr>
        <p:spPr>
          <a:xfrm>
            <a:off x="1206004" y="2822219"/>
            <a:ext cx="30480" cy="59690"/>
          </a:xfrm>
          <a:custGeom>
            <a:avLst/>
            <a:gdLst/>
            <a:ahLst/>
            <a:cxnLst/>
            <a:rect l="l" t="t" r="r" b="b"/>
            <a:pathLst>
              <a:path w="30480" h="59689">
                <a:moveTo>
                  <a:pt x="0" y="59181"/>
                </a:moveTo>
                <a:lnTo>
                  <a:pt x="30480" y="59181"/>
                </a:lnTo>
                <a:lnTo>
                  <a:pt x="30480" y="0"/>
                </a:lnTo>
                <a:lnTo>
                  <a:pt x="0" y="0"/>
                </a:lnTo>
                <a:lnTo>
                  <a:pt x="0" y="59181"/>
                </a:lnTo>
                <a:close/>
              </a:path>
            </a:pathLst>
          </a:custGeom>
          <a:solidFill>
            <a:srgbClr val="87888B"/>
          </a:solidFill>
        </p:spPr>
        <p:txBody>
          <a:bodyPr wrap="square" lIns="0" tIns="0" rIns="0" bIns="0" rtlCol="0"/>
          <a:lstStyle/>
          <a:p>
            <a:endParaRPr/>
          </a:p>
        </p:txBody>
      </p:sp>
      <p:sp>
        <p:nvSpPr>
          <p:cNvPr id="52" name="object 52"/>
          <p:cNvSpPr/>
          <p:nvPr/>
        </p:nvSpPr>
        <p:spPr>
          <a:xfrm>
            <a:off x="1206004" y="2881404"/>
            <a:ext cx="31115" cy="0"/>
          </a:xfrm>
          <a:custGeom>
            <a:avLst/>
            <a:gdLst/>
            <a:ahLst/>
            <a:cxnLst/>
            <a:rect l="l" t="t" r="r" b="b"/>
            <a:pathLst>
              <a:path w="31115">
                <a:moveTo>
                  <a:pt x="30486" y="0"/>
                </a:moveTo>
                <a:lnTo>
                  <a:pt x="0" y="0"/>
                </a:lnTo>
              </a:path>
            </a:pathLst>
          </a:custGeom>
          <a:ln w="3175">
            <a:solidFill>
              <a:srgbClr val="255579"/>
            </a:solidFill>
          </a:ln>
        </p:spPr>
        <p:txBody>
          <a:bodyPr wrap="square" lIns="0" tIns="0" rIns="0" bIns="0" rtlCol="0"/>
          <a:lstStyle/>
          <a:p>
            <a:endParaRPr/>
          </a:p>
        </p:txBody>
      </p:sp>
      <p:sp>
        <p:nvSpPr>
          <p:cNvPr id="53" name="object 53"/>
          <p:cNvSpPr/>
          <p:nvPr/>
        </p:nvSpPr>
        <p:spPr>
          <a:xfrm>
            <a:off x="1206004" y="2822222"/>
            <a:ext cx="31115" cy="59690"/>
          </a:xfrm>
          <a:custGeom>
            <a:avLst/>
            <a:gdLst/>
            <a:ahLst/>
            <a:cxnLst/>
            <a:rect l="l" t="t" r="r" b="b"/>
            <a:pathLst>
              <a:path w="31115" h="59689">
                <a:moveTo>
                  <a:pt x="0" y="0"/>
                </a:moveTo>
                <a:lnTo>
                  <a:pt x="30486" y="0"/>
                </a:lnTo>
                <a:lnTo>
                  <a:pt x="30486" y="59181"/>
                </a:lnTo>
              </a:path>
            </a:pathLst>
          </a:custGeom>
          <a:ln w="3175">
            <a:solidFill>
              <a:srgbClr val="255579"/>
            </a:solidFill>
          </a:ln>
        </p:spPr>
        <p:txBody>
          <a:bodyPr wrap="square" lIns="0" tIns="0" rIns="0" bIns="0" rtlCol="0"/>
          <a:lstStyle/>
          <a:p>
            <a:endParaRPr/>
          </a:p>
        </p:txBody>
      </p:sp>
      <p:sp>
        <p:nvSpPr>
          <p:cNvPr id="54" name="object 54"/>
          <p:cNvSpPr/>
          <p:nvPr/>
        </p:nvSpPr>
        <p:spPr>
          <a:xfrm>
            <a:off x="1206004" y="2986113"/>
            <a:ext cx="30480" cy="59690"/>
          </a:xfrm>
          <a:custGeom>
            <a:avLst/>
            <a:gdLst/>
            <a:ahLst/>
            <a:cxnLst/>
            <a:rect l="l" t="t" r="r" b="b"/>
            <a:pathLst>
              <a:path w="30480" h="59689">
                <a:moveTo>
                  <a:pt x="0" y="59181"/>
                </a:moveTo>
                <a:lnTo>
                  <a:pt x="30480" y="59181"/>
                </a:lnTo>
                <a:lnTo>
                  <a:pt x="30480" y="0"/>
                </a:lnTo>
                <a:lnTo>
                  <a:pt x="0" y="0"/>
                </a:lnTo>
                <a:lnTo>
                  <a:pt x="0" y="59181"/>
                </a:lnTo>
                <a:close/>
              </a:path>
            </a:pathLst>
          </a:custGeom>
          <a:solidFill>
            <a:srgbClr val="87888B"/>
          </a:solidFill>
        </p:spPr>
        <p:txBody>
          <a:bodyPr wrap="square" lIns="0" tIns="0" rIns="0" bIns="0" rtlCol="0"/>
          <a:lstStyle/>
          <a:p>
            <a:endParaRPr/>
          </a:p>
        </p:txBody>
      </p:sp>
      <p:sp>
        <p:nvSpPr>
          <p:cNvPr id="55" name="object 55"/>
          <p:cNvSpPr/>
          <p:nvPr/>
        </p:nvSpPr>
        <p:spPr>
          <a:xfrm>
            <a:off x="1206004" y="3045298"/>
            <a:ext cx="31115" cy="0"/>
          </a:xfrm>
          <a:custGeom>
            <a:avLst/>
            <a:gdLst/>
            <a:ahLst/>
            <a:cxnLst/>
            <a:rect l="l" t="t" r="r" b="b"/>
            <a:pathLst>
              <a:path w="31115">
                <a:moveTo>
                  <a:pt x="30486" y="0"/>
                </a:moveTo>
                <a:lnTo>
                  <a:pt x="0" y="0"/>
                </a:lnTo>
              </a:path>
            </a:pathLst>
          </a:custGeom>
          <a:ln w="3175">
            <a:solidFill>
              <a:srgbClr val="255579"/>
            </a:solidFill>
          </a:ln>
        </p:spPr>
        <p:txBody>
          <a:bodyPr wrap="square" lIns="0" tIns="0" rIns="0" bIns="0" rtlCol="0"/>
          <a:lstStyle/>
          <a:p>
            <a:endParaRPr/>
          </a:p>
        </p:txBody>
      </p:sp>
      <p:sp>
        <p:nvSpPr>
          <p:cNvPr id="56" name="object 56"/>
          <p:cNvSpPr/>
          <p:nvPr/>
        </p:nvSpPr>
        <p:spPr>
          <a:xfrm>
            <a:off x="1206004" y="2986116"/>
            <a:ext cx="31115" cy="59690"/>
          </a:xfrm>
          <a:custGeom>
            <a:avLst/>
            <a:gdLst/>
            <a:ahLst/>
            <a:cxnLst/>
            <a:rect l="l" t="t" r="r" b="b"/>
            <a:pathLst>
              <a:path w="31115" h="59689">
                <a:moveTo>
                  <a:pt x="0" y="0"/>
                </a:moveTo>
                <a:lnTo>
                  <a:pt x="30486" y="0"/>
                </a:lnTo>
                <a:lnTo>
                  <a:pt x="30486" y="59181"/>
                </a:lnTo>
              </a:path>
            </a:pathLst>
          </a:custGeom>
          <a:ln w="3175">
            <a:solidFill>
              <a:srgbClr val="255579"/>
            </a:solidFill>
          </a:ln>
        </p:spPr>
        <p:txBody>
          <a:bodyPr wrap="square" lIns="0" tIns="0" rIns="0" bIns="0" rtlCol="0"/>
          <a:lstStyle/>
          <a:p>
            <a:endParaRPr/>
          </a:p>
        </p:txBody>
      </p:sp>
      <p:sp>
        <p:nvSpPr>
          <p:cNvPr id="57" name="object 57"/>
          <p:cNvSpPr/>
          <p:nvPr/>
        </p:nvSpPr>
        <p:spPr>
          <a:xfrm>
            <a:off x="1596148" y="3075470"/>
            <a:ext cx="40005" cy="59690"/>
          </a:xfrm>
          <a:custGeom>
            <a:avLst/>
            <a:gdLst/>
            <a:ahLst/>
            <a:cxnLst/>
            <a:rect l="l" t="t" r="r" b="b"/>
            <a:pathLst>
              <a:path w="40005" h="59689">
                <a:moveTo>
                  <a:pt x="39839" y="59181"/>
                </a:moveTo>
                <a:lnTo>
                  <a:pt x="0" y="59181"/>
                </a:lnTo>
                <a:lnTo>
                  <a:pt x="0" y="0"/>
                </a:lnTo>
                <a:lnTo>
                  <a:pt x="39839" y="0"/>
                </a:lnTo>
                <a:lnTo>
                  <a:pt x="39839" y="59181"/>
                </a:lnTo>
                <a:close/>
              </a:path>
            </a:pathLst>
          </a:custGeom>
          <a:solidFill>
            <a:srgbClr val="87888B"/>
          </a:solidFill>
        </p:spPr>
        <p:txBody>
          <a:bodyPr wrap="square" lIns="0" tIns="0" rIns="0" bIns="0" rtlCol="0"/>
          <a:lstStyle/>
          <a:p>
            <a:endParaRPr/>
          </a:p>
        </p:txBody>
      </p:sp>
      <p:sp>
        <p:nvSpPr>
          <p:cNvPr id="58" name="object 58"/>
          <p:cNvSpPr/>
          <p:nvPr/>
        </p:nvSpPr>
        <p:spPr>
          <a:xfrm>
            <a:off x="1596148" y="3075465"/>
            <a:ext cx="40005" cy="59690"/>
          </a:xfrm>
          <a:custGeom>
            <a:avLst/>
            <a:gdLst/>
            <a:ahLst/>
            <a:cxnLst/>
            <a:rect l="l" t="t" r="r" b="b"/>
            <a:pathLst>
              <a:path w="40005" h="59689">
                <a:moveTo>
                  <a:pt x="39839" y="59181"/>
                </a:moveTo>
                <a:lnTo>
                  <a:pt x="0" y="59181"/>
                </a:lnTo>
                <a:lnTo>
                  <a:pt x="0" y="0"/>
                </a:lnTo>
                <a:lnTo>
                  <a:pt x="39839" y="0"/>
                </a:lnTo>
                <a:lnTo>
                  <a:pt x="39839" y="59181"/>
                </a:lnTo>
                <a:close/>
              </a:path>
            </a:pathLst>
          </a:custGeom>
          <a:ln w="3175">
            <a:solidFill>
              <a:srgbClr val="255579"/>
            </a:solidFill>
          </a:ln>
        </p:spPr>
        <p:txBody>
          <a:bodyPr wrap="square" lIns="0" tIns="0" rIns="0" bIns="0" rtlCol="0"/>
          <a:lstStyle/>
          <a:p>
            <a:endParaRPr/>
          </a:p>
        </p:txBody>
      </p:sp>
      <p:sp>
        <p:nvSpPr>
          <p:cNvPr id="59" name="object 59"/>
          <p:cNvSpPr/>
          <p:nvPr/>
        </p:nvSpPr>
        <p:spPr>
          <a:xfrm>
            <a:off x="1680375" y="3075470"/>
            <a:ext cx="40005" cy="59690"/>
          </a:xfrm>
          <a:custGeom>
            <a:avLst/>
            <a:gdLst/>
            <a:ahLst/>
            <a:cxnLst/>
            <a:rect l="l" t="t" r="r" b="b"/>
            <a:pathLst>
              <a:path w="40005" h="59689">
                <a:moveTo>
                  <a:pt x="39839" y="59181"/>
                </a:moveTo>
                <a:lnTo>
                  <a:pt x="0" y="59181"/>
                </a:lnTo>
                <a:lnTo>
                  <a:pt x="0" y="0"/>
                </a:lnTo>
                <a:lnTo>
                  <a:pt x="39839" y="0"/>
                </a:lnTo>
                <a:lnTo>
                  <a:pt x="39839" y="59181"/>
                </a:lnTo>
                <a:close/>
              </a:path>
            </a:pathLst>
          </a:custGeom>
          <a:solidFill>
            <a:srgbClr val="87888B"/>
          </a:solidFill>
        </p:spPr>
        <p:txBody>
          <a:bodyPr wrap="square" lIns="0" tIns="0" rIns="0" bIns="0" rtlCol="0"/>
          <a:lstStyle/>
          <a:p>
            <a:endParaRPr/>
          </a:p>
        </p:txBody>
      </p:sp>
      <p:sp>
        <p:nvSpPr>
          <p:cNvPr id="60" name="object 60"/>
          <p:cNvSpPr/>
          <p:nvPr/>
        </p:nvSpPr>
        <p:spPr>
          <a:xfrm>
            <a:off x="1680375" y="3075465"/>
            <a:ext cx="40005" cy="59690"/>
          </a:xfrm>
          <a:custGeom>
            <a:avLst/>
            <a:gdLst/>
            <a:ahLst/>
            <a:cxnLst/>
            <a:rect l="l" t="t" r="r" b="b"/>
            <a:pathLst>
              <a:path w="40005" h="59689">
                <a:moveTo>
                  <a:pt x="39839" y="59181"/>
                </a:moveTo>
                <a:lnTo>
                  <a:pt x="0" y="59181"/>
                </a:lnTo>
                <a:lnTo>
                  <a:pt x="0" y="0"/>
                </a:lnTo>
                <a:lnTo>
                  <a:pt x="39839" y="0"/>
                </a:lnTo>
                <a:lnTo>
                  <a:pt x="39839" y="59181"/>
                </a:lnTo>
                <a:close/>
              </a:path>
            </a:pathLst>
          </a:custGeom>
          <a:ln w="3175">
            <a:solidFill>
              <a:srgbClr val="255579"/>
            </a:solidFill>
          </a:ln>
        </p:spPr>
        <p:txBody>
          <a:bodyPr wrap="square" lIns="0" tIns="0" rIns="0" bIns="0" rtlCol="0"/>
          <a:lstStyle/>
          <a:p>
            <a:endParaRPr/>
          </a:p>
        </p:txBody>
      </p:sp>
      <p:sp>
        <p:nvSpPr>
          <p:cNvPr id="61" name="object 61"/>
          <p:cNvSpPr/>
          <p:nvPr/>
        </p:nvSpPr>
        <p:spPr>
          <a:xfrm>
            <a:off x="1206002" y="3163669"/>
            <a:ext cx="298450" cy="314325"/>
          </a:xfrm>
          <a:custGeom>
            <a:avLst/>
            <a:gdLst/>
            <a:ahLst/>
            <a:cxnLst/>
            <a:rect l="l" t="t" r="r" b="b"/>
            <a:pathLst>
              <a:path w="298450" h="314325">
                <a:moveTo>
                  <a:pt x="285445" y="0"/>
                </a:moveTo>
                <a:lnTo>
                  <a:pt x="0" y="13589"/>
                </a:lnTo>
                <a:lnTo>
                  <a:pt x="0" y="313753"/>
                </a:lnTo>
                <a:lnTo>
                  <a:pt x="297954" y="278853"/>
                </a:lnTo>
                <a:lnTo>
                  <a:pt x="285445" y="0"/>
                </a:lnTo>
                <a:close/>
              </a:path>
            </a:pathLst>
          </a:custGeom>
          <a:solidFill>
            <a:srgbClr val="79695A"/>
          </a:solidFill>
        </p:spPr>
        <p:txBody>
          <a:bodyPr wrap="square" lIns="0" tIns="0" rIns="0" bIns="0" rtlCol="0"/>
          <a:lstStyle/>
          <a:p>
            <a:endParaRPr/>
          </a:p>
        </p:txBody>
      </p:sp>
      <p:sp>
        <p:nvSpPr>
          <p:cNvPr id="62" name="object 62"/>
          <p:cNvSpPr/>
          <p:nvPr/>
        </p:nvSpPr>
        <p:spPr>
          <a:xfrm>
            <a:off x="1206004" y="3163670"/>
            <a:ext cx="298450" cy="314325"/>
          </a:xfrm>
          <a:custGeom>
            <a:avLst/>
            <a:gdLst/>
            <a:ahLst/>
            <a:cxnLst/>
            <a:rect l="l" t="t" r="r" b="b"/>
            <a:pathLst>
              <a:path w="298450" h="314325">
                <a:moveTo>
                  <a:pt x="0" y="13591"/>
                </a:moveTo>
                <a:lnTo>
                  <a:pt x="285435" y="0"/>
                </a:lnTo>
                <a:lnTo>
                  <a:pt x="297957" y="278853"/>
                </a:lnTo>
                <a:lnTo>
                  <a:pt x="0" y="313751"/>
                </a:lnTo>
              </a:path>
            </a:pathLst>
          </a:custGeom>
          <a:ln w="3175">
            <a:solidFill>
              <a:srgbClr val="255579"/>
            </a:solidFill>
          </a:ln>
        </p:spPr>
        <p:txBody>
          <a:bodyPr wrap="square" lIns="0" tIns="0" rIns="0" bIns="0" rtlCol="0"/>
          <a:lstStyle/>
          <a:p>
            <a:endParaRPr/>
          </a:p>
        </p:txBody>
      </p:sp>
      <p:sp>
        <p:nvSpPr>
          <p:cNvPr id="63" name="object 63"/>
          <p:cNvSpPr/>
          <p:nvPr/>
        </p:nvSpPr>
        <p:spPr>
          <a:xfrm>
            <a:off x="1206002" y="3181883"/>
            <a:ext cx="281305" cy="295910"/>
          </a:xfrm>
          <a:custGeom>
            <a:avLst/>
            <a:gdLst/>
            <a:ahLst/>
            <a:cxnLst/>
            <a:rect l="l" t="t" r="r" b="b"/>
            <a:pathLst>
              <a:path w="281305" h="295910">
                <a:moveTo>
                  <a:pt x="270637" y="0"/>
                </a:moveTo>
                <a:lnTo>
                  <a:pt x="0" y="13525"/>
                </a:lnTo>
                <a:lnTo>
                  <a:pt x="0" y="295363"/>
                </a:lnTo>
                <a:lnTo>
                  <a:pt x="280898" y="260642"/>
                </a:lnTo>
                <a:lnTo>
                  <a:pt x="270637" y="0"/>
                </a:lnTo>
                <a:close/>
              </a:path>
            </a:pathLst>
          </a:custGeom>
          <a:solidFill>
            <a:srgbClr val="87888B"/>
          </a:solidFill>
        </p:spPr>
        <p:txBody>
          <a:bodyPr wrap="square" lIns="0" tIns="0" rIns="0" bIns="0" rtlCol="0"/>
          <a:lstStyle/>
          <a:p>
            <a:endParaRPr/>
          </a:p>
        </p:txBody>
      </p:sp>
      <p:sp>
        <p:nvSpPr>
          <p:cNvPr id="64" name="object 64"/>
          <p:cNvSpPr/>
          <p:nvPr/>
        </p:nvSpPr>
        <p:spPr>
          <a:xfrm>
            <a:off x="1206004" y="3181882"/>
            <a:ext cx="281305" cy="295910"/>
          </a:xfrm>
          <a:custGeom>
            <a:avLst/>
            <a:gdLst/>
            <a:ahLst/>
            <a:cxnLst/>
            <a:rect l="l" t="t" r="r" b="b"/>
            <a:pathLst>
              <a:path w="281305" h="295910">
                <a:moveTo>
                  <a:pt x="0" y="13531"/>
                </a:moveTo>
                <a:lnTo>
                  <a:pt x="270639" y="0"/>
                </a:lnTo>
                <a:lnTo>
                  <a:pt x="280888" y="260642"/>
                </a:lnTo>
                <a:lnTo>
                  <a:pt x="0" y="295361"/>
                </a:lnTo>
              </a:path>
            </a:pathLst>
          </a:custGeom>
          <a:ln w="3175">
            <a:solidFill>
              <a:srgbClr val="255579"/>
            </a:solidFill>
          </a:ln>
        </p:spPr>
        <p:txBody>
          <a:bodyPr wrap="square" lIns="0" tIns="0" rIns="0" bIns="0" rtlCol="0"/>
          <a:lstStyle/>
          <a:p>
            <a:endParaRPr/>
          </a:p>
        </p:txBody>
      </p:sp>
      <p:sp>
        <p:nvSpPr>
          <p:cNvPr id="65" name="object 65"/>
          <p:cNvSpPr/>
          <p:nvPr/>
        </p:nvSpPr>
        <p:spPr>
          <a:xfrm>
            <a:off x="1300228" y="3188713"/>
            <a:ext cx="52705" cy="273685"/>
          </a:xfrm>
          <a:custGeom>
            <a:avLst/>
            <a:gdLst/>
            <a:ahLst/>
            <a:cxnLst/>
            <a:rect l="l" t="t" r="r" b="b"/>
            <a:pathLst>
              <a:path w="52705" h="273685">
                <a:moveTo>
                  <a:pt x="37566" y="0"/>
                </a:moveTo>
                <a:lnTo>
                  <a:pt x="0" y="2273"/>
                </a:lnTo>
                <a:lnTo>
                  <a:pt x="12522" y="273151"/>
                </a:lnTo>
                <a:lnTo>
                  <a:pt x="52362" y="270878"/>
                </a:lnTo>
                <a:lnTo>
                  <a:pt x="37566" y="0"/>
                </a:lnTo>
                <a:close/>
              </a:path>
            </a:pathLst>
          </a:custGeom>
          <a:solidFill>
            <a:srgbClr val="79695A"/>
          </a:solidFill>
        </p:spPr>
        <p:txBody>
          <a:bodyPr wrap="square" lIns="0" tIns="0" rIns="0" bIns="0" rtlCol="0"/>
          <a:lstStyle/>
          <a:p>
            <a:endParaRPr/>
          </a:p>
        </p:txBody>
      </p:sp>
      <p:sp>
        <p:nvSpPr>
          <p:cNvPr id="66" name="object 66"/>
          <p:cNvSpPr/>
          <p:nvPr/>
        </p:nvSpPr>
        <p:spPr>
          <a:xfrm>
            <a:off x="1300228" y="3188713"/>
            <a:ext cx="52705" cy="273685"/>
          </a:xfrm>
          <a:custGeom>
            <a:avLst/>
            <a:gdLst/>
            <a:ahLst/>
            <a:cxnLst/>
            <a:rect l="l" t="t" r="r" b="b"/>
            <a:pathLst>
              <a:path w="52705" h="273685">
                <a:moveTo>
                  <a:pt x="0" y="2273"/>
                </a:moveTo>
                <a:lnTo>
                  <a:pt x="12522" y="273151"/>
                </a:lnTo>
                <a:lnTo>
                  <a:pt x="52362" y="270878"/>
                </a:lnTo>
                <a:lnTo>
                  <a:pt x="37566" y="0"/>
                </a:lnTo>
                <a:lnTo>
                  <a:pt x="0" y="2273"/>
                </a:lnTo>
                <a:close/>
              </a:path>
            </a:pathLst>
          </a:custGeom>
          <a:ln w="3175">
            <a:solidFill>
              <a:srgbClr val="255579"/>
            </a:solidFill>
          </a:ln>
        </p:spPr>
        <p:txBody>
          <a:bodyPr wrap="square" lIns="0" tIns="0" rIns="0" bIns="0" rtlCol="0"/>
          <a:lstStyle/>
          <a:p>
            <a:endParaRPr/>
          </a:p>
        </p:txBody>
      </p:sp>
      <p:sp>
        <p:nvSpPr>
          <p:cNvPr id="67" name="object 67"/>
          <p:cNvSpPr/>
          <p:nvPr/>
        </p:nvSpPr>
        <p:spPr>
          <a:xfrm>
            <a:off x="1319578" y="3190987"/>
            <a:ext cx="12700" cy="269875"/>
          </a:xfrm>
          <a:custGeom>
            <a:avLst/>
            <a:gdLst/>
            <a:ahLst/>
            <a:cxnLst/>
            <a:rect l="l" t="t" r="r" b="b"/>
            <a:pathLst>
              <a:path w="12700" h="269875">
                <a:moveTo>
                  <a:pt x="0" y="0"/>
                </a:moveTo>
                <a:lnTo>
                  <a:pt x="12522" y="269748"/>
                </a:lnTo>
              </a:path>
            </a:pathLst>
          </a:custGeom>
          <a:ln w="3175">
            <a:solidFill>
              <a:srgbClr val="255579"/>
            </a:solidFill>
          </a:ln>
        </p:spPr>
        <p:txBody>
          <a:bodyPr wrap="square" lIns="0" tIns="0" rIns="0" bIns="0" rtlCol="0"/>
          <a:lstStyle/>
          <a:p>
            <a:endParaRPr/>
          </a:p>
        </p:txBody>
      </p:sp>
      <p:sp>
        <p:nvSpPr>
          <p:cNvPr id="68" name="object 68"/>
          <p:cNvSpPr/>
          <p:nvPr/>
        </p:nvSpPr>
        <p:spPr>
          <a:xfrm>
            <a:off x="2370963" y="2917261"/>
            <a:ext cx="325120" cy="113030"/>
          </a:xfrm>
          <a:custGeom>
            <a:avLst/>
            <a:gdLst/>
            <a:ahLst/>
            <a:cxnLst/>
            <a:rect l="l" t="t" r="r" b="b"/>
            <a:pathLst>
              <a:path w="325119" h="113030">
                <a:moveTo>
                  <a:pt x="219379" y="87071"/>
                </a:moveTo>
                <a:lnTo>
                  <a:pt x="112674" y="87071"/>
                </a:lnTo>
                <a:lnTo>
                  <a:pt x="144116" y="106273"/>
                </a:lnTo>
                <a:lnTo>
                  <a:pt x="165712" y="112674"/>
                </a:lnTo>
                <a:lnTo>
                  <a:pt x="187465" y="106273"/>
                </a:lnTo>
                <a:lnTo>
                  <a:pt x="219379" y="87071"/>
                </a:lnTo>
                <a:close/>
              </a:path>
              <a:path w="325119" h="113030">
                <a:moveTo>
                  <a:pt x="312983" y="87071"/>
                </a:moveTo>
                <a:lnTo>
                  <a:pt x="219379" y="87071"/>
                </a:lnTo>
                <a:lnTo>
                  <a:pt x="251552" y="99099"/>
                </a:lnTo>
                <a:lnTo>
                  <a:pt x="271880" y="103285"/>
                </a:lnTo>
                <a:lnTo>
                  <a:pt x="289004" y="99790"/>
                </a:lnTo>
                <a:lnTo>
                  <a:pt x="311569" y="88772"/>
                </a:lnTo>
                <a:lnTo>
                  <a:pt x="312983" y="87071"/>
                </a:lnTo>
                <a:close/>
              </a:path>
              <a:path w="325119" h="113030">
                <a:moveTo>
                  <a:pt x="79390" y="13542"/>
                </a:moveTo>
                <a:lnTo>
                  <a:pt x="44386" y="41290"/>
                </a:lnTo>
                <a:lnTo>
                  <a:pt x="40970" y="52069"/>
                </a:lnTo>
                <a:lnTo>
                  <a:pt x="21127" y="53772"/>
                </a:lnTo>
                <a:lnTo>
                  <a:pt x="10245" y="56118"/>
                </a:lnTo>
                <a:lnTo>
                  <a:pt x="4483" y="60706"/>
                </a:lnTo>
                <a:lnTo>
                  <a:pt x="0" y="69138"/>
                </a:lnTo>
                <a:lnTo>
                  <a:pt x="3319" y="80465"/>
                </a:lnTo>
                <a:lnTo>
                  <a:pt x="23366" y="89949"/>
                </a:lnTo>
                <a:lnTo>
                  <a:pt x="59898" y="93511"/>
                </a:lnTo>
                <a:lnTo>
                  <a:pt x="112674" y="87071"/>
                </a:lnTo>
                <a:lnTo>
                  <a:pt x="312983" y="87071"/>
                </a:lnTo>
                <a:lnTo>
                  <a:pt x="324658" y="73021"/>
                </a:lnTo>
                <a:lnTo>
                  <a:pt x="315098" y="58150"/>
                </a:lnTo>
                <a:lnTo>
                  <a:pt x="294374" y="48653"/>
                </a:lnTo>
                <a:lnTo>
                  <a:pt x="273164" y="48653"/>
                </a:lnTo>
                <a:lnTo>
                  <a:pt x="263359" y="24216"/>
                </a:lnTo>
                <a:lnTo>
                  <a:pt x="260475" y="21335"/>
                </a:lnTo>
                <a:lnTo>
                  <a:pt x="198894" y="21335"/>
                </a:lnTo>
                <a:lnTo>
                  <a:pt x="197533" y="19634"/>
                </a:lnTo>
                <a:lnTo>
                  <a:pt x="108407" y="19634"/>
                </a:lnTo>
                <a:lnTo>
                  <a:pt x="90379" y="14866"/>
                </a:lnTo>
                <a:lnTo>
                  <a:pt x="79390" y="13542"/>
                </a:lnTo>
                <a:close/>
              </a:path>
              <a:path w="325119" h="113030">
                <a:moveTo>
                  <a:pt x="294172" y="48560"/>
                </a:moveTo>
                <a:lnTo>
                  <a:pt x="273164" y="48653"/>
                </a:lnTo>
                <a:lnTo>
                  <a:pt x="294374" y="48653"/>
                </a:lnTo>
                <a:lnTo>
                  <a:pt x="294172" y="48560"/>
                </a:lnTo>
                <a:close/>
              </a:path>
              <a:path w="325119" h="113030">
                <a:moveTo>
                  <a:pt x="233187" y="13118"/>
                </a:moveTo>
                <a:lnTo>
                  <a:pt x="198894" y="21335"/>
                </a:lnTo>
                <a:lnTo>
                  <a:pt x="260475" y="21335"/>
                </a:lnTo>
                <a:lnTo>
                  <a:pt x="252355" y="13225"/>
                </a:lnTo>
                <a:lnTo>
                  <a:pt x="233187" y="13118"/>
                </a:lnTo>
                <a:close/>
              </a:path>
              <a:path w="325119" h="113030">
                <a:moveTo>
                  <a:pt x="151091" y="0"/>
                </a:moveTo>
                <a:lnTo>
                  <a:pt x="131097" y="3067"/>
                </a:lnTo>
                <a:lnTo>
                  <a:pt x="117905" y="9817"/>
                </a:lnTo>
                <a:lnTo>
                  <a:pt x="110635" y="16566"/>
                </a:lnTo>
                <a:lnTo>
                  <a:pt x="108407" y="19634"/>
                </a:lnTo>
                <a:lnTo>
                  <a:pt x="197533" y="19634"/>
                </a:lnTo>
                <a:lnTo>
                  <a:pt x="189025" y="9001"/>
                </a:lnTo>
                <a:lnTo>
                  <a:pt x="180755" y="2666"/>
                </a:lnTo>
                <a:lnTo>
                  <a:pt x="169605" y="333"/>
                </a:lnTo>
                <a:lnTo>
                  <a:pt x="151091" y="0"/>
                </a:lnTo>
                <a:close/>
              </a:path>
            </a:pathLst>
          </a:custGeom>
          <a:solidFill>
            <a:srgbClr val="FFFFFF"/>
          </a:solidFill>
        </p:spPr>
        <p:txBody>
          <a:bodyPr wrap="square" lIns="0" tIns="0" rIns="0" bIns="0" rtlCol="0"/>
          <a:lstStyle/>
          <a:p>
            <a:endParaRPr/>
          </a:p>
        </p:txBody>
      </p:sp>
      <p:sp>
        <p:nvSpPr>
          <p:cNvPr id="69" name="object 69"/>
          <p:cNvSpPr/>
          <p:nvPr/>
        </p:nvSpPr>
        <p:spPr>
          <a:xfrm>
            <a:off x="2370963" y="2917261"/>
            <a:ext cx="325120" cy="113030"/>
          </a:xfrm>
          <a:custGeom>
            <a:avLst/>
            <a:gdLst/>
            <a:ahLst/>
            <a:cxnLst/>
            <a:rect l="l" t="t" r="r" b="b"/>
            <a:pathLst>
              <a:path w="325119" h="113030">
                <a:moveTo>
                  <a:pt x="198894" y="21335"/>
                </a:moveTo>
                <a:lnTo>
                  <a:pt x="189025" y="9001"/>
                </a:lnTo>
                <a:lnTo>
                  <a:pt x="180755" y="2666"/>
                </a:lnTo>
                <a:lnTo>
                  <a:pt x="169605" y="333"/>
                </a:lnTo>
                <a:lnTo>
                  <a:pt x="151091" y="0"/>
                </a:lnTo>
                <a:lnTo>
                  <a:pt x="131097" y="3067"/>
                </a:lnTo>
                <a:lnTo>
                  <a:pt x="117905" y="9817"/>
                </a:lnTo>
                <a:lnTo>
                  <a:pt x="110635" y="16566"/>
                </a:lnTo>
                <a:lnTo>
                  <a:pt x="108407" y="19634"/>
                </a:lnTo>
                <a:lnTo>
                  <a:pt x="90379" y="14866"/>
                </a:lnTo>
                <a:lnTo>
                  <a:pt x="50335" y="31538"/>
                </a:lnTo>
                <a:lnTo>
                  <a:pt x="40970" y="52069"/>
                </a:lnTo>
                <a:lnTo>
                  <a:pt x="21127" y="53772"/>
                </a:lnTo>
                <a:lnTo>
                  <a:pt x="10245" y="56118"/>
                </a:lnTo>
                <a:lnTo>
                  <a:pt x="4483" y="60706"/>
                </a:lnTo>
                <a:lnTo>
                  <a:pt x="0" y="69138"/>
                </a:lnTo>
                <a:lnTo>
                  <a:pt x="3319" y="80465"/>
                </a:lnTo>
                <a:lnTo>
                  <a:pt x="23366" y="89949"/>
                </a:lnTo>
                <a:lnTo>
                  <a:pt x="59898" y="93511"/>
                </a:lnTo>
                <a:lnTo>
                  <a:pt x="112674" y="87071"/>
                </a:lnTo>
                <a:lnTo>
                  <a:pt x="144116" y="106273"/>
                </a:lnTo>
                <a:lnTo>
                  <a:pt x="165712" y="112674"/>
                </a:lnTo>
                <a:lnTo>
                  <a:pt x="187465" y="106273"/>
                </a:lnTo>
                <a:lnTo>
                  <a:pt x="219379" y="87071"/>
                </a:lnTo>
                <a:lnTo>
                  <a:pt x="251552" y="99099"/>
                </a:lnTo>
                <a:lnTo>
                  <a:pt x="271880" y="103285"/>
                </a:lnTo>
                <a:lnTo>
                  <a:pt x="289004" y="99790"/>
                </a:lnTo>
                <a:lnTo>
                  <a:pt x="311569" y="88772"/>
                </a:lnTo>
                <a:lnTo>
                  <a:pt x="324658" y="73021"/>
                </a:lnTo>
                <a:lnTo>
                  <a:pt x="315098" y="58150"/>
                </a:lnTo>
                <a:lnTo>
                  <a:pt x="294172" y="48560"/>
                </a:lnTo>
                <a:lnTo>
                  <a:pt x="273164" y="48653"/>
                </a:lnTo>
                <a:lnTo>
                  <a:pt x="263359" y="24216"/>
                </a:lnTo>
                <a:lnTo>
                  <a:pt x="252355" y="13225"/>
                </a:lnTo>
                <a:lnTo>
                  <a:pt x="233187" y="13118"/>
                </a:lnTo>
                <a:lnTo>
                  <a:pt x="198894" y="21335"/>
                </a:lnTo>
                <a:close/>
              </a:path>
            </a:pathLst>
          </a:custGeom>
          <a:ln w="3175">
            <a:solidFill>
              <a:srgbClr val="255579"/>
            </a:solidFill>
          </a:ln>
        </p:spPr>
        <p:txBody>
          <a:bodyPr wrap="square" lIns="0" tIns="0" rIns="0" bIns="0" rtlCol="0"/>
          <a:lstStyle/>
          <a:p>
            <a:endParaRPr/>
          </a:p>
        </p:txBody>
      </p:sp>
      <p:sp>
        <p:nvSpPr>
          <p:cNvPr id="70" name="object 70"/>
          <p:cNvSpPr/>
          <p:nvPr/>
        </p:nvSpPr>
        <p:spPr>
          <a:xfrm>
            <a:off x="3112612" y="3029618"/>
            <a:ext cx="281305" cy="114935"/>
          </a:xfrm>
          <a:custGeom>
            <a:avLst/>
            <a:gdLst/>
            <a:ahLst/>
            <a:cxnLst/>
            <a:rect l="l" t="t" r="r" b="b"/>
            <a:pathLst>
              <a:path w="281304" h="114935">
                <a:moveTo>
                  <a:pt x="258495" y="93362"/>
                </a:moveTo>
                <a:lnTo>
                  <a:pt x="177558" y="93362"/>
                </a:lnTo>
                <a:lnTo>
                  <a:pt x="207583" y="111260"/>
                </a:lnTo>
                <a:lnTo>
                  <a:pt x="228350" y="114915"/>
                </a:lnTo>
                <a:lnTo>
                  <a:pt x="249544" y="102247"/>
                </a:lnTo>
                <a:lnTo>
                  <a:pt x="258495" y="93362"/>
                </a:lnTo>
                <a:close/>
              </a:path>
              <a:path w="281304" h="114935">
                <a:moveTo>
                  <a:pt x="269678" y="82262"/>
                </a:moveTo>
                <a:lnTo>
                  <a:pt x="92189" y="82262"/>
                </a:lnTo>
                <a:lnTo>
                  <a:pt x="106010" y="102602"/>
                </a:lnTo>
                <a:lnTo>
                  <a:pt x="119510" y="110539"/>
                </a:lnTo>
                <a:lnTo>
                  <a:pt x="140691" y="107112"/>
                </a:lnTo>
                <a:lnTo>
                  <a:pt x="177558" y="93362"/>
                </a:lnTo>
                <a:lnTo>
                  <a:pt x="258495" y="93362"/>
                </a:lnTo>
                <a:lnTo>
                  <a:pt x="269678" y="82262"/>
                </a:lnTo>
                <a:close/>
              </a:path>
              <a:path w="281304" h="114935">
                <a:moveTo>
                  <a:pt x="39613" y="33889"/>
                </a:moveTo>
                <a:lnTo>
                  <a:pt x="16219" y="36279"/>
                </a:lnTo>
                <a:lnTo>
                  <a:pt x="5629" y="43950"/>
                </a:lnTo>
                <a:lnTo>
                  <a:pt x="0" y="59224"/>
                </a:lnTo>
                <a:lnTo>
                  <a:pt x="4219" y="72484"/>
                </a:lnTo>
                <a:lnTo>
                  <a:pt x="23172" y="81892"/>
                </a:lnTo>
                <a:lnTo>
                  <a:pt x="53587" y="85726"/>
                </a:lnTo>
                <a:lnTo>
                  <a:pt x="92189" y="82262"/>
                </a:lnTo>
                <a:lnTo>
                  <a:pt x="269678" y="82262"/>
                </a:lnTo>
                <a:lnTo>
                  <a:pt x="280847" y="71175"/>
                </a:lnTo>
                <a:lnTo>
                  <a:pt x="222220" y="34459"/>
                </a:lnTo>
                <a:lnTo>
                  <a:pt x="83654" y="34459"/>
                </a:lnTo>
                <a:lnTo>
                  <a:pt x="39613" y="33889"/>
                </a:lnTo>
                <a:close/>
              </a:path>
              <a:path w="281304" h="114935">
                <a:moveTo>
                  <a:pt x="156008" y="0"/>
                </a:moveTo>
                <a:lnTo>
                  <a:pt x="100585" y="12498"/>
                </a:lnTo>
                <a:lnTo>
                  <a:pt x="83654" y="34459"/>
                </a:lnTo>
                <a:lnTo>
                  <a:pt x="222220" y="34459"/>
                </a:lnTo>
                <a:lnTo>
                  <a:pt x="189509" y="13974"/>
                </a:lnTo>
                <a:lnTo>
                  <a:pt x="169718" y="4226"/>
                </a:lnTo>
                <a:lnTo>
                  <a:pt x="156008" y="0"/>
                </a:lnTo>
                <a:close/>
              </a:path>
            </a:pathLst>
          </a:custGeom>
          <a:solidFill>
            <a:srgbClr val="FFFFFF"/>
          </a:solidFill>
        </p:spPr>
        <p:txBody>
          <a:bodyPr wrap="square" lIns="0" tIns="0" rIns="0" bIns="0" rtlCol="0"/>
          <a:lstStyle/>
          <a:p>
            <a:endParaRPr/>
          </a:p>
        </p:txBody>
      </p:sp>
      <p:sp>
        <p:nvSpPr>
          <p:cNvPr id="71" name="object 71"/>
          <p:cNvSpPr/>
          <p:nvPr/>
        </p:nvSpPr>
        <p:spPr>
          <a:xfrm>
            <a:off x="3112612" y="3029618"/>
            <a:ext cx="281305" cy="114935"/>
          </a:xfrm>
          <a:custGeom>
            <a:avLst/>
            <a:gdLst/>
            <a:ahLst/>
            <a:cxnLst/>
            <a:rect l="l" t="t" r="r" b="b"/>
            <a:pathLst>
              <a:path w="281304" h="114935">
                <a:moveTo>
                  <a:pt x="189509" y="13974"/>
                </a:moveTo>
                <a:lnTo>
                  <a:pt x="169718" y="4226"/>
                </a:lnTo>
                <a:lnTo>
                  <a:pt x="156008" y="0"/>
                </a:lnTo>
                <a:lnTo>
                  <a:pt x="141976" y="414"/>
                </a:lnTo>
                <a:lnTo>
                  <a:pt x="100585" y="12498"/>
                </a:lnTo>
                <a:lnTo>
                  <a:pt x="83654" y="34459"/>
                </a:lnTo>
                <a:lnTo>
                  <a:pt x="39613" y="33889"/>
                </a:lnTo>
                <a:lnTo>
                  <a:pt x="16219" y="36279"/>
                </a:lnTo>
                <a:lnTo>
                  <a:pt x="5629" y="43950"/>
                </a:lnTo>
                <a:lnTo>
                  <a:pt x="0" y="59224"/>
                </a:lnTo>
                <a:lnTo>
                  <a:pt x="4219" y="72484"/>
                </a:lnTo>
                <a:lnTo>
                  <a:pt x="23172" y="81892"/>
                </a:lnTo>
                <a:lnTo>
                  <a:pt x="53587" y="85726"/>
                </a:lnTo>
                <a:lnTo>
                  <a:pt x="92189" y="82262"/>
                </a:lnTo>
                <a:lnTo>
                  <a:pt x="106010" y="102602"/>
                </a:lnTo>
                <a:lnTo>
                  <a:pt x="119510" y="110539"/>
                </a:lnTo>
                <a:lnTo>
                  <a:pt x="140691" y="107112"/>
                </a:lnTo>
                <a:lnTo>
                  <a:pt x="177558" y="93362"/>
                </a:lnTo>
                <a:lnTo>
                  <a:pt x="207583" y="111260"/>
                </a:lnTo>
                <a:lnTo>
                  <a:pt x="228350" y="114915"/>
                </a:lnTo>
                <a:lnTo>
                  <a:pt x="249544" y="102247"/>
                </a:lnTo>
                <a:lnTo>
                  <a:pt x="280847" y="71175"/>
                </a:lnTo>
                <a:lnTo>
                  <a:pt x="189509" y="13974"/>
                </a:lnTo>
                <a:close/>
              </a:path>
            </a:pathLst>
          </a:custGeom>
          <a:ln w="3175">
            <a:solidFill>
              <a:srgbClr val="255579"/>
            </a:solidFill>
          </a:ln>
        </p:spPr>
        <p:txBody>
          <a:bodyPr wrap="square" lIns="0" tIns="0" rIns="0" bIns="0" rtlCol="0"/>
          <a:lstStyle/>
          <a:p>
            <a:endParaRPr/>
          </a:p>
        </p:txBody>
      </p:sp>
      <p:sp>
        <p:nvSpPr>
          <p:cNvPr id="72" name="object 72"/>
          <p:cNvSpPr/>
          <p:nvPr/>
        </p:nvSpPr>
        <p:spPr>
          <a:xfrm>
            <a:off x="1206004" y="3338424"/>
            <a:ext cx="2552700" cy="1254760"/>
          </a:xfrm>
          <a:custGeom>
            <a:avLst/>
            <a:gdLst/>
            <a:ahLst/>
            <a:cxnLst/>
            <a:rect l="l" t="t" r="r" b="b"/>
            <a:pathLst>
              <a:path w="2552700" h="1254760">
                <a:moveTo>
                  <a:pt x="1389318" y="0"/>
                </a:moveTo>
                <a:lnTo>
                  <a:pt x="1112646" y="2739"/>
                </a:lnTo>
                <a:lnTo>
                  <a:pt x="1022342" y="5532"/>
                </a:lnTo>
                <a:lnTo>
                  <a:pt x="983131" y="7352"/>
                </a:lnTo>
                <a:lnTo>
                  <a:pt x="786795" y="18874"/>
                </a:lnTo>
                <a:lnTo>
                  <a:pt x="616069" y="35519"/>
                </a:lnTo>
                <a:lnTo>
                  <a:pt x="376201" y="68812"/>
                </a:lnTo>
                <a:lnTo>
                  <a:pt x="0" y="126080"/>
                </a:lnTo>
                <a:lnTo>
                  <a:pt x="0" y="1254403"/>
                </a:lnTo>
                <a:lnTo>
                  <a:pt x="2552420" y="1254403"/>
                </a:lnTo>
                <a:lnTo>
                  <a:pt x="2552420" y="26172"/>
                </a:lnTo>
                <a:lnTo>
                  <a:pt x="2425018" y="19195"/>
                </a:lnTo>
                <a:lnTo>
                  <a:pt x="2256003" y="12446"/>
                </a:lnTo>
                <a:lnTo>
                  <a:pt x="1637023" y="1171"/>
                </a:lnTo>
                <a:lnTo>
                  <a:pt x="1389318" y="0"/>
                </a:lnTo>
                <a:close/>
              </a:path>
            </a:pathLst>
          </a:custGeom>
          <a:solidFill>
            <a:srgbClr val="C0C1C4"/>
          </a:solidFill>
        </p:spPr>
        <p:txBody>
          <a:bodyPr wrap="square" lIns="0" tIns="0" rIns="0" bIns="0" rtlCol="0"/>
          <a:lstStyle/>
          <a:p>
            <a:endParaRPr/>
          </a:p>
        </p:txBody>
      </p:sp>
      <p:sp>
        <p:nvSpPr>
          <p:cNvPr id="73" name="object 73"/>
          <p:cNvSpPr/>
          <p:nvPr/>
        </p:nvSpPr>
        <p:spPr>
          <a:xfrm>
            <a:off x="1204868" y="2810033"/>
            <a:ext cx="2554694" cy="1073263"/>
          </a:xfrm>
          <a:prstGeom prst="rect">
            <a:avLst/>
          </a:prstGeom>
          <a:blipFill>
            <a:blip r:embed="rId2" cstate="print"/>
            <a:stretch>
              <a:fillRect/>
            </a:stretch>
          </a:blipFill>
        </p:spPr>
        <p:txBody>
          <a:bodyPr wrap="square" lIns="0" tIns="0" rIns="0" bIns="0" rtlCol="0"/>
          <a:lstStyle/>
          <a:p>
            <a:endParaRPr/>
          </a:p>
        </p:txBody>
      </p:sp>
      <p:sp>
        <p:nvSpPr>
          <p:cNvPr id="74" name="object 74"/>
          <p:cNvSpPr/>
          <p:nvPr/>
        </p:nvSpPr>
        <p:spPr>
          <a:xfrm>
            <a:off x="1206004" y="3671863"/>
            <a:ext cx="461009" cy="303530"/>
          </a:xfrm>
          <a:custGeom>
            <a:avLst/>
            <a:gdLst/>
            <a:ahLst/>
            <a:cxnLst/>
            <a:rect l="l" t="t" r="r" b="b"/>
            <a:pathLst>
              <a:path w="461010" h="303529">
                <a:moveTo>
                  <a:pt x="402668" y="0"/>
                </a:moveTo>
                <a:lnTo>
                  <a:pt x="190408" y="115294"/>
                </a:lnTo>
                <a:lnTo>
                  <a:pt x="74661" y="179690"/>
                </a:lnTo>
                <a:lnTo>
                  <a:pt x="14932" y="216557"/>
                </a:lnTo>
                <a:lnTo>
                  <a:pt x="0" y="227605"/>
                </a:lnTo>
                <a:lnTo>
                  <a:pt x="0" y="303300"/>
                </a:lnTo>
                <a:lnTo>
                  <a:pt x="214628" y="161280"/>
                </a:lnTo>
                <a:lnTo>
                  <a:pt x="346969" y="75117"/>
                </a:lnTo>
                <a:lnTo>
                  <a:pt x="413687" y="35050"/>
                </a:lnTo>
                <a:lnTo>
                  <a:pt x="460720" y="11950"/>
                </a:lnTo>
                <a:lnTo>
                  <a:pt x="402668" y="0"/>
                </a:lnTo>
                <a:close/>
              </a:path>
            </a:pathLst>
          </a:custGeom>
          <a:solidFill>
            <a:srgbClr val="FFFFFF"/>
          </a:solidFill>
        </p:spPr>
        <p:txBody>
          <a:bodyPr wrap="square" lIns="0" tIns="0" rIns="0" bIns="0" rtlCol="0"/>
          <a:lstStyle/>
          <a:p>
            <a:endParaRPr/>
          </a:p>
        </p:txBody>
      </p:sp>
      <p:sp>
        <p:nvSpPr>
          <p:cNvPr id="75" name="object 75"/>
          <p:cNvSpPr/>
          <p:nvPr/>
        </p:nvSpPr>
        <p:spPr>
          <a:xfrm>
            <a:off x="1206004" y="3671863"/>
            <a:ext cx="403225" cy="227965"/>
          </a:xfrm>
          <a:custGeom>
            <a:avLst/>
            <a:gdLst/>
            <a:ahLst/>
            <a:cxnLst/>
            <a:rect l="l" t="t" r="r" b="b"/>
            <a:pathLst>
              <a:path w="403225" h="227964">
                <a:moveTo>
                  <a:pt x="402668" y="0"/>
                </a:moveTo>
                <a:lnTo>
                  <a:pt x="190408" y="115294"/>
                </a:lnTo>
                <a:lnTo>
                  <a:pt x="74661" y="179690"/>
                </a:lnTo>
                <a:lnTo>
                  <a:pt x="14932" y="216557"/>
                </a:lnTo>
                <a:lnTo>
                  <a:pt x="0" y="227605"/>
                </a:lnTo>
              </a:path>
            </a:pathLst>
          </a:custGeom>
          <a:ln w="3175">
            <a:solidFill>
              <a:srgbClr val="255579"/>
            </a:solidFill>
          </a:ln>
        </p:spPr>
        <p:txBody>
          <a:bodyPr wrap="square" lIns="0" tIns="0" rIns="0" bIns="0" rtlCol="0"/>
          <a:lstStyle/>
          <a:p>
            <a:endParaRPr/>
          </a:p>
        </p:txBody>
      </p:sp>
      <p:sp>
        <p:nvSpPr>
          <p:cNvPr id="76" name="object 76"/>
          <p:cNvSpPr/>
          <p:nvPr/>
        </p:nvSpPr>
        <p:spPr>
          <a:xfrm>
            <a:off x="1206004" y="3671863"/>
            <a:ext cx="461009" cy="303530"/>
          </a:xfrm>
          <a:custGeom>
            <a:avLst/>
            <a:gdLst/>
            <a:ahLst/>
            <a:cxnLst/>
            <a:rect l="l" t="t" r="r" b="b"/>
            <a:pathLst>
              <a:path w="461010" h="303529">
                <a:moveTo>
                  <a:pt x="0" y="303300"/>
                </a:moveTo>
                <a:lnTo>
                  <a:pt x="214628" y="161280"/>
                </a:lnTo>
                <a:lnTo>
                  <a:pt x="346969" y="75117"/>
                </a:lnTo>
                <a:lnTo>
                  <a:pt x="413687" y="35050"/>
                </a:lnTo>
                <a:lnTo>
                  <a:pt x="460720" y="11950"/>
                </a:lnTo>
                <a:lnTo>
                  <a:pt x="402668" y="0"/>
                </a:lnTo>
              </a:path>
            </a:pathLst>
          </a:custGeom>
          <a:ln w="3175">
            <a:solidFill>
              <a:srgbClr val="255579"/>
            </a:solidFill>
          </a:ln>
        </p:spPr>
        <p:txBody>
          <a:bodyPr wrap="square" lIns="0" tIns="0" rIns="0" bIns="0" rtlCol="0"/>
          <a:lstStyle/>
          <a:p>
            <a:endParaRPr/>
          </a:p>
        </p:txBody>
      </p:sp>
      <p:sp>
        <p:nvSpPr>
          <p:cNvPr id="77" name="object 77"/>
          <p:cNvSpPr/>
          <p:nvPr/>
        </p:nvSpPr>
        <p:spPr>
          <a:xfrm>
            <a:off x="2213047" y="4066240"/>
            <a:ext cx="200025" cy="346710"/>
          </a:xfrm>
          <a:custGeom>
            <a:avLst/>
            <a:gdLst/>
            <a:ahLst/>
            <a:cxnLst/>
            <a:rect l="l" t="t" r="r" b="b"/>
            <a:pathLst>
              <a:path w="200025" h="346710">
                <a:moveTo>
                  <a:pt x="152793" y="0"/>
                </a:moveTo>
                <a:lnTo>
                  <a:pt x="0" y="346570"/>
                </a:lnTo>
                <a:lnTo>
                  <a:pt x="83654" y="346570"/>
                </a:lnTo>
                <a:lnTo>
                  <a:pt x="199745" y="3416"/>
                </a:lnTo>
                <a:lnTo>
                  <a:pt x="152793" y="0"/>
                </a:lnTo>
                <a:close/>
              </a:path>
            </a:pathLst>
          </a:custGeom>
          <a:solidFill>
            <a:srgbClr val="FFFFFF"/>
          </a:solidFill>
        </p:spPr>
        <p:txBody>
          <a:bodyPr wrap="square" lIns="0" tIns="0" rIns="0" bIns="0" rtlCol="0"/>
          <a:lstStyle/>
          <a:p>
            <a:endParaRPr/>
          </a:p>
        </p:txBody>
      </p:sp>
      <p:sp>
        <p:nvSpPr>
          <p:cNvPr id="78" name="object 78"/>
          <p:cNvSpPr/>
          <p:nvPr/>
        </p:nvSpPr>
        <p:spPr>
          <a:xfrm>
            <a:off x="2213047" y="4066240"/>
            <a:ext cx="200025" cy="346710"/>
          </a:xfrm>
          <a:custGeom>
            <a:avLst/>
            <a:gdLst/>
            <a:ahLst/>
            <a:cxnLst/>
            <a:rect l="l" t="t" r="r" b="b"/>
            <a:pathLst>
              <a:path w="200025" h="346710">
                <a:moveTo>
                  <a:pt x="152793" y="0"/>
                </a:moveTo>
                <a:lnTo>
                  <a:pt x="0" y="346570"/>
                </a:lnTo>
                <a:lnTo>
                  <a:pt x="83654" y="346570"/>
                </a:lnTo>
                <a:lnTo>
                  <a:pt x="199745" y="3416"/>
                </a:lnTo>
                <a:lnTo>
                  <a:pt x="152793" y="0"/>
                </a:lnTo>
                <a:close/>
              </a:path>
            </a:pathLst>
          </a:custGeom>
          <a:ln w="3175">
            <a:solidFill>
              <a:srgbClr val="255579"/>
            </a:solidFill>
          </a:ln>
        </p:spPr>
        <p:txBody>
          <a:bodyPr wrap="square" lIns="0" tIns="0" rIns="0" bIns="0" rtlCol="0"/>
          <a:lstStyle/>
          <a:p>
            <a:endParaRPr/>
          </a:p>
        </p:txBody>
      </p:sp>
      <p:sp>
        <p:nvSpPr>
          <p:cNvPr id="79" name="object 79"/>
          <p:cNvSpPr/>
          <p:nvPr/>
        </p:nvSpPr>
        <p:spPr>
          <a:xfrm>
            <a:off x="2720149" y="3217404"/>
            <a:ext cx="241409" cy="126163"/>
          </a:xfrm>
          <a:prstGeom prst="rect">
            <a:avLst/>
          </a:prstGeom>
          <a:blipFill>
            <a:blip r:embed="rId3" cstate="print"/>
            <a:stretch>
              <a:fillRect/>
            </a:stretch>
          </a:blipFill>
        </p:spPr>
        <p:txBody>
          <a:bodyPr wrap="square" lIns="0" tIns="0" rIns="0" bIns="0" rtlCol="0"/>
          <a:lstStyle/>
          <a:p>
            <a:endParaRPr/>
          </a:p>
        </p:txBody>
      </p:sp>
      <p:sp>
        <p:nvSpPr>
          <p:cNvPr id="80" name="object 80"/>
          <p:cNvSpPr/>
          <p:nvPr/>
        </p:nvSpPr>
        <p:spPr>
          <a:xfrm>
            <a:off x="2698917" y="3216875"/>
            <a:ext cx="288925" cy="127000"/>
          </a:xfrm>
          <a:custGeom>
            <a:avLst/>
            <a:gdLst/>
            <a:ahLst/>
            <a:cxnLst/>
            <a:rect l="l" t="t" r="r" b="b"/>
            <a:pathLst>
              <a:path w="288925" h="127000">
                <a:moveTo>
                  <a:pt x="270421" y="40767"/>
                </a:moveTo>
                <a:lnTo>
                  <a:pt x="240765" y="7370"/>
                </a:lnTo>
                <a:lnTo>
                  <a:pt x="200472" y="2441"/>
                </a:lnTo>
                <a:lnTo>
                  <a:pt x="153695" y="161"/>
                </a:lnTo>
                <a:lnTo>
                  <a:pt x="130276" y="0"/>
                </a:lnTo>
                <a:lnTo>
                  <a:pt x="120685" y="133"/>
                </a:lnTo>
                <a:lnTo>
                  <a:pt x="79336" y="2194"/>
                </a:lnTo>
                <a:lnTo>
                  <a:pt x="41922" y="9944"/>
                </a:lnTo>
                <a:lnTo>
                  <a:pt x="17983" y="40767"/>
                </a:lnTo>
                <a:lnTo>
                  <a:pt x="8320" y="86306"/>
                </a:lnTo>
                <a:lnTo>
                  <a:pt x="2643" y="114226"/>
                </a:lnTo>
                <a:lnTo>
                  <a:pt x="0" y="126682"/>
                </a:lnTo>
                <a:lnTo>
                  <a:pt x="133388" y="126682"/>
                </a:lnTo>
                <a:lnTo>
                  <a:pt x="155016" y="126682"/>
                </a:lnTo>
                <a:lnTo>
                  <a:pt x="288404" y="126682"/>
                </a:lnTo>
                <a:lnTo>
                  <a:pt x="285755" y="114226"/>
                </a:lnTo>
                <a:lnTo>
                  <a:pt x="280079" y="86306"/>
                </a:lnTo>
                <a:lnTo>
                  <a:pt x="274070" y="57095"/>
                </a:lnTo>
                <a:lnTo>
                  <a:pt x="270421" y="40767"/>
                </a:lnTo>
                <a:close/>
              </a:path>
            </a:pathLst>
          </a:custGeom>
          <a:ln w="3175">
            <a:solidFill>
              <a:srgbClr val="255579"/>
            </a:solidFill>
          </a:ln>
        </p:spPr>
        <p:txBody>
          <a:bodyPr wrap="square" lIns="0" tIns="0" rIns="0" bIns="0" rtlCol="0"/>
          <a:lstStyle/>
          <a:p>
            <a:endParaRPr/>
          </a:p>
        </p:txBody>
      </p:sp>
      <p:sp>
        <p:nvSpPr>
          <p:cNvPr id="81" name="object 81"/>
          <p:cNvSpPr/>
          <p:nvPr/>
        </p:nvSpPr>
        <p:spPr>
          <a:xfrm>
            <a:off x="2681776" y="3403434"/>
            <a:ext cx="621478" cy="1190530"/>
          </a:xfrm>
          <a:prstGeom prst="rect">
            <a:avLst/>
          </a:prstGeom>
          <a:blipFill>
            <a:blip r:embed="rId4" cstate="print"/>
            <a:stretch>
              <a:fillRect/>
            </a:stretch>
          </a:blipFill>
        </p:spPr>
        <p:txBody>
          <a:bodyPr wrap="square" lIns="0" tIns="0" rIns="0" bIns="0" rtlCol="0"/>
          <a:lstStyle/>
          <a:p>
            <a:endParaRPr/>
          </a:p>
        </p:txBody>
      </p:sp>
      <p:sp>
        <p:nvSpPr>
          <p:cNvPr id="82" name="object 82"/>
          <p:cNvSpPr/>
          <p:nvPr/>
        </p:nvSpPr>
        <p:spPr>
          <a:xfrm>
            <a:off x="1206004" y="2811183"/>
            <a:ext cx="2552700" cy="1781810"/>
          </a:xfrm>
          <a:custGeom>
            <a:avLst/>
            <a:gdLst/>
            <a:ahLst/>
            <a:cxnLst/>
            <a:rect l="l" t="t" r="r" b="b"/>
            <a:pathLst>
              <a:path w="2552700" h="1781810">
                <a:moveTo>
                  <a:pt x="0" y="1781644"/>
                </a:moveTo>
                <a:lnTo>
                  <a:pt x="2552433" y="1781644"/>
                </a:lnTo>
                <a:lnTo>
                  <a:pt x="2552433" y="0"/>
                </a:lnTo>
                <a:lnTo>
                  <a:pt x="0" y="0"/>
                </a:lnTo>
                <a:lnTo>
                  <a:pt x="0" y="1781644"/>
                </a:lnTo>
                <a:close/>
              </a:path>
            </a:pathLst>
          </a:custGeom>
          <a:ln w="6350">
            <a:solidFill>
              <a:srgbClr val="61A489"/>
            </a:solidFill>
          </a:ln>
        </p:spPr>
        <p:txBody>
          <a:bodyPr wrap="square" lIns="0" tIns="0" rIns="0" bIns="0" rtlCol="0"/>
          <a:lstStyle/>
          <a:p>
            <a:endParaRPr/>
          </a:p>
        </p:txBody>
      </p:sp>
      <p:sp>
        <p:nvSpPr>
          <p:cNvPr id="83" name="object 83"/>
          <p:cNvSpPr/>
          <p:nvPr/>
        </p:nvSpPr>
        <p:spPr>
          <a:xfrm>
            <a:off x="3843388" y="2811170"/>
            <a:ext cx="2552700" cy="797560"/>
          </a:xfrm>
          <a:custGeom>
            <a:avLst/>
            <a:gdLst/>
            <a:ahLst/>
            <a:cxnLst/>
            <a:rect l="l" t="t" r="r" b="b"/>
            <a:pathLst>
              <a:path w="2552700" h="797560">
                <a:moveTo>
                  <a:pt x="0" y="797521"/>
                </a:moveTo>
                <a:lnTo>
                  <a:pt x="2552433" y="797521"/>
                </a:lnTo>
                <a:lnTo>
                  <a:pt x="2552433" y="0"/>
                </a:lnTo>
                <a:lnTo>
                  <a:pt x="0" y="0"/>
                </a:lnTo>
                <a:lnTo>
                  <a:pt x="0" y="797521"/>
                </a:lnTo>
                <a:close/>
              </a:path>
            </a:pathLst>
          </a:custGeom>
          <a:solidFill>
            <a:srgbClr val="E2EEED"/>
          </a:solidFill>
        </p:spPr>
        <p:txBody>
          <a:bodyPr wrap="square" lIns="0" tIns="0" rIns="0" bIns="0" rtlCol="0"/>
          <a:lstStyle/>
          <a:p>
            <a:endParaRPr/>
          </a:p>
        </p:txBody>
      </p:sp>
      <p:sp>
        <p:nvSpPr>
          <p:cNvPr id="84" name="object 84"/>
          <p:cNvSpPr/>
          <p:nvPr/>
        </p:nvSpPr>
        <p:spPr>
          <a:xfrm>
            <a:off x="3843388" y="3608696"/>
            <a:ext cx="2552700" cy="0"/>
          </a:xfrm>
          <a:custGeom>
            <a:avLst/>
            <a:gdLst/>
            <a:ahLst/>
            <a:cxnLst/>
            <a:rect l="l" t="t" r="r" b="b"/>
            <a:pathLst>
              <a:path w="2552700">
                <a:moveTo>
                  <a:pt x="2552433" y="0"/>
                </a:moveTo>
                <a:lnTo>
                  <a:pt x="0" y="0"/>
                </a:lnTo>
              </a:path>
            </a:pathLst>
          </a:custGeom>
          <a:ln w="3175">
            <a:solidFill>
              <a:srgbClr val="255579"/>
            </a:solidFill>
          </a:ln>
        </p:spPr>
        <p:txBody>
          <a:bodyPr wrap="square" lIns="0" tIns="0" rIns="0" bIns="0" rtlCol="0"/>
          <a:lstStyle/>
          <a:p>
            <a:endParaRPr/>
          </a:p>
        </p:txBody>
      </p:sp>
      <p:sp>
        <p:nvSpPr>
          <p:cNvPr id="85" name="object 85"/>
          <p:cNvSpPr/>
          <p:nvPr/>
        </p:nvSpPr>
        <p:spPr>
          <a:xfrm>
            <a:off x="4151602" y="2933759"/>
            <a:ext cx="266700" cy="0"/>
          </a:xfrm>
          <a:custGeom>
            <a:avLst/>
            <a:gdLst/>
            <a:ahLst/>
            <a:cxnLst/>
            <a:rect l="l" t="t" r="r" b="b"/>
            <a:pathLst>
              <a:path w="266700">
                <a:moveTo>
                  <a:pt x="0" y="0"/>
                </a:moveTo>
                <a:lnTo>
                  <a:pt x="266331" y="0"/>
                </a:lnTo>
              </a:path>
            </a:pathLst>
          </a:custGeom>
          <a:ln w="6057">
            <a:solidFill>
              <a:srgbClr val="255579"/>
            </a:solidFill>
          </a:ln>
        </p:spPr>
        <p:txBody>
          <a:bodyPr wrap="square" lIns="0" tIns="0" rIns="0" bIns="0" rtlCol="0"/>
          <a:lstStyle/>
          <a:p>
            <a:endParaRPr/>
          </a:p>
        </p:txBody>
      </p:sp>
      <p:sp>
        <p:nvSpPr>
          <p:cNvPr id="86" name="object 86"/>
          <p:cNvSpPr/>
          <p:nvPr/>
        </p:nvSpPr>
        <p:spPr>
          <a:xfrm>
            <a:off x="4176641" y="2934328"/>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87" name="object 87"/>
          <p:cNvSpPr/>
          <p:nvPr/>
        </p:nvSpPr>
        <p:spPr>
          <a:xfrm>
            <a:off x="4206152" y="2934328"/>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88" name="object 88"/>
          <p:cNvSpPr/>
          <p:nvPr/>
        </p:nvSpPr>
        <p:spPr>
          <a:xfrm>
            <a:off x="4235664" y="2934328"/>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89" name="object 89"/>
          <p:cNvSpPr/>
          <p:nvPr/>
        </p:nvSpPr>
        <p:spPr>
          <a:xfrm>
            <a:off x="4265175" y="2934328"/>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90" name="object 90"/>
          <p:cNvSpPr/>
          <p:nvPr/>
        </p:nvSpPr>
        <p:spPr>
          <a:xfrm>
            <a:off x="4294686" y="2934328"/>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91" name="object 91"/>
          <p:cNvSpPr/>
          <p:nvPr/>
        </p:nvSpPr>
        <p:spPr>
          <a:xfrm>
            <a:off x="4324197" y="2934328"/>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92" name="object 92"/>
          <p:cNvSpPr/>
          <p:nvPr/>
        </p:nvSpPr>
        <p:spPr>
          <a:xfrm>
            <a:off x="4353708" y="2934328"/>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93" name="object 93"/>
          <p:cNvSpPr/>
          <p:nvPr/>
        </p:nvSpPr>
        <p:spPr>
          <a:xfrm>
            <a:off x="4383219" y="2934328"/>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94" name="object 94"/>
          <p:cNvSpPr/>
          <p:nvPr/>
        </p:nvSpPr>
        <p:spPr>
          <a:xfrm>
            <a:off x="4803773" y="3086272"/>
            <a:ext cx="176530" cy="273685"/>
          </a:xfrm>
          <a:custGeom>
            <a:avLst/>
            <a:gdLst/>
            <a:ahLst/>
            <a:cxnLst/>
            <a:rect l="l" t="t" r="r" b="b"/>
            <a:pathLst>
              <a:path w="176529" h="273685">
                <a:moveTo>
                  <a:pt x="168452" y="0"/>
                </a:moveTo>
                <a:lnTo>
                  <a:pt x="9105" y="3416"/>
                </a:lnTo>
                <a:lnTo>
                  <a:pt x="0" y="273164"/>
                </a:lnTo>
                <a:lnTo>
                  <a:pt x="18211" y="273164"/>
                </a:lnTo>
                <a:lnTo>
                  <a:pt x="176415" y="260642"/>
                </a:lnTo>
                <a:lnTo>
                  <a:pt x="168452" y="0"/>
                </a:lnTo>
                <a:close/>
              </a:path>
            </a:pathLst>
          </a:custGeom>
          <a:solidFill>
            <a:srgbClr val="B59C7E"/>
          </a:solidFill>
        </p:spPr>
        <p:txBody>
          <a:bodyPr wrap="square" lIns="0" tIns="0" rIns="0" bIns="0" rtlCol="0"/>
          <a:lstStyle/>
          <a:p>
            <a:endParaRPr/>
          </a:p>
        </p:txBody>
      </p:sp>
      <p:sp>
        <p:nvSpPr>
          <p:cNvPr id="95" name="object 95"/>
          <p:cNvSpPr/>
          <p:nvPr/>
        </p:nvSpPr>
        <p:spPr>
          <a:xfrm>
            <a:off x="4803773" y="3086272"/>
            <a:ext cx="176530" cy="273685"/>
          </a:xfrm>
          <a:custGeom>
            <a:avLst/>
            <a:gdLst/>
            <a:ahLst/>
            <a:cxnLst/>
            <a:rect l="l" t="t" r="r" b="b"/>
            <a:pathLst>
              <a:path w="176529" h="273685">
                <a:moveTo>
                  <a:pt x="9105" y="3416"/>
                </a:moveTo>
                <a:lnTo>
                  <a:pt x="168452" y="0"/>
                </a:lnTo>
                <a:lnTo>
                  <a:pt x="176415" y="260642"/>
                </a:lnTo>
                <a:lnTo>
                  <a:pt x="18211" y="273164"/>
                </a:lnTo>
                <a:lnTo>
                  <a:pt x="0" y="273164"/>
                </a:lnTo>
                <a:lnTo>
                  <a:pt x="9105" y="3416"/>
                </a:lnTo>
                <a:close/>
              </a:path>
            </a:pathLst>
          </a:custGeom>
          <a:ln w="3175">
            <a:solidFill>
              <a:srgbClr val="255579"/>
            </a:solidFill>
          </a:ln>
        </p:spPr>
        <p:txBody>
          <a:bodyPr wrap="square" lIns="0" tIns="0" rIns="0" bIns="0" rtlCol="0"/>
          <a:lstStyle/>
          <a:p>
            <a:endParaRPr/>
          </a:p>
        </p:txBody>
      </p:sp>
      <p:sp>
        <p:nvSpPr>
          <p:cNvPr id="96" name="object 96"/>
          <p:cNvSpPr/>
          <p:nvPr/>
        </p:nvSpPr>
        <p:spPr>
          <a:xfrm>
            <a:off x="4796942" y="3085890"/>
            <a:ext cx="186690" cy="0"/>
          </a:xfrm>
          <a:custGeom>
            <a:avLst/>
            <a:gdLst/>
            <a:ahLst/>
            <a:cxnLst/>
            <a:rect l="l" t="t" r="r" b="b"/>
            <a:pathLst>
              <a:path w="186689">
                <a:moveTo>
                  <a:pt x="0" y="0"/>
                </a:moveTo>
                <a:lnTo>
                  <a:pt x="186664" y="0"/>
                </a:lnTo>
              </a:path>
            </a:pathLst>
          </a:custGeom>
          <a:ln w="15938">
            <a:solidFill>
              <a:srgbClr val="B59C7E"/>
            </a:solidFill>
          </a:ln>
        </p:spPr>
        <p:txBody>
          <a:bodyPr wrap="square" lIns="0" tIns="0" rIns="0" bIns="0" rtlCol="0"/>
          <a:lstStyle/>
          <a:p>
            <a:endParaRPr/>
          </a:p>
        </p:txBody>
      </p:sp>
      <p:sp>
        <p:nvSpPr>
          <p:cNvPr id="97" name="object 97"/>
          <p:cNvSpPr/>
          <p:nvPr/>
        </p:nvSpPr>
        <p:spPr>
          <a:xfrm>
            <a:off x="4796941" y="3077921"/>
            <a:ext cx="186690" cy="16510"/>
          </a:xfrm>
          <a:custGeom>
            <a:avLst/>
            <a:gdLst/>
            <a:ahLst/>
            <a:cxnLst/>
            <a:rect l="l" t="t" r="r" b="b"/>
            <a:pathLst>
              <a:path w="186689" h="16510">
                <a:moveTo>
                  <a:pt x="186664" y="15938"/>
                </a:moveTo>
                <a:lnTo>
                  <a:pt x="0" y="15938"/>
                </a:lnTo>
                <a:lnTo>
                  <a:pt x="0" y="0"/>
                </a:lnTo>
                <a:lnTo>
                  <a:pt x="186664" y="0"/>
                </a:lnTo>
                <a:lnTo>
                  <a:pt x="186664" y="15938"/>
                </a:lnTo>
                <a:close/>
              </a:path>
            </a:pathLst>
          </a:custGeom>
          <a:ln w="3175">
            <a:solidFill>
              <a:srgbClr val="255579"/>
            </a:solidFill>
          </a:ln>
        </p:spPr>
        <p:txBody>
          <a:bodyPr wrap="square" lIns="0" tIns="0" rIns="0" bIns="0" rtlCol="0"/>
          <a:lstStyle/>
          <a:p>
            <a:endParaRPr/>
          </a:p>
        </p:txBody>
      </p:sp>
      <p:sp>
        <p:nvSpPr>
          <p:cNvPr id="98" name="object 98"/>
          <p:cNvSpPr/>
          <p:nvPr/>
        </p:nvSpPr>
        <p:spPr>
          <a:xfrm>
            <a:off x="3843394" y="2811178"/>
            <a:ext cx="567055" cy="666750"/>
          </a:xfrm>
          <a:custGeom>
            <a:avLst/>
            <a:gdLst/>
            <a:ahLst/>
            <a:cxnLst/>
            <a:rect l="l" t="t" r="r" b="b"/>
            <a:pathLst>
              <a:path w="567054" h="666750">
                <a:moveTo>
                  <a:pt x="307924" y="0"/>
                </a:moveTo>
                <a:lnTo>
                  <a:pt x="0" y="0"/>
                </a:lnTo>
                <a:lnTo>
                  <a:pt x="0" y="666153"/>
                </a:lnTo>
                <a:lnTo>
                  <a:pt x="566572" y="597763"/>
                </a:lnTo>
                <a:lnTo>
                  <a:pt x="566572" y="170103"/>
                </a:lnTo>
                <a:lnTo>
                  <a:pt x="307924" y="170103"/>
                </a:lnTo>
                <a:lnTo>
                  <a:pt x="307924" y="0"/>
                </a:lnTo>
                <a:close/>
              </a:path>
            </a:pathLst>
          </a:custGeom>
          <a:solidFill>
            <a:srgbClr val="C2B295"/>
          </a:solidFill>
        </p:spPr>
        <p:txBody>
          <a:bodyPr wrap="square" lIns="0" tIns="0" rIns="0" bIns="0" rtlCol="0"/>
          <a:lstStyle/>
          <a:p>
            <a:endParaRPr/>
          </a:p>
        </p:txBody>
      </p:sp>
      <p:sp>
        <p:nvSpPr>
          <p:cNvPr id="99" name="object 99"/>
          <p:cNvSpPr/>
          <p:nvPr/>
        </p:nvSpPr>
        <p:spPr>
          <a:xfrm>
            <a:off x="3843388" y="2811170"/>
            <a:ext cx="567055" cy="666750"/>
          </a:xfrm>
          <a:custGeom>
            <a:avLst/>
            <a:gdLst/>
            <a:ahLst/>
            <a:cxnLst/>
            <a:rect l="l" t="t" r="r" b="b"/>
            <a:pathLst>
              <a:path w="567054" h="666750">
                <a:moveTo>
                  <a:pt x="0" y="666148"/>
                </a:moveTo>
                <a:lnTo>
                  <a:pt x="566584" y="597769"/>
                </a:lnTo>
                <a:lnTo>
                  <a:pt x="566584" y="170109"/>
                </a:lnTo>
                <a:lnTo>
                  <a:pt x="307924" y="170109"/>
                </a:lnTo>
                <a:lnTo>
                  <a:pt x="307924" y="0"/>
                </a:lnTo>
              </a:path>
            </a:pathLst>
          </a:custGeom>
          <a:ln w="3175">
            <a:solidFill>
              <a:srgbClr val="255579"/>
            </a:solidFill>
          </a:ln>
        </p:spPr>
        <p:txBody>
          <a:bodyPr wrap="square" lIns="0" tIns="0" rIns="0" bIns="0" rtlCol="0"/>
          <a:lstStyle/>
          <a:p>
            <a:endParaRPr/>
          </a:p>
        </p:txBody>
      </p:sp>
      <p:sp>
        <p:nvSpPr>
          <p:cNvPr id="100" name="object 100"/>
          <p:cNvSpPr/>
          <p:nvPr/>
        </p:nvSpPr>
        <p:spPr>
          <a:xfrm>
            <a:off x="4409966" y="2897338"/>
            <a:ext cx="414655" cy="511809"/>
          </a:xfrm>
          <a:custGeom>
            <a:avLst/>
            <a:gdLst/>
            <a:ahLst/>
            <a:cxnLst/>
            <a:rect l="l" t="t" r="r" b="b"/>
            <a:pathLst>
              <a:path w="414654" h="511810">
                <a:moveTo>
                  <a:pt x="414286" y="0"/>
                </a:moveTo>
                <a:lnTo>
                  <a:pt x="0" y="0"/>
                </a:lnTo>
                <a:lnTo>
                  <a:pt x="0" y="511606"/>
                </a:lnTo>
                <a:lnTo>
                  <a:pt x="412013" y="462102"/>
                </a:lnTo>
                <a:lnTo>
                  <a:pt x="414286" y="0"/>
                </a:lnTo>
                <a:close/>
              </a:path>
            </a:pathLst>
          </a:custGeom>
          <a:solidFill>
            <a:srgbClr val="F5E5BA"/>
          </a:solidFill>
        </p:spPr>
        <p:txBody>
          <a:bodyPr wrap="square" lIns="0" tIns="0" rIns="0" bIns="0" rtlCol="0"/>
          <a:lstStyle/>
          <a:p>
            <a:endParaRPr/>
          </a:p>
        </p:txBody>
      </p:sp>
      <p:sp>
        <p:nvSpPr>
          <p:cNvPr id="101" name="object 101"/>
          <p:cNvSpPr/>
          <p:nvPr/>
        </p:nvSpPr>
        <p:spPr>
          <a:xfrm>
            <a:off x="4409966" y="2897338"/>
            <a:ext cx="414655" cy="511809"/>
          </a:xfrm>
          <a:custGeom>
            <a:avLst/>
            <a:gdLst/>
            <a:ahLst/>
            <a:cxnLst/>
            <a:rect l="l" t="t" r="r" b="b"/>
            <a:pathLst>
              <a:path w="414654" h="511810">
                <a:moveTo>
                  <a:pt x="0" y="0"/>
                </a:moveTo>
                <a:lnTo>
                  <a:pt x="0" y="511606"/>
                </a:lnTo>
                <a:lnTo>
                  <a:pt x="412013" y="462102"/>
                </a:lnTo>
                <a:lnTo>
                  <a:pt x="414286" y="0"/>
                </a:lnTo>
                <a:lnTo>
                  <a:pt x="0" y="0"/>
                </a:lnTo>
                <a:close/>
              </a:path>
            </a:pathLst>
          </a:custGeom>
          <a:ln w="3175">
            <a:solidFill>
              <a:srgbClr val="255579"/>
            </a:solidFill>
          </a:ln>
        </p:spPr>
        <p:txBody>
          <a:bodyPr wrap="square" lIns="0" tIns="0" rIns="0" bIns="0" rtlCol="0"/>
          <a:lstStyle/>
          <a:p>
            <a:endParaRPr/>
          </a:p>
        </p:txBody>
      </p:sp>
      <p:sp>
        <p:nvSpPr>
          <p:cNvPr id="102" name="object 102"/>
          <p:cNvSpPr/>
          <p:nvPr/>
        </p:nvSpPr>
        <p:spPr>
          <a:xfrm>
            <a:off x="4884585" y="3156839"/>
            <a:ext cx="27940" cy="38100"/>
          </a:xfrm>
          <a:custGeom>
            <a:avLst/>
            <a:gdLst/>
            <a:ahLst/>
            <a:cxnLst/>
            <a:rect l="l" t="t" r="r" b="b"/>
            <a:pathLst>
              <a:path w="27939" h="38100">
                <a:moveTo>
                  <a:pt x="27317" y="37566"/>
                </a:moveTo>
                <a:lnTo>
                  <a:pt x="0" y="37566"/>
                </a:lnTo>
                <a:lnTo>
                  <a:pt x="0" y="0"/>
                </a:lnTo>
                <a:lnTo>
                  <a:pt x="27317" y="0"/>
                </a:lnTo>
                <a:lnTo>
                  <a:pt x="27317" y="37566"/>
                </a:lnTo>
                <a:close/>
              </a:path>
            </a:pathLst>
          </a:custGeom>
          <a:solidFill>
            <a:srgbClr val="87888B"/>
          </a:solidFill>
        </p:spPr>
        <p:txBody>
          <a:bodyPr wrap="square" lIns="0" tIns="0" rIns="0" bIns="0" rtlCol="0"/>
          <a:lstStyle/>
          <a:p>
            <a:endParaRPr/>
          </a:p>
        </p:txBody>
      </p:sp>
      <p:sp>
        <p:nvSpPr>
          <p:cNvPr id="103" name="object 103"/>
          <p:cNvSpPr/>
          <p:nvPr/>
        </p:nvSpPr>
        <p:spPr>
          <a:xfrm>
            <a:off x="4884584" y="3156832"/>
            <a:ext cx="27940" cy="38100"/>
          </a:xfrm>
          <a:custGeom>
            <a:avLst/>
            <a:gdLst/>
            <a:ahLst/>
            <a:cxnLst/>
            <a:rect l="l" t="t" r="r" b="b"/>
            <a:pathLst>
              <a:path w="27939" h="38100">
                <a:moveTo>
                  <a:pt x="27317" y="37566"/>
                </a:moveTo>
                <a:lnTo>
                  <a:pt x="0" y="37566"/>
                </a:lnTo>
                <a:lnTo>
                  <a:pt x="0" y="0"/>
                </a:lnTo>
                <a:lnTo>
                  <a:pt x="27317" y="0"/>
                </a:lnTo>
                <a:lnTo>
                  <a:pt x="27317" y="37566"/>
                </a:lnTo>
                <a:close/>
              </a:path>
            </a:pathLst>
          </a:custGeom>
          <a:ln w="3175">
            <a:solidFill>
              <a:srgbClr val="255579"/>
            </a:solidFill>
          </a:ln>
        </p:spPr>
        <p:txBody>
          <a:bodyPr wrap="square" lIns="0" tIns="0" rIns="0" bIns="0" rtlCol="0"/>
          <a:lstStyle/>
          <a:p>
            <a:endParaRPr/>
          </a:p>
        </p:txBody>
      </p:sp>
      <p:sp>
        <p:nvSpPr>
          <p:cNvPr id="104" name="object 104"/>
          <p:cNvSpPr/>
          <p:nvPr/>
        </p:nvSpPr>
        <p:spPr>
          <a:xfrm>
            <a:off x="4884587" y="3177326"/>
            <a:ext cx="27940" cy="0"/>
          </a:xfrm>
          <a:custGeom>
            <a:avLst/>
            <a:gdLst/>
            <a:ahLst/>
            <a:cxnLst/>
            <a:rect l="l" t="t" r="r" b="b"/>
            <a:pathLst>
              <a:path w="27939">
                <a:moveTo>
                  <a:pt x="0" y="0"/>
                </a:moveTo>
                <a:lnTo>
                  <a:pt x="27317" y="0"/>
                </a:lnTo>
              </a:path>
            </a:pathLst>
          </a:custGeom>
          <a:solidFill>
            <a:srgbClr val="87888B"/>
          </a:solidFill>
        </p:spPr>
        <p:txBody>
          <a:bodyPr wrap="square" lIns="0" tIns="0" rIns="0" bIns="0" rtlCol="0"/>
          <a:lstStyle/>
          <a:p>
            <a:endParaRPr/>
          </a:p>
        </p:txBody>
      </p:sp>
      <p:sp>
        <p:nvSpPr>
          <p:cNvPr id="105" name="object 105"/>
          <p:cNvSpPr/>
          <p:nvPr/>
        </p:nvSpPr>
        <p:spPr>
          <a:xfrm>
            <a:off x="4884584" y="3177328"/>
            <a:ext cx="27940" cy="0"/>
          </a:xfrm>
          <a:custGeom>
            <a:avLst/>
            <a:gdLst/>
            <a:ahLst/>
            <a:cxnLst/>
            <a:rect l="l" t="t" r="r" b="b"/>
            <a:pathLst>
              <a:path w="27939">
                <a:moveTo>
                  <a:pt x="0" y="0"/>
                </a:moveTo>
                <a:lnTo>
                  <a:pt x="27317" y="0"/>
                </a:lnTo>
              </a:path>
            </a:pathLst>
          </a:custGeom>
          <a:ln w="3175">
            <a:solidFill>
              <a:srgbClr val="255579"/>
            </a:solidFill>
          </a:ln>
        </p:spPr>
        <p:txBody>
          <a:bodyPr wrap="square" lIns="0" tIns="0" rIns="0" bIns="0" rtlCol="0"/>
          <a:lstStyle/>
          <a:p>
            <a:endParaRPr/>
          </a:p>
        </p:txBody>
      </p:sp>
      <p:sp>
        <p:nvSpPr>
          <p:cNvPr id="106" name="object 106"/>
          <p:cNvSpPr/>
          <p:nvPr/>
        </p:nvSpPr>
        <p:spPr>
          <a:xfrm>
            <a:off x="4504435" y="2965627"/>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solidFill>
            <a:srgbClr val="87888B"/>
          </a:solidFill>
        </p:spPr>
        <p:txBody>
          <a:bodyPr wrap="square" lIns="0" tIns="0" rIns="0" bIns="0" rtlCol="0"/>
          <a:lstStyle/>
          <a:p>
            <a:endParaRPr/>
          </a:p>
        </p:txBody>
      </p:sp>
      <p:sp>
        <p:nvSpPr>
          <p:cNvPr id="107" name="object 107"/>
          <p:cNvSpPr/>
          <p:nvPr/>
        </p:nvSpPr>
        <p:spPr>
          <a:xfrm>
            <a:off x="4504438" y="2965626"/>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ln w="3175">
            <a:solidFill>
              <a:srgbClr val="255579"/>
            </a:solidFill>
          </a:ln>
        </p:spPr>
        <p:txBody>
          <a:bodyPr wrap="square" lIns="0" tIns="0" rIns="0" bIns="0" rtlCol="0"/>
          <a:lstStyle/>
          <a:p>
            <a:endParaRPr/>
          </a:p>
        </p:txBody>
      </p:sp>
      <p:sp>
        <p:nvSpPr>
          <p:cNvPr id="108" name="object 108"/>
          <p:cNvSpPr/>
          <p:nvPr/>
        </p:nvSpPr>
        <p:spPr>
          <a:xfrm>
            <a:off x="4504435" y="3120415"/>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solidFill>
            <a:srgbClr val="87888B"/>
          </a:solidFill>
        </p:spPr>
        <p:txBody>
          <a:bodyPr wrap="square" lIns="0" tIns="0" rIns="0" bIns="0" rtlCol="0"/>
          <a:lstStyle/>
          <a:p>
            <a:endParaRPr/>
          </a:p>
        </p:txBody>
      </p:sp>
      <p:sp>
        <p:nvSpPr>
          <p:cNvPr id="109" name="object 109"/>
          <p:cNvSpPr/>
          <p:nvPr/>
        </p:nvSpPr>
        <p:spPr>
          <a:xfrm>
            <a:off x="4504438" y="3120416"/>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ln w="3175">
            <a:solidFill>
              <a:srgbClr val="255579"/>
            </a:solidFill>
          </a:ln>
        </p:spPr>
        <p:txBody>
          <a:bodyPr wrap="square" lIns="0" tIns="0" rIns="0" bIns="0" rtlCol="0"/>
          <a:lstStyle/>
          <a:p>
            <a:endParaRPr/>
          </a:p>
        </p:txBody>
      </p:sp>
      <p:sp>
        <p:nvSpPr>
          <p:cNvPr id="110" name="object 110"/>
          <p:cNvSpPr/>
          <p:nvPr/>
        </p:nvSpPr>
        <p:spPr>
          <a:xfrm>
            <a:off x="4618253" y="2965627"/>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solidFill>
            <a:srgbClr val="87888B"/>
          </a:solidFill>
        </p:spPr>
        <p:txBody>
          <a:bodyPr wrap="square" lIns="0" tIns="0" rIns="0" bIns="0" rtlCol="0"/>
          <a:lstStyle/>
          <a:p>
            <a:endParaRPr/>
          </a:p>
        </p:txBody>
      </p:sp>
      <p:sp>
        <p:nvSpPr>
          <p:cNvPr id="111" name="object 111"/>
          <p:cNvSpPr/>
          <p:nvPr/>
        </p:nvSpPr>
        <p:spPr>
          <a:xfrm>
            <a:off x="4618254" y="2965626"/>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ln w="3175">
            <a:solidFill>
              <a:srgbClr val="255579"/>
            </a:solidFill>
          </a:ln>
        </p:spPr>
        <p:txBody>
          <a:bodyPr wrap="square" lIns="0" tIns="0" rIns="0" bIns="0" rtlCol="0"/>
          <a:lstStyle/>
          <a:p>
            <a:endParaRPr/>
          </a:p>
        </p:txBody>
      </p:sp>
      <p:sp>
        <p:nvSpPr>
          <p:cNvPr id="112" name="object 112"/>
          <p:cNvSpPr/>
          <p:nvPr/>
        </p:nvSpPr>
        <p:spPr>
          <a:xfrm>
            <a:off x="4618253" y="3120415"/>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solidFill>
            <a:srgbClr val="87888B"/>
          </a:solidFill>
        </p:spPr>
        <p:txBody>
          <a:bodyPr wrap="square" lIns="0" tIns="0" rIns="0" bIns="0" rtlCol="0"/>
          <a:lstStyle/>
          <a:p>
            <a:endParaRPr/>
          </a:p>
        </p:txBody>
      </p:sp>
      <p:sp>
        <p:nvSpPr>
          <p:cNvPr id="113" name="object 113"/>
          <p:cNvSpPr/>
          <p:nvPr/>
        </p:nvSpPr>
        <p:spPr>
          <a:xfrm>
            <a:off x="4618254" y="3120416"/>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ln w="3175">
            <a:solidFill>
              <a:srgbClr val="255579"/>
            </a:solidFill>
          </a:ln>
        </p:spPr>
        <p:txBody>
          <a:bodyPr wrap="square" lIns="0" tIns="0" rIns="0" bIns="0" rtlCol="0"/>
          <a:lstStyle/>
          <a:p>
            <a:endParaRPr/>
          </a:p>
        </p:txBody>
      </p:sp>
      <p:sp>
        <p:nvSpPr>
          <p:cNvPr id="114" name="object 114"/>
          <p:cNvSpPr/>
          <p:nvPr/>
        </p:nvSpPr>
        <p:spPr>
          <a:xfrm>
            <a:off x="3989984" y="2822219"/>
            <a:ext cx="40005" cy="59690"/>
          </a:xfrm>
          <a:custGeom>
            <a:avLst/>
            <a:gdLst/>
            <a:ahLst/>
            <a:cxnLst/>
            <a:rect l="l" t="t" r="r" b="b"/>
            <a:pathLst>
              <a:path w="40004" h="59689">
                <a:moveTo>
                  <a:pt x="39839" y="59181"/>
                </a:moveTo>
                <a:lnTo>
                  <a:pt x="0" y="59181"/>
                </a:lnTo>
                <a:lnTo>
                  <a:pt x="0" y="0"/>
                </a:lnTo>
                <a:lnTo>
                  <a:pt x="39839" y="0"/>
                </a:lnTo>
                <a:lnTo>
                  <a:pt x="39839" y="59181"/>
                </a:lnTo>
                <a:close/>
              </a:path>
            </a:pathLst>
          </a:custGeom>
          <a:solidFill>
            <a:srgbClr val="87888B"/>
          </a:solidFill>
        </p:spPr>
        <p:txBody>
          <a:bodyPr wrap="square" lIns="0" tIns="0" rIns="0" bIns="0" rtlCol="0"/>
          <a:lstStyle/>
          <a:p>
            <a:endParaRPr/>
          </a:p>
        </p:txBody>
      </p:sp>
      <p:sp>
        <p:nvSpPr>
          <p:cNvPr id="115" name="object 115"/>
          <p:cNvSpPr/>
          <p:nvPr/>
        </p:nvSpPr>
        <p:spPr>
          <a:xfrm>
            <a:off x="3989979" y="2822222"/>
            <a:ext cx="40005" cy="59690"/>
          </a:xfrm>
          <a:custGeom>
            <a:avLst/>
            <a:gdLst/>
            <a:ahLst/>
            <a:cxnLst/>
            <a:rect l="l" t="t" r="r" b="b"/>
            <a:pathLst>
              <a:path w="40004" h="59689">
                <a:moveTo>
                  <a:pt x="39839" y="59181"/>
                </a:moveTo>
                <a:lnTo>
                  <a:pt x="0" y="59181"/>
                </a:lnTo>
                <a:lnTo>
                  <a:pt x="0" y="0"/>
                </a:lnTo>
                <a:lnTo>
                  <a:pt x="39839" y="0"/>
                </a:lnTo>
                <a:lnTo>
                  <a:pt x="39839" y="59181"/>
                </a:lnTo>
                <a:close/>
              </a:path>
            </a:pathLst>
          </a:custGeom>
          <a:ln w="3175">
            <a:solidFill>
              <a:srgbClr val="255579"/>
            </a:solidFill>
          </a:ln>
        </p:spPr>
        <p:txBody>
          <a:bodyPr wrap="square" lIns="0" tIns="0" rIns="0" bIns="0" rtlCol="0"/>
          <a:lstStyle/>
          <a:p>
            <a:endParaRPr/>
          </a:p>
        </p:txBody>
      </p:sp>
      <p:sp>
        <p:nvSpPr>
          <p:cNvPr id="116" name="object 116"/>
          <p:cNvSpPr/>
          <p:nvPr/>
        </p:nvSpPr>
        <p:spPr>
          <a:xfrm>
            <a:off x="3989984" y="2986113"/>
            <a:ext cx="40005" cy="59690"/>
          </a:xfrm>
          <a:custGeom>
            <a:avLst/>
            <a:gdLst/>
            <a:ahLst/>
            <a:cxnLst/>
            <a:rect l="l" t="t" r="r" b="b"/>
            <a:pathLst>
              <a:path w="40004" h="59689">
                <a:moveTo>
                  <a:pt x="39839" y="59181"/>
                </a:moveTo>
                <a:lnTo>
                  <a:pt x="0" y="59181"/>
                </a:lnTo>
                <a:lnTo>
                  <a:pt x="0" y="0"/>
                </a:lnTo>
                <a:lnTo>
                  <a:pt x="39839" y="0"/>
                </a:lnTo>
                <a:lnTo>
                  <a:pt x="39839" y="59181"/>
                </a:lnTo>
                <a:close/>
              </a:path>
            </a:pathLst>
          </a:custGeom>
          <a:solidFill>
            <a:srgbClr val="87888B"/>
          </a:solidFill>
        </p:spPr>
        <p:txBody>
          <a:bodyPr wrap="square" lIns="0" tIns="0" rIns="0" bIns="0" rtlCol="0"/>
          <a:lstStyle/>
          <a:p>
            <a:endParaRPr/>
          </a:p>
        </p:txBody>
      </p:sp>
      <p:sp>
        <p:nvSpPr>
          <p:cNvPr id="117" name="object 117"/>
          <p:cNvSpPr/>
          <p:nvPr/>
        </p:nvSpPr>
        <p:spPr>
          <a:xfrm>
            <a:off x="3989979" y="2986116"/>
            <a:ext cx="40005" cy="59690"/>
          </a:xfrm>
          <a:custGeom>
            <a:avLst/>
            <a:gdLst/>
            <a:ahLst/>
            <a:cxnLst/>
            <a:rect l="l" t="t" r="r" b="b"/>
            <a:pathLst>
              <a:path w="40004" h="59689">
                <a:moveTo>
                  <a:pt x="39839" y="59181"/>
                </a:moveTo>
                <a:lnTo>
                  <a:pt x="0" y="59181"/>
                </a:lnTo>
                <a:lnTo>
                  <a:pt x="0" y="0"/>
                </a:lnTo>
                <a:lnTo>
                  <a:pt x="39839" y="0"/>
                </a:lnTo>
                <a:lnTo>
                  <a:pt x="39839" y="59181"/>
                </a:lnTo>
                <a:close/>
              </a:path>
            </a:pathLst>
          </a:custGeom>
          <a:ln w="3175">
            <a:solidFill>
              <a:srgbClr val="255579"/>
            </a:solidFill>
          </a:ln>
        </p:spPr>
        <p:txBody>
          <a:bodyPr wrap="square" lIns="0" tIns="0" rIns="0" bIns="0" rtlCol="0"/>
          <a:lstStyle/>
          <a:p>
            <a:endParaRPr/>
          </a:p>
        </p:txBody>
      </p:sp>
      <p:sp>
        <p:nvSpPr>
          <p:cNvPr id="118" name="object 118"/>
          <p:cNvSpPr/>
          <p:nvPr/>
        </p:nvSpPr>
        <p:spPr>
          <a:xfrm>
            <a:off x="3843388" y="2822219"/>
            <a:ext cx="31115" cy="59690"/>
          </a:xfrm>
          <a:custGeom>
            <a:avLst/>
            <a:gdLst/>
            <a:ahLst/>
            <a:cxnLst/>
            <a:rect l="l" t="t" r="r" b="b"/>
            <a:pathLst>
              <a:path w="31114" h="59689">
                <a:moveTo>
                  <a:pt x="0" y="59181"/>
                </a:moveTo>
                <a:lnTo>
                  <a:pt x="30492" y="59181"/>
                </a:lnTo>
                <a:lnTo>
                  <a:pt x="30492" y="0"/>
                </a:lnTo>
                <a:lnTo>
                  <a:pt x="0" y="0"/>
                </a:lnTo>
                <a:lnTo>
                  <a:pt x="0" y="59181"/>
                </a:lnTo>
                <a:close/>
              </a:path>
            </a:pathLst>
          </a:custGeom>
          <a:solidFill>
            <a:srgbClr val="87888B"/>
          </a:solidFill>
        </p:spPr>
        <p:txBody>
          <a:bodyPr wrap="square" lIns="0" tIns="0" rIns="0" bIns="0" rtlCol="0"/>
          <a:lstStyle/>
          <a:p>
            <a:endParaRPr/>
          </a:p>
        </p:txBody>
      </p:sp>
      <p:sp>
        <p:nvSpPr>
          <p:cNvPr id="119" name="object 119"/>
          <p:cNvSpPr/>
          <p:nvPr/>
        </p:nvSpPr>
        <p:spPr>
          <a:xfrm>
            <a:off x="3843388" y="2881404"/>
            <a:ext cx="31115" cy="0"/>
          </a:xfrm>
          <a:custGeom>
            <a:avLst/>
            <a:gdLst/>
            <a:ahLst/>
            <a:cxnLst/>
            <a:rect l="l" t="t" r="r" b="b"/>
            <a:pathLst>
              <a:path w="31114">
                <a:moveTo>
                  <a:pt x="30500" y="0"/>
                </a:moveTo>
                <a:lnTo>
                  <a:pt x="0" y="0"/>
                </a:lnTo>
              </a:path>
            </a:pathLst>
          </a:custGeom>
          <a:ln w="3175">
            <a:solidFill>
              <a:srgbClr val="255579"/>
            </a:solidFill>
          </a:ln>
        </p:spPr>
        <p:txBody>
          <a:bodyPr wrap="square" lIns="0" tIns="0" rIns="0" bIns="0" rtlCol="0"/>
          <a:lstStyle/>
          <a:p>
            <a:endParaRPr/>
          </a:p>
        </p:txBody>
      </p:sp>
      <p:sp>
        <p:nvSpPr>
          <p:cNvPr id="120" name="object 120"/>
          <p:cNvSpPr/>
          <p:nvPr/>
        </p:nvSpPr>
        <p:spPr>
          <a:xfrm>
            <a:off x="3843388" y="2822222"/>
            <a:ext cx="31115" cy="59690"/>
          </a:xfrm>
          <a:custGeom>
            <a:avLst/>
            <a:gdLst/>
            <a:ahLst/>
            <a:cxnLst/>
            <a:rect l="l" t="t" r="r" b="b"/>
            <a:pathLst>
              <a:path w="31114" h="59689">
                <a:moveTo>
                  <a:pt x="0" y="0"/>
                </a:moveTo>
                <a:lnTo>
                  <a:pt x="30500" y="0"/>
                </a:lnTo>
                <a:lnTo>
                  <a:pt x="30500" y="59181"/>
                </a:lnTo>
              </a:path>
            </a:pathLst>
          </a:custGeom>
          <a:ln w="3175">
            <a:solidFill>
              <a:srgbClr val="255579"/>
            </a:solidFill>
          </a:ln>
        </p:spPr>
        <p:txBody>
          <a:bodyPr wrap="square" lIns="0" tIns="0" rIns="0" bIns="0" rtlCol="0"/>
          <a:lstStyle/>
          <a:p>
            <a:endParaRPr/>
          </a:p>
        </p:txBody>
      </p:sp>
      <p:sp>
        <p:nvSpPr>
          <p:cNvPr id="121" name="object 121"/>
          <p:cNvSpPr/>
          <p:nvPr/>
        </p:nvSpPr>
        <p:spPr>
          <a:xfrm>
            <a:off x="3843388" y="2986113"/>
            <a:ext cx="31115" cy="59690"/>
          </a:xfrm>
          <a:custGeom>
            <a:avLst/>
            <a:gdLst/>
            <a:ahLst/>
            <a:cxnLst/>
            <a:rect l="l" t="t" r="r" b="b"/>
            <a:pathLst>
              <a:path w="31114" h="59689">
                <a:moveTo>
                  <a:pt x="0" y="59181"/>
                </a:moveTo>
                <a:lnTo>
                  <a:pt x="30492" y="59181"/>
                </a:lnTo>
                <a:lnTo>
                  <a:pt x="30492" y="0"/>
                </a:lnTo>
                <a:lnTo>
                  <a:pt x="0" y="0"/>
                </a:lnTo>
                <a:lnTo>
                  <a:pt x="0" y="59181"/>
                </a:lnTo>
                <a:close/>
              </a:path>
            </a:pathLst>
          </a:custGeom>
          <a:solidFill>
            <a:srgbClr val="87888B"/>
          </a:solidFill>
        </p:spPr>
        <p:txBody>
          <a:bodyPr wrap="square" lIns="0" tIns="0" rIns="0" bIns="0" rtlCol="0"/>
          <a:lstStyle/>
          <a:p>
            <a:endParaRPr/>
          </a:p>
        </p:txBody>
      </p:sp>
      <p:sp>
        <p:nvSpPr>
          <p:cNvPr id="122" name="object 122"/>
          <p:cNvSpPr/>
          <p:nvPr/>
        </p:nvSpPr>
        <p:spPr>
          <a:xfrm>
            <a:off x="3843388" y="3045298"/>
            <a:ext cx="31115" cy="0"/>
          </a:xfrm>
          <a:custGeom>
            <a:avLst/>
            <a:gdLst/>
            <a:ahLst/>
            <a:cxnLst/>
            <a:rect l="l" t="t" r="r" b="b"/>
            <a:pathLst>
              <a:path w="31114">
                <a:moveTo>
                  <a:pt x="30500" y="0"/>
                </a:moveTo>
                <a:lnTo>
                  <a:pt x="0" y="0"/>
                </a:lnTo>
              </a:path>
            </a:pathLst>
          </a:custGeom>
          <a:ln w="3175">
            <a:solidFill>
              <a:srgbClr val="255579"/>
            </a:solidFill>
          </a:ln>
        </p:spPr>
        <p:txBody>
          <a:bodyPr wrap="square" lIns="0" tIns="0" rIns="0" bIns="0" rtlCol="0"/>
          <a:lstStyle/>
          <a:p>
            <a:endParaRPr/>
          </a:p>
        </p:txBody>
      </p:sp>
      <p:sp>
        <p:nvSpPr>
          <p:cNvPr id="123" name="object 123"/>
          <p:cNvSpPr/>
          <p:nvPr/>
        </p:nvSpPr>
        <p:spPr>
          <a:xfrm>
            <a:off x="3843388" y="2986116"/>
            <a:ext cx="31115" cy="59690"/>
          </a:xfrm>
          <a:custGeom>
            <a:avLst/>
            <a:gdLst/>
            <a:ahLst/>
            <a:cxnLst/>
            <a:rect l="l" t="t" r="r" b="b"/>
            <a:pathLst>
              <a:path w="31114" h="59689">
                <a:moveTo>
                  <a:pt x="0" y="0"/>
                </a:moveTo>
                <a:lnTo>
                  <a:pt x="30500" y="0"/>
                </a:lnTo>
                <a:lnTo>
                  <a:pt x="30500" y="59181"/>
                </a:lnTo>
              </a:path>
            </a:pathLst>
          </a:custGeom>
          <a:ln w="3175">
            <a:solidFill>
              <a:srgbClr val="255579"/>
            </a:solidFill>
          </a:ln>
        </p:spPr>
        <p:txBody>
          <a:bodyPr wrap="square" lIns="0" tIns="0" rIns="0" bIns="0" rtlCol="0"/>
          <a:lstStyle/>
          <a:p>
            <a:endParaRPr/>
          </a:p>
        </p:txBody>
      </p:sp>
      <p:sp>
        <p:nvSpPr>
          <p:cNvPr id="124" name="object 124"/>
          <p:cNvSpPr/>
          <p:nvPr/>
        </p:nvSpPr>
        <p:spPr>
          <a:xfrm>
            <a:off x="4233545" y="3075470"/>
            <a:ext cx="40005" cy="59690"/>
          </a:xfrm>
          <a:custGeom>
            <a:avLst/>
            <a:gdLst/>
            <a:ahLst/>
            <a:cxnLst/>
            <a:rect l="l" t="t" r="r" b="b"/>
            <a:pathLst>
              <a:path w="40004" h="59689">
                <a:moveTo>
                  <a:pt x="39839" y="59181"/>
                </a:moveTo>
                <a:lnTo>
                  <a:pt x="0" y="59181"/>
                </a:lnTo>
                <a:lnTo>
                  <a:pt x="0" y="0"/>
                </a:lnTo>
                <a:lnTo>
                  <a:pt x="39839" y="0"/>
                </a:lnTo>
                <a:lnTo>
                  <a:pt x="39839" y="59181"/>
                </a:lnTo>
                <a:close/>
              </a:path>
            </a:pathLst>
          </a:custGeom>
          <a:solidFill>
            <a:srgbClr val="87888B"/>
          </a:solidFill>
        </p:spPr>
        <p:txBody>
          <a:bodyPr wrap="square" lIns="0" tIns="0" rIns="0" bIns="0" rtlCol="0"/>
          <a:lstStyle/>
          <a:p>
            <a:endParaRPr/>
          </a:p>
        </p:txBody>
      </p:sp>
      <p:sp>
        <p:nvSpPr>
          <p:cNvPr id="125" name="object 125"/>
          <p:cNvSpPr/>
          <p:nvPr/>
        </p:nvSpPr>
        <p:spPr>
          <a:xfrm>
            <a:off x="4233546" y="3075465"/>
            <a:ext cx="40005" cy="59690"/>
          </a:xfrm>
          <a:custGeom>
            <a:avLst/>
            <a:gdLst/>
            <a:ahLst/>
            <a:cxnLst/>
            <a:rect l="l" t="t" r="r" b="b"/>
            <a:pathLst>
              <a:path w="40004" h="59689">
                <a:moveTo>
                  <a:pt x="39839" y="59181"/>
                </a:moveTo>
                <a:lnTo>
                  <a:pt x="0" y="59181"/>
                </a:lnTo>
                <a:lnTo>
                  <a:pt x="0" y="0"/>
                </a:lnTo>
                <a:lnTo>
                  <a:pt x="39839" y="0"/>
                </a:lnTo>
                <a:lnTo>
                  <a:pt x="39839" y="59181"/>
                </a:lnTo>
                <a:close/>
              </a:path>
            </a:pathLst>
          </a:custGeom>
          <a:ln w="3175">
            <a:solidFill>
              <a:srgbClr val="255579"/>
            </a:solidFill>
          </a:ln>
        </p:spPr>
        <p:txBody>
          <a:bodyPr wrap="square" lIns="0" tIns="0" rIns="0" bIns="0" rtlCol="0"/>
          <a:lstStyle/>
          <a:p>
            <a:endParaRPr/>
          </a:p>
        </p:txBody>
      </p:sp>
      <p:sp>
        <p:nvSpPr>
          <p:cNvPr id="126" name="object 126"/>
          <p:cNvSpPr/>
          <p:nvPr/>
        </p:nvSpPr>
        <p:spPr>
          <a:xfrm>
            <a:off x="4317771" y="3075470"/>
            <a:ext cx="40005" cy="59690"/>
          </a:xfrm>
          <a:custGeom>
            <a:avLst/>
            <a:gdLst/>
            <a:ahLst/>
            <a:cxnLst/>
            <a:rect l="l" t="t" r="r" b="b"/>
            <a:pathLst>
              <a:path w="40004" h="59689">
                <a:moveTo>
                  <a:pt x="39839" y="59181"/>
                </a:moveTo>
                <a:lnTo>
                  <a:pt x="0" y="59181"/>
                </a:lnTo>
                <a:lnTo>
                  <a:pt x="0" y="0"/>
                </a:lnTo>
                <a:lnTo>
                  <a:pt x="39839" y="0"/>
                </a:lnTo>
                <a:lnTo>
                  <a:pt x="39839" y="59181"/>
                </a:lnTo>
                <a:close/>
              </a:path>
            </a:pathLst>
          </a:custGeom>
          <a:solidFill>
            <a:srgbClr val="87888B"/>
          </a:solidFill>
        </p:spPr>
        <p:txBody>
          <a:bodyPr wrap="square" lIns="0" tIns="0" rIns="0" bIns="0" rtlCol="0"/>
          <a:lstStyle/>
          <a:p>
            <a:endParaRPr/>
          </a:p>
        </p:txBody>
      </p:sp>
      <p:sp>
        <p:nvSpPr>
          <p:cNvPr id="127" name="object 127"/>
          <p:cNvSpPr/>
          <p:nvPr/>
        </p:nvSpPr>
        <p:spPr>
          <a:xfrm>
            <a:off x="4317772" y="3075465"/>
            <a:ext cx="40005" cy="59690"/>
          </a:xfrm>
          <a:custGeom>
            <a:avLst/>
            <a:gdLst/>
            <a:ahLst/>
            <a:cxnLst/>
            <a:rect l="l" t="t" r="r" b="b"/>
            <a:pathLst>
              <a:path w="40004" h="59689">
                <a:moveTo>
                  <a:pt x="39839" y="59181"/>
                </a:moveTo>
                <a:lnTo>
                  <a:pt x="0" y="59181"/>
                </a:lnTo>
                <a:lnTo>
                  <a:pt x="0" y="0"/>
                </a:lnTo>
                <a:lnTo>
                  <a:pt x="39839" y="0"/>
                </a:lnTo>
                <a:lnTo>
                  <a:pt x="39839" y="59181"/>
                </a:lnTo>
                <a:close/>
              </a:path>
            </a:pathLst>
          </a:custGeom>
          <a:ln w="3175">
            <a:solidFill>
              <a:srgbClr val="255579"/>
            </a:solidFill>
          </a:ln>
        </p:spPr>
        <p:txBody>
          <a:bodyPr wrap="square" lIns="0" tIns="0" rIns="0" bIns="0" rtlCol="0"/>
          <a:lstStyle/>
          <a:p>
            <a:endParaRPr/>
          </a:p>
        </p:txBody>
      </p:sp>
      <p:sp>
        <p:nvSpPr>
          <p:cNvPr id="128" name="object 128"/>
          <p:cNvSpPr/>
          <p:nvPr/>
        </p:nvSpPr>
        <p:spPr>
          <a:xfrm>
            <a:off x="3843394" y="3163669"/>
            <a:ext cx="298450" cy="314325"/>
          </a:xfrm>
          <a:custGeom>
            <a:avLst/>
            <a:gdLst/>
            <a:ahLst/>
            <a:cxnLst/>
            <a:rect l="l" t="t" r="r" b="b"/>
            <a:pathLst>
              <a:path w="298450" h="314325">
                <a:moveTo>
                  <a:pt x="285445" y="0"/>
                </a:moveTo>
                <a:lnTo>
                  <a:pt x="0" y="13589"/>
                </a:lnTo>
                <a:lnTo>
                  <a:pt x="0" y="313753"/>
                </a:lnTo>
                <a:lnTo>
                  <a:pt x="297967" y="278853"/>
                </a:lnTo>
                <a:lnTo>
                  <a:pt x="285445" y="0"/>
                </a:lnTo>
                <a:close/>
              </a:path>
            </a:pathLst>
          </a:custGeom>
          <a:solidFill>
            <a:srgbClr val="79695A"/>
          </a:solidFill>
        </p:spPr>
        <p:txBody>
          <a:bodyPr wrap="square" lIns="0" tIns="0" rIns="0" bIns="0" rtlCol="0"/>
          <a:lstStyle/>
          <a:p>
            <a:endParaRPr/>
          </a:p>
        </p:txBody>
      </p:sp>
      <p:sp>
        <p:nvSpPr>
          <p:cNvPr id="129" name="object 129"/>
          <p:cNvSpPr/>
          <p:nvPr/>
        </p:nvSpPr>
        <p:spPr>
          <a:xfrm>
            <a:off x="3843388" y="3163670"/>
            <a:ext cx="298450" cy="314325"/>
          </a:xfrm>
          <a:custGeom>
            <a:avLst/>
            <a:gdLst/>
            <a:ahLst/>
            <a:cxnLst/>
            <a:rect l="l" t="t" r="r" b="b"/>
            <a:pathLst>
              <a:path w="298450" h="314325">
                <a:moveTo>
                  <a:pt x="0" y="13592"/>
                </a:moveTo>
                <a:lnTo>
                  <a:pt x="285449" y="0"/>
                </a:lnTo>
                <a:lnTo>
                  <a:pt x="297971" y="278853"/>
                </a:lnTo>
                <a:lnTo>
                  <a:pt x="0" y="313753"/>
                </a:lnTo>
              </a:path>
            </a:pathLst>
          </a:custGeom>
          <a:ln w="3175">
            <a:solidFill>
              <a:srgbClr val="255579"/>
            </a:solidFill>
          </a:ln>
        </p:spPr>
        <p:txBody>
          <a:bodyPr wrap="square" lIns="0" tIns="0" rIns="0" bIns="0" rtlCol="0"/>
          <a:lstStyle/>
          <a:p>
            <a:endParaRPr/>
          </a:p>
        </p:txBody>
      </p:sp>
      <p:sp>
        <p:nvSpPr>
          <p:cNvPr id="130" name="object 130"/>
          <p:cNvSpPr/>
          <p:nvPr/>
        </p:nvSpPr>
        <p:spPr>
          <a:xfrm>
            <a:off x="3843394" y="3181883"/>
            <a:ext cx="281305" cy="295910"/>
          </a:xfrm>
          <a:custGeom>
            <a:avLst/>
            <a:gdLst/>
            <a:ahLst/>
            <a:cxnLst/>
            <a:rect l="l" t="t" r="r" b="b"/>
            <a:pathLst>
              <a:path w="281304" h="295910">
                <a:moveTo>
                  <a:pt x="270649" y="0"/>
                </a:moveTo>
                <a:lnTo>
                  <a:pt x="0" y="13525"/>
                </a:lnTo>
                <a:lnTo>
                  <a:pt x="0" y="295363"/>
                </a:lnTo>
                <a:lnTo>
                  <a:pt x="280885" y="260642"/>
                </a:lnTo>
                <a:lnTo>
                  <a:pt x="270649" y="0"/>
                </a:lnTo>
                <a:close/>
              </a:path>
            </a:pathLst>
          </a:custGeom>
          <a:solidFill>
            <a:srgbClr val="87888B"/>
          </a:solidFill>
        </p:spPr>
        <p:txBody>
          <a:bodyPr wrap="square" lIns="0" tIns="0" rIns="0" bIns="0" rtlCol="0"/>
          <a:lstStyle/>
          <a:p>
            <a:endParaRPr/>
          </a:p>
        </p:txBody>
      </p:sp>
      <p:sp>
        <p:nvSpPr>
          <p:cNvPr id="131" name="object 131"/>
          <p:cNvSpPr/>
          <p:nvPr/>
        </p:nvSpPr>
        <p:spPr>
          <a:xfrm>
            <a:off x="3843388" y="3181882"/>
            <a:ext cx="281305" cy="295910"/>
          </a:xfrm>
          <a:custGeom>
            <a:avLst/>
            <a:gdLst/>
            <a:ahLst/>
            <a:cxnLst/>
            <a:rect l="l" t="t" r="r" b="b"/>
            <a:pathLst>
              <a:path w="281304" h="295910">
                <a:moveTo>
                  <a:pt x="0" y="13532"/>
                </a:moveTo>
                <a:lnTo>
                  <a:pt x="270653" y="0"/>
                </a:lnTo>
                <a:lnTo>
                  <a:pt x="280902" y="260642"/>
                </a:lnTo>
                <a:lnTo>
                  <a:pt x="0" y="295363"/>
                </a:lnTo>
              </a:path>
            </a:pathLst>
          </a:custGeom>
          <a:ln w="3175">
            <a:solidFill>
              <a:srgbClr val="255579"/>
            </a:solidFill>
          </a:ln>
        </p:spPr>
        <p:txBody>
          <a:bodyPr wrap="square" lIns="0" tIns="0" rIns="0" bIns="0" rtlCol="0"/>
          <a:lstStyle/>
          <a:p>
            <a:endParaRPr/>
          </a:p>
        </p:txBody>
      </p:sp>
      <p:sp>
        <p:nvSpPr>
          <p:cNvPr id="132" name="object 132"/>
          <p:cNvSpPr/>
          <p:nvPr/>
        </p:nvSpPr>
        <p:spPr>
          <a:xfrm>
            <a:off x="3937625" y="3188713"/>
            <a:ext cx="52705" cy="273685"/>
          </a:xfrm>
          <a:custGeom>
            <a:avLst/>
            <a:gdLst/>
            <a:ahLst/>
            <a:cxnLst/>
            <a:rect l="l" t="t" r="r" b="b"/>
            <a:pathLst>
              <a:path w="52704" h="273685">
                <a:moveTo>
                  <a:pt x="37566" y="0"/>
                </a:moveTo>
                <a:lnTo>
                  <a:pt x="0" y="2273"/>
                </a:lnTo>
                <a:lnTo>
                  <a:pt x="12522" y="273151"/>
                </a:lnTo>
                <a:lnTo>
                  <a:pt x="52349" y="270878"/>
                </a:lnTo>
                <a:lnTo>
                  <a:pt x="37566" y="0"/>
                </a:lnTo>
                <a:close/>
              </a:path>
            </a:pathLst>
          </a:custGeom>
          <a:solidFill>
            <a:srgbClr val="79695A"/>
          </a:solidFill>
        </p:spPr>
        <p:txBody>
          <a:bodyPr wrap="square" lIns="0" tIns="0" rIns="0" bIns="0" rtlCol="0"/>
          <a:lstStyle/>
          <a:p>
            <a:endParaRPr/>
          </a:p>
        </p:txBody>
      </p:sp>
      <p:sp>
        <p:nvSpPr>
          <p:cNvPr id="133" name="object 133"/>
          <p:cNvSpPr/>
          <p:nvPr/>
        </p:nvSpPr>
        <p:spPr>
          <a:xfrm>
            <a:off x="3937625" y="3188713"/>
            <a:ext cx="52705" cy="273685"/>
          </a:xfrm>
          <a:custGeom>
            <a:avLst/>
            <a:gdLst/>
            <a:ahLst/>
            <a:cxnLst/>
            <a:rect l="l" t="t" r="r" b="b"/>
            <a:pathLst>
              <a:path w="52704" h="273685">
                <a:moveTo>
                  <a:pt x="0" y="2273"/>
                </a:moveTo>
                <a:lnTo>
                  <a:pt x="12522" y="273151"/>
                </a:lnTo>
                <a:lnTo>
                  <a:pt x="52349" y="270878"/>
                </a:lnTo>
                <a:lnTo>
                  <a:pt x="37566" y="0"/>
                </a:lnTo>
                <a:lnTo>
                  <a:pt x="0" y="2273"/>
                </a:lnTo>
                <a:close/>
              </a:path>
            </a:pathLst>
          </a:custGeom>
          <a:ln w="3175">
            <a:solidFill>
              <a:srgbClr val="255579"/>
            </a:solidFill>
          </a:ln>
        </p:spPr>
        <p:txBody>
          <a:bodyPr wrap="square" lIns="0" tIns="0" rIns="0" bIns="0" rtlCol="0"/>
          <a:lstStyle/>
          <a:p>
            <a:endParaRPr/>
          </a:p>
        </p:txBody>
      </p:sp>
      <p:sp>
        <p:nvSpPr>
          <p:cNvPr id="134" name="object 134"/>
          <p:cNvSpPr/>
          <p:nvPr/>
        </p:nvSpPr>
        <p:spPr>
          <a:xfrm>
            <a:off x="3956974" y="3190987"/>
            <a:ext cx="12700" cy="269875"/>
          </a:xfrm>
          <a:custGeom>
            <a:avLst/>
            <a:gdLst/>
            <a:ahLst/>
            <a:cxnLst/>
            <a:rect l="l" t="t" r="r" b="b"/>
            <a:pathLst>
              <a:path w="12700" h="269875">
                <a:moveTo>
                  <a:pt x="0" y="0"/>
                </a:moveTo>
                <a:lnTo>
                  <a:pt x="12522" y="269748"/>
                </a:lnTo>
              </a:path>
            </a:pathLst>
          </a:custGeom>
          <a:ln w="3175">
            <a:solidFill>
              <a:srgbClr val="255579"/>
            </a:solidFill>
          </a:ln>
        </p:spPr>
        <p:txBody>
          <a:bodyPr wrap="square" lIns="0" tIns="0" rIns="0" bIns="0" rtlCol="0"/>
          <a:lstStyle/>
          <a:p>
            <a:endParaRPr/>
          </a:p>
        </p:txBody>
      </p:sp>
      <p:sp>
        <p:nvSpPr>
          <p:cNvPr id="135" name="object 135"/>
          <p:cNvSpPr/>
          <p:nvPr/>
        </p:nvSpPr>
        <p:spPr>
          <a:xfrm>
            <a:off x="5008360" y="2917261"/>
            <a:ext cx="325120" cy="113030"/>
          </a:xfrm>
          <a:custGeom>
            <a:avLst/>
            <a:gdLst/>
            <a:ahLst/>
            <a:cxnLst/>
            <a:rect l="l" t="t" r="r" b="b"/>
            <a:pathLst>
              <a:path w="325120" h="113030">
                <a:moveTo>
                  <a:pt x="219379" y="87071"/>
                </a:moveTo>
                <a:lnTo>
                  <a:pt x="112674" y="87071"/>
                </a:lnTo>
                <a:lnTo>
                  <a:pt x="144116" y="106273"/>
                </a:lnTo>
                <a:lnTo>
                  <a:pt x="165712" y="112674"/>
                </a:lnTo>
                <a:lnTo>
                  <a:pt x="187465" y="106273"/>
                </a:lnTo>
                <a:lnTo>
                  <a:pt x="219379" y="87071"/>
                </a:lnTo>
                <a:close/>
              </a:path>
              <a:path w="325120" h="113030">
                <a:moveTo>
                  <a:pt x="312983" y="87071"/>
                </a:moveTo>
                <a:lnTo>
                  <a:pt x="219379" y="87071"/>
                </a:lnTo>
                <a:lnTo>
                  <a:pt x="251552" y="99099"/>
                </a:lnTo>
                <a:lnTo>
                  <a:pt x="271880" y="103285"/>
                </a:lnTo>
                <a:lnTo>
                  <a:pt x="289004" y="99790"/>
                </a:lnTo>
                <a:lnTo>
                  <a:pt x="311569" y="88772"/>
                </a:lnTo>
                <a:lnTo>
                  <a:pt x="312983" y="87071"/>
                </a:lnTo>
                <a:close/>
              </a:path>
              <a:path w="325120" h="113030">
                <a:moveTo>
                  <a:pt x="79390" y="13542"/>
                </a:moveTo>
                <a:lnTo>
                  <a:pt x="44386" y="41290"/>
                </a:lnTo>
                <a:lnTo>
                  <a:pt x="40970" y="52069"/>
                </a:lnTo>
                <a:lnTo>
                  <a:pt x="21127" y="53772"/>
                </a:lnTo>
                <a:lnTo>
                  <a:pt x="10245" y="56118"/>
                </a:lnTo>
                <a:lnTo>
                  <a:pt x="4483" y="60706"/>
                </a:lnTo>
                <a:lnTo>
                  <a:pt x="0" y="69138"/>
                </a:lnTo>
                <a:lnTo>
                  <a:pt x="3319" y="80465"/>
                </a:lnTo>
                <a:lnTo>
                  <a:pt x="23366" y="89949"/>
                </a:lnTo>
                <a:lnTo>
                  <a:pt x="59898" y="93511"/>
                </a:lnTo>
                <a:lnTo>
                  <a:pt x="112674" y="87071"/>
                </a:lnTo>
                <a:lnTo>
                  <a:pt x="312983" y="87071"/>
                </a:lnTo>
                <a:lnTo>
                  <a:pt x="324658" y="73021"/>
                </a:lnTo>
                <a:lnTo>
                  <a:pt x="315098" y="58150"/>
                </a:lnTo>
                <a:lnTo>
                  <a:pt x="294374" y="48653"/>
                </a:lnTo>
                <a:lnTo>
                  <a:pt x="273164" y="48653"/>
                </a:lnTo>
                <a:lnTo>
                  <a:pt x="263359" y="24216"/>
                </a:lnTo>
                <a:lnTo>
                  <a:pt x="260475" y="21335"/>
                </a:lnTo>
                <a:lnTo>
                  <a:pt x="198894" y="21335"/>
                </a:lnTo>
                <a:lnTo>
                  <a:pt x="197533" y="19634"/>
                </a:lnTo>
                <a:lnTo>
                  <a:pt x="108407" y="19634"/>
                </a:lnTo>
                <a:lnTo>
                  <a:pt x="90379" y="14866"/>
                </a:lnTo>
                <a:lnTo>
                  <a:pt x="79390" y="13542"/>
                </a:lnTo>
                <a:close/>
              </a:path>
              <a:path w="325120" h="113030">
                <a:moveTo>
                  <a:pt x="294172" y="48560"/>
                </a:moveTo>
                <a:lnTo>
                  <a:pt x="273164" y="48653"/>
                </a:lnTo>
                <a:lnTo>
                  <a:pt x="294374" y="48653"/>
                </a:lnTo>
                <a:lnTo>
                  <a:pt x="294172" y="48560"/>
                </a:lnTo>
                <a:close/>
              </a:path>
              <a:path w="325120" h="113030">
                <a:moveTo>
                  <a:pt x="233187" y="13118"/>
                </a:moveTo>
                <a:lnTo>
                  <a:pt x="198894" y="21335"/>
                </a:lnTo>
                <a:lnTo>
                  <a:pt x="260475" y="21335"/>
                </a:lnTo>
                <a:lnTo>
                  <a:pt x="252355" y="13225"/>
                </a:lnTo>
                <a:lnTo>
                  <a:pt x="233187" y="13118"/>
                </a:lnTo>
                <a:close/>
              </a:path>
              <a:path w="325120" h="113030">
                <a:moveTo>
                  <a:pt x="151091" y="0"/>
                </a:moveTo>
                <a:lnTo>
                  <a:pt x="131097" y="3067"/>
                </a:lnTo>
                <a:lnTo>
                  <a:pt x="117905" y="9817"/>
                </a:lnTo>
                <a:lnTo>
                  <a:pt x="110635" y="16566"/>
                </a:lnTo>
                <a:lnTo>
                  <a:pt x="108407" y="19634"/>
                </a:lnTo>
                <a:lnTo>
                  <a:pt x="197533" y="19634"/>
                </a:lnTo>
                <a:lnTo>
                  <a:pt x="189025" y="9001"/>
                </a:lnTo>
                <a:lnTo>
                  <a:pt x="180755" y="2666"/>
                </a:lnTo>
                <a:lnTo>
                  <a:pt x="169605" y="333"/>
                </a:lnTo>
                <a:lnTo>
                  <a:pt x="151091" y="0"/>
                </a:lnTo>
                <a:close/>
              </a:path>
            </a:pathLst>
          </a:custGeom>
          <a:solidFill>
            <a:srgbClr val="FFFFFF"/>
          </a:solidFill>
        </p:spPr>
        <p:txBody>
          <a:bodyPr wrap="square" lIns="0" tIns="0" rIns="0" bIns="0" rtlCol="0"/>
          <a:lstStyle/>
          <a:p>
            <a:endParaRPr/>
          </a:p>
        </p:txBody>
      </p:sp>
      <p:sp>
        <p:nvSpPr>
          <p:cNvPr id="136" name="object 136"/>
          <p:cNvSpPr/>
          <p:nvPr/>
        </p:nvSpPr>
        <p:spPr>
          <a:xfrm>
            <a:off x="5008360" y="2917261"/>
            <a:ext cx="325120" cy="113030"/>
          </a:xfrm>
          <a:custGeom>
            <a:avLst/>
            <a:gdLst/>
            <a:ahLst/>
            <a:cxnLst/>
            <a:rect l="l" t="t" r="r" b="b"/>
            <a:pathLst>
              <a:path w="325120" h="113030">
                <a:moveTo>
                  <a:pt x="198894" y="21335"/>
                </a:moveTo>
                <a:lnTo>
                  <a:pt x="189025" y="9001"/>
                </a:lnTo>
                <a:lnTo>
                  <a:pt x="180755" y="2666"/>
                </a:lnTo>
                <a:lnTo>
                  <a:pt x="169605" y="333"/>
                </a:lnTo>
                <a:lnTo>
                  <a:pt x="151091" y="0"/>
                </a:lnTo>
                <a:lnTo>
                  <a:pt x="131097" y="3067"/>
                </a:lnTo>
                <a:lnTo>
                  <a:pt x="117905" y="9817"/>
                </a:lnTo>
                <a:lnTo>
                  <a:pt x="110635" y="16566"/>
                </a:lnTo>
                <a:lnTo>
                  <a:pt x="108407" y="19634"/>
                </a:lnTo>
                <a:lnTo>
                  <a:pt x="90379" y="14866"/>
                </a:lnTo>
                <a:lnTo>
                  <a:pt x="50335" y="31538"/>
                </a:lnTo>
                <a:lnTo>
                  <a:pt x="40970" y="52069"/>
                </a:lnTo>
                <a:lnTo>
                  <a:pt x="21127" y="53772"/>
                </a:lnTo>
                <a:lnTo>
                  <a:pt x="10245" y="56118"/>
                </a:lnTo>
                <a:lnTo>
                  <a:pt x="4483" y="60706"/>
                </a:lnTo>
                <a:lnTo>
                  <a:pt x="0" y="69138"/>
                </a:lnTo>
                <a:lnTo>
                  <a:pt x="3319" y="80465"/>
                </a:lnTo>
                <a:lnTo>
                  <a:pt x="23366" y="89949"/>
                </a:lnTo>
                <a:lnTo>
                  <a:pt x="59898" y="93511"/>
                </a:lnTo>
                <a:lnTo>
                  <a:pt x="112674" y="87071"/>
                </a:lnTo>
                <a:lnTo>
                  <a:pt x="144116" y="106273"/>
                </a:lnTo>
                <a:lnTo>
                  <a:pt x="165712" y="112674"/>
                </a:lnTo>
                <a:lnTo>
                  <a:pt x="187465" y="106273"/>
                </a:lnTo>
                <a:lnTo>
                  <a:pt x="219379" y="87071"/>
                </a:lnTo>
                <a:lnTo>
                  <a:pt x="251552" y="99099"/>
                </a:lnTo>
                <a:lnTo>
                  <a:pt x="271880" y="103285"/>
                </a:lnTo>
                <a:lnTo>
                  <a:pt x="289004" y="99790"/>
                </a:lnTo>
                <a:lnTo>
                  <a:pt x="311569" y="88772"/>
                </a:lnTo>
                <a:lnTo>
                  <a:pt x="324658" y="73021"/>
                </a:lnTo>
                <a:lnTo>
                  <a:pt x="315098" y="58150"/>
                </a:lnTo>
                <a:lnTo>
                  <a:pt x="294172" y="48560"/>
                </a:lnTo>
                <a:lnTo>
                  <a:pt x="273164" y="48653"/>
                </a:lnTo>
                <a:lnTo>
                  <a:pt x="263359" y="24216"/>
                </a:lnTo>
                <a:lnTo>
                  <a:pt x="252355" y="13225"/>
                </a:lnTo>
                <a:lnTo>
                  <a:pt x="233187" y="13118"/>
                </a:lnTo>
                <a:lnTo>
                  <a:pt x="198894" y="21335"/>
                </a:lnTo>
                <a:close/>
              </a:path>
            </a:pathLst>
          </a:custGeom>
          <a:ln w="3175">
            <a:solidFill>
              <a:srgbClr val="255579"/>
            </a:solidFill>
          </a:ln>
        </p:spPr>
        <p:txBody>
          <a:bodyPr wrap="square" lIns="0" tIns="0" rIns="0" bIns="0" rtlCol="0"/>
          <a:lstStyle/>
          <a:p>
            <a:endParaRPr/>
          </a:p>
        </p:txBody>
      </p:sp>
      <p:sp>
        <p:nvSpPr>
          <p:cNvPr id="137" name="object 137"/>
          <p:cNvSpPr/>
          <p:nvPr/>
        </p:nvSpPr>
        <p:spPr>
          <a:xfrm>
            <a:off x="5750008" y="3029618"/>
            <a:ext cx="281305" cy="114935"/>
          </a:xfrm>
          <a:custGeom>
            <a:avLst/>
            <a:gdLst/>
            <a:ahLst/>
            <a:cxnLst/>
            <a:rect l="l" t="t" r="r" b="b"/>
            <a:pathLst>
              <a:path w="281304" h="114935">
                <a:moveTo>
                  <a:pt x="258495" y="93362"/>
                </a:moveTo>
                <a:lnTo>
                  <a:pt x="177558" y="93362"/>
                </a:lnTo>
                <a:lnTo>
                  <a:pt x="207583" y="111260"/>
                </a:lnTo>
                <a:lnTo>
                  <a:pt x="228350" y="114915"/>
                </a:lnTo>
                <a:lnTo>
                  <a:pt x="249544" y="102247"/>
                </a:lnTo>
                <a:lnTo>
                  <a:pt x="258495" y="93362"/>
                </a:lnTo>
                <a:close/>
              </a:path>
              <a:path w="281304" h="114935">
                <a:moveTo>
                  <a:pt x="269678" y="82262"/>
                </a:moveTo>
                <a:lnTo>
                  <a:pt x="92189" y="82262"/>
                </a:lnTo>
                <a:lnTo>
                  <a:pt x="106010" y="102602"/>
                </a:lnTo>
                <a:lnTo>
                  <a:pt x="119510" y="110539"/>
                </a:lnTo>
                <a:lnTo>
                  <a:pt x="140691" y="107112"/>
                </a:lnTo>
                <a:lnTo>
                  <a:pt x="177558" y="93362"/>
                </a:lnTo>
                <a:lnTo>
                  <a:pt x="258495" y="93362"/>
                </a:lnTo>
                <a:lnTo>
                  <a:pt x="269678" y="82262"/>
                </a:lnTo>
                <a:close/>
              </a:path>
              <a:path w="281304" h="114935">
                <a:moveTo>
                  <a:pt x="39613" y="33889"/>
                </a:moveTo>
                <a:lnTo>
                  <a:pt x="16219" y="36279"/>
                </a:lnTo>
                <a:lnTo>
                  <a:pt x="5629" y="43950"/>
                </a:lnTo>
                <a:lnTo>
                  <a:pt x="0" y="59224"/>
                </a:lnTo>
                <a:lnTo>
                  <a:pt x="4219" y="72484"/>
                </a:lnTo>
                <a:lnTo>
                  <a:pt x="23172" y="81892"/>
                </a:lnTo>
                <a:lnTo>
                  <a:pt x="53587" y="85726"/>
                </a:lnTo>
                <a:lnTo>
                  <a:pt x="92189" y="82262"/>
                </a:lnTo>
                <a:lnTo>
                  <a:pt x="269678" y="82262"/>
                </a:lnTo>
                <a:lnTo>
                  <a:pt x="280847" y="71175"/>
                </a:lnTo>
                <a:lnTo>
                  <a:pt x="222220" y="34459"/>
                </a:lnTo>
                <a:lnTo>
                  <a:pt x="83654" y="34459"/>
                </a:lnTo>
                <a:lnTo>
                  <a:pt x="39613" y="33889"/>
                </a:lnTo>
                <a:close/>
              </a:path>
              <a:path w="281304" h="114935">
                <a:moveTo>
                  <a:pt x="156008" y="0"/>
                </a:moveTo>
                <a:lnTo>
                  <a:pt x="100585" y="12498"/>
                </a:lnTo>
                <a:lnTo>
                  <a:pt x="83654" y="34459"/>
                </a:lnTo>
                <a:lnTo>
                  <a:pt x="222220" y="34459"/>
                </a:lnTo>
                <a:lnTo>
                  <a:pt x="189509" y="13974"/>
                </a:lnTo>
                <a:lnTo>
                  <a:pt x="169718" y="4226"/>
                </a:lnTo>
                <a:lnTo>
                  <a:pt x="156008" y="0"/>
                </a:lnTo>
                <a:close/>
              </a:path>
            </a:pathLst>
          </a:custGeom>
          <a:solidFill>
            <a:srgbClr val="FFFFFF"/>
          </a:solidFill>
        </p:spPr>
        <p:txBody>
          <a:bodyPr wrap="square" lIns="0" tIns="0" rIns="0" bIns="0" rtlCol="0"/>
          <a:lstStyle/>
          <a:p>
            <a:endParaRPr/>
          </a:p>
        </p:txBody>
      </p:sp>
      <p:sp>
        <p:nvSpPr>
          <p:cNvPr id="138" name="object 138"/>
          <p:cNvSpPr/>
          <p:nvPr/>
        </p:nvSpPr>
        <p:spPr>
          <a:xfrm>
            <a:off x="5750008" y="3029618"/>
            <a:ext cx="281305" cy="114935"/>
          </a:xfrm>
          <a:custGeom>
            <a:avLst/>
            <a:gdLst/>
            <a:ahLst/>
            <a:cxnLst/>
            <a:rect l="l" t="t" r="r" b="b"/>
            <a:pathLst>
              <a:path w="281304" h="114935">
                <a:moveTo>
                  <a:pt x="189509" y="13974"/>
                </a:moveTo>
                <a:lnTo>
                  <a:pt x="169718" y="4226"/>
                </a:lnTo>
                <a:lnTo>
                  <a:pt x="156008" y="0"/>
                </a:lnTo>
                <a:lnTo>
                  <a:pt x="141976" y="414"/>
                </a:lnTo>
                <a:lnTo>
                  <a:pt x="100585" y="12498"/>
                </a:lnTo>
                <a:lnTo>
                  <a:pt x="83654" y="34459"/>
                </a:lnTo>
                <a:lnTo>
                  <a:pt x="39613" y="33889"/>
                </a:lnTo>
                <a:lnTo>
                  <a:pt x="16219" y="36279"/>
                </a:lnTo>
                <a:lnTo>
                  <a:pt x="5629" y="43950"/>
                </a:lnTo>
                <a:lnTo>
                  <a:pt x="0" y="59224"/>
                </a:lnTo>
                <a:lnTo>
                  <a:pt x="4219" y="72484"/>
                </a:lnTo>
                <a:lnTo>
                  <a:pt x="23172" y="81892"/>
                </a:lnTo>
                <a:lnTo>
                  <a:pt x="53587" y="85726"/>
                </a:lnTo>
                <a:lnTo>
                  <a:pt x="92189" y="82262"/>
                </a:lnTo>
                <a:lnTo>
                  <a:pt x="106010" y="102602"/>
                </a:lnTo>
                <a:lnTo>
                  <a:pt x="119510" y="110539"/>
                </a:lnTo>
                <a:lnTo>
                  <a:pt x="140691" y="107112"/>
                </a:lnTo>
                <a:lnTo>
                  <a:pt x="177558" y="93362"/>
                </a:lnTo>
                <a:lnTo>
                  <a:pt x="207583" y="111260"/>
                </a:lnTo>
                <a:lnTo>
                  <a:pt x="228350" y="114915"/>
                </a:lnTo>
                <a:lnTo>
                  <a:pt x="249544" y="102247"/>
                </a:lnTo>
                <a:lnTo>
                  <a:pt x="280847" y="71175"/>
                </a:lnTo>
                <a:lnTo>
                  <a:pt x="189509" y="13974"/>
                </a:lnTo>
                <a:close/>
              </a:path>
            </a:pathLst>
          </a:custGeom>
          <a:ln w="3175">
            <a:solidFill>
              <a:srgbClr val="255579"/>
            </a:solidFill>
          </a:ln>
        </p:spPr>
        <p:txBody>
          <a:bodyPr wrap="square" lIns="0" tIns="0" rIns="0" bIns="0" rtlCol="0"/>
          <a:lstStyle/>
          <a:p>
            <a:endParaRPr/>
          </a:p>
        </p:txBody>
      </p:sp>
      <p:sp>
        <p:nvSpPr>
          <p:cNvPr id="139" name="object 139"/>
          <p:cNvSpPr/>
          <p:nvPr/>
        </p:nvSpPr>
        <p:spPr>
          <a:xfrm>
            <a:off x="3843388" y="3338424"/>
            <a:ext cx="2552700" cy="1254760"/>
          </a:xfrm>
          <a:custGeom>
            <a:avLst/>
            <a:gdLst/>
            <a:ahLst/>
            <a:cxnLst/>
            <a:rect l="l" t="t" r="r" b="b"/>
            <a:pathLst>
              <a:path w="2552700" h="1254760">
                <a:moveTo>
                  <a:pt x="1389332" y="0"/>
                </a:moveTo>
                <a:lnTo>
                  <a:pt x="1112660" y="2739"/>
                </a:lnTo>
                <a:lnTo>
                  <a:pt x="1022356" y="5532"/>
                </a:lnTo>
                <a:lnTo>
                  <a:pt x="983144" y="7352"/>
                </a:lnTo>
                <a:lnTo>
                  <a:pt x="786816" y="18874"/>
                </a:lnTo>
                <a:lnTo>
                  <a:pt x="616092" y="35519"/>
                </a:lnTo>
                <a:lnTo>
                  <a:pt x="376222" y="68812"/>
                </a:lnTo>
                <a:lnTo>
                  <a:pt x="0" y="126082"/>
                </a:lnTo>
                <a:lnTo>
                  <a:pt x="0" y="1254403"/>
                </a:lnTo>
                <a:lnTo>
                  <a:pt x="2552433" y="1254403"/>
                </a:lnTo>
                <a:lnTo>
                  <a:pt x="2552433" y="26172"/>
                </a:lnTo>
                <a:lnTo>
                  <a:pt x="2425031" y="19195"/>
                </a:lnTo>
                <a:lnTo>
                  <a:pt x="2256017" y="12446"/>
                </a:lnTo>
                <a:lnTo>
                  <a:pt x="1637037" y="1171"/>
                </a:lnTo>
                <a:lnTo>
                  <a:pt x="1389332" y="0"/>
                </a:lnTo>
                <a:close/>
              </a:path>
            </a:pathLst>
          </a:custGeom>
          <a:solidFill>
            <a:srgbClr val="C0C1C4"/>
          </a:solidFill>
        </p:spPr>
        <p:txBody>
          <a:bodyPr wrap="square" lIns="0" tIns="0" rIns="0" bIns="0" rtlCol="0"/>
          <a:lstStyle/>
          <a:p>
            <a:endParaRPr/>
          </a:p>
        </p:txBody>
      </p:sp>
      <p:sp>
        <p:nvSpPr>
          <p:cNvPr id="140" name="object 140"/>
          <p:cNvSpPr/>
          <p:nvPr/>
        </p:nvSpPr>
        <p:spPr>
          <a:xfrm>
            <a:off x="3842251" y="2810033"/>
            <a:ext cx="2554706" cy="1073262"/>
          </a:xfrm>
          <a:prstGeom prst="rect">
            <a:avLst/>
          </a:prstGeom>
          <a:blipFill>
            <a:blip r:embed="rId5" cstate="print"/>
            <a:stretch>
              <a:fillRect/>
            </a:stretch>
          </a:blipFill>
        </p:spPr>
        <p:txBody>
          <a:bodyPr wrap="square" lIns="0" tIns="0" rIns="0" bIns="0" rtlCol="0"/>
          <a:lstStyle/>
          <a:p>
            <a:endParaRPr/>
          </a:p>
        </p:txBody>
      </p:sp>
      <p:sp>
        <p:nvSpPr>
          <p:cNvPr id="141" name="object 141"/>
          <p:cNvSpPr/>
          <p:nvPr/>
        </p:nvSpPr>
        <p:spPr>
          <a:xfrm>
            <a:off x="3843388" y="3671863"/>
            <a:ext cx="461009" cy="303530"/>
          </a:xfrm>
          <a:custGeom>
            <a:avLst/>
            <a:gdLst/>
            <a:ahLst/>
            <a:cxnLst/>
            <a:rect l="l" t="t" r="r" b="b"/>
            <a:pathLst>
              <a:path w="461010" h="303529">
                <a:moveTo>
                  <a:pt x="402681" y="0"/>
                </a:moveTo>
                <a:lnTo>
                  <a:pt x="190421" y="115294"/>
                </a:lnTo>
                <a:lnTo>
                  <a:pt x="74673" y="179690"/>
                </a:lnTo>
                <a:lnTo>
                  <a:pt x="14945" y="216557"/>
                </a:lnTo>
                <a:lnTo>
                  <a:pt x="0" y="227615"/>
                </a:lnTo>
                <a:lnTo>
                  <a:pt x="0" y="303308"/>
                </a:lnTo>
                <a:lnTo>
                  <a:pt x="214641" y="161280"/>
                </a:lnTo>
                <a:lnTo>
                  <a:pt x="346982" y="75117"/>
                </a:lnTo>
                <a:lnTo>
                  <a:pt x="413700" y="35050"/>
                </a:lnTo>
                <a:lnTo>
                  <a:pt x="460733" y="11950"/>
                </a:lnTo>
                <a:lnTo>
                  <a:pt x="402681" y="0"/>
                </a:lnTo>
                <a:close/>
              </a:path>
            </a:pathLst>
          </a:custGeom>
          <a:solidFill>
            <a:srgbClr val="FFFFFF"/>
          </a:solidFill>
        </p:spPr>
        <p:txBody>
          <a:bodyPr wrap="square" lIns="0" tIns="0" rIns="0" bIns="0" rtlCol="0"/>
          <a:lstStyle/>
          <a:p>
            <a:endParaRPr/>
          </a:p>
        </p:txBody>
      </p:sp>
      <p:sp>
        <p:nvSpPr>
          <p:cNvPr id="142" name="object 142"/>
          <p:cNvSpPr/>
          <p:nvPr/>
        </p:nvSpPr>
        <p:spPr>
          <a:xfrm>
            <a:off x="3843388" y="3671863"/>
            <a:ext cx="403225" cy="227965"/>
          </a:xfrm>
          <a:custGeom>
            <a:avLst/>
            <a:gdLst/>
            <a:ahLst/>
            <a:cxnLst/>
            <a:rect l="l" t="t" r="r" b="b"/>
            <a:pathLst>
              <a:path w="403225" h="227964">
                <a:moveTo>
                  <a:pt x="402681" y="0"/>
                </a:moveTo>
                <a:lnTo>
                  <a:pt x="190421" y="115294"/>
                </a:lnTo>
                <a:lnTo>
                  <a:pt x="74673" y="179690"/>
                </a:lnTo>
                <a:lnTo>
                  <a:pt x="14945" y="216557"/>
                </a:lnTo>
                <a:lnTo>
                  <a:pt x="0" y="227615"/>
                </a:lnTo>
              </a:path>
            </a:pathLst>
          </a:custGeom>
          <a:ln w="3175">
            <a:solidFill>
              <a:srgbClr val="255579"/>
            </a:solidFill>
          </a:ln>
        </p:spPr>
        <p:txBody>
          <a:bodyPr wrap="square" lIns="0" tIns="0" rIns="0" bIns="0" rtlCol="0"/>
          <a:lstStyle/>
          <a:p>
            <a:endParaRPr/>
          </a:p>
        </p:txBody>
      </p:sp>
      <p:sp>
        <p:nvSpPr>
          <p:cNvPr id="143" name="object 143"/>
          <p:cNvSpPr/>
          <p:nvPr/>
        </p:nvSpPr>
        <p:spPr>
          <a:xfrm>
            <a:off x="3843388" y="3671863"/>
            <a:ext cx="461009" cy="303530"/>
          </a:xfrm>
          <a:custGeom>
            <a:avLst/>
            <a:gdLst/>
            <a:ahLst/>
            <a:cxnLst/>
            <a:rect l="l" t="t" r="r" b="b"/>
            <a:pathLst>
              <a:path w="461010" h="303529">
                <a:moveTo>
                  <a:pt x="0" y="303308"/>
                </a:moveTo>
                <a:lnTo>
                  <a:pt x="214641" y="161280"/>
                </a:lnTo>
                <a:lnTo>
                  <a:pt x="346982" y="75117"/>
                </a:lnTo>
                <a:lnTo>
                  <a:pt x="413700" y="35050"/>
                </a:lnTo>
                <a:lnTo>
                  <a:pt x="460733" y="11950"/>
                </a:lnTo>
                <a:lnTo>
                  <a:pt x="402681" y="0"/>
                </a:lnTo>
              </a:path>
            </a:pathLst>
          </a:custGeom>
          <a:ln w="3175">
            <a:solidFill>
              <a:srgbClr val="255579"/>
            </a:solidFill>
          </a:ln>
        </p:spPr>
        <p:txBody>
          <a:bodyPr wrap="square" lIns="0" tIns="0" rIns="0" bIns="0" rtlCol="0"/>
          <a:lstStyle/>
          <a:p>
            <a:endParaRPr/>
          </a:p>
        </p:txBody>
      </p:sp>
      <p:sp>
        <p:nvSpPr>
          <p:cNvPr id="144" name="object 144"/>
          <p:cNvSpPr/>
          <p:nvPr/>
        </p:nvSpPr>
        <p:spPr>
          <a:xfrm>
            <a:off x="4850443" y="4066240"/>
            <a:ext cx="200025" cy="346710"/>
          </a:xfrm>
          <a:custGeom>
            <a:avLst/>
            <a:gdLst/>
            <a:ahLst/>
            <a:cxnLst/>
            <a:rect l="l" t="t" r="r" b="b"/>
            <a:pathLst>
              <a:path w="200025" h="346710">
                <a:moveTo>
                  <a:pt x="152793" y="0"/>
                </a:moveTo>
                <a:lnTo>
                  <a:pt x="0" y="346570"/>
                </a:lnTo>
                <a:lnTo>
                  <a:pt x="83654" y="346570"/>
                </a:lnTo>
                <a:lnTo>
                  <a:pt x="199745" y="3416"/>
                </a:lnTo>
                <a:lnTo>
                  <a:pt x="152793" y="0"/>
                </a:lnTo>
                <a:close/>
              </a:path>
            </a:pathLst>
          </a:custGeom>
          <a:solidFill>
            <a:srgbClr val="FFFFFF"/>
          </a:solidFill>
        </p:spPr>
        <p:txBody>
          <a:bodyPr wrap="square" lIns="0" tIns="0" rIns="0" bIns="0" rtlCol="0"/>
          <a:lstStyle/>
          <a:p>
            <a:endParaRPr/>
          </a:p>
        </p:txBody>
      </p:sp>
      <p:sp>
        <p:nvSpPr>
          <p:cNvPr id="145" name="object 145"/>
          <p:cNvSpPr/>
          <p:nvPr/>
        </p:nvSpPr>
        <p:spPr>
          <a:xfrm>
            <a:off x="4850443" y="4066240"/>
            <a:ext cx="200025" cy="346710"/>
          </a:xfrm>
          <a:custGeom>
            <a:avLst/>
            <a:gdLst/>
            <a:ahLst/>
            <a:cxnLst/>
            <a:rect l="l" t="t" r="r" b="b"/>
            <a:pathLst>
              <a:path w="200025" h="346710">
                <a:moveTo>
                  <a:pt x="152793" y="0"/>
                </a:moveTo>
                <a:lnTo>
                  <a:pt x="0" y="346570"/>
                </a:lnTo>
                <a:lnTo>
                  <a:pt x="83654" y="346570"/>
                </a:lnTo>
                <a:lnTo>
                  <a:pt x="199745" y="3416"/>
                </a:lnTo>
                <a:lnTo>
                  <a:pt x="152793" y="0"/>
                </a:lnTo>
                <a:close/>
              </a:path>
            </a:pathLst>
          </a:custGeom>
          <a:ln w="3175">
            <a:solidFill>
              <a:srgbClr val="255579"/>
            </a:solidFill>
          </a:ln>
        </p:spPr>
        <p:txBody>
          <a:bodyPr wrap="square" lIns="0" tIns="0" rIns="0" bIns="0" rtlCol="0"/>
          <a:lstStyle/>
          <a:p>
            <a:endParaRPr/>
          </a:p>
        </p:txBody>
      </p:sp>
      <p:sp>
        <p:nvSpPr>
          <p:cNvPr id="146" name="object 146"/>
          <p:cNvSpPr/>
          <p:nvPr/>
        </p:nvSpPr>
        <p:spPr>
          <a:xfrm>
            <a:off x="5357546" y="3217404"/>
            <a:ext cx="241409" cy="126163"/>
          </a:xfrm>
          <a:prstGeom prst="rect">
            <a:avLst/>
          </a:prstGeom>
          <a:blipFill>
            <a:blip r:embed="rId6" cstate="print"/>
            <a:stretch>
              <a:fillRect/>
            </a:stretch>
          </a:blipFill>
        </p:spPr>
        <p:txBody>
          <a:bodyPr wrap="square" lIns="0" tIns="0" rIns="0" bIns="0" rtlCol="0"/>
          <a:lstStyle/>
          <a:p>
            <a:endParaRPr/>
          </a:p>
        </p:txBody>
      </p:sp>
      <p:sp>
        <p:nvSpPr>
          <p:cNvPr id="147" name="object 147"/>
          <p:cNvSpPr/>
          <p:nvPr/>
        </p:nvSpPr>
        <p:spPr>
          <a:xfrm>
            <a:off x="5336315" y="3216875"/>
            <a:ext cx="288925" cy="127000"/>
          </a:xfrm>
          <a:custGeom>
            <a:avLst/>
            <a:gdLst/>
            <a:ahLst/>
            <a:cxnLst/>
            <a:rect l="l" t="t" r="r" b="b"/>
            <a:pathLst>
              <a:path w="288925" h="127000">
                <a:moveTo>
                  <a:pt x="270421" y="40767"/>
                </a:moveTo>
                <a:lnTo>
                  <a:pt x="240765" y="7370"/>
                </a:lnTo>
                <a:lnTo>
                  <a:pt x="200473" y="2441"/>
                </a:lnTo>
                <a:lnTo>
                  <a:pt x="153701" y="161"/>
                </a:lnTo>
                <a:lnTo>
                  <a:pt x="130289" y="0"/>
                </a:lnTo>
                <a:lnTo>
                  <a:pt x="120690" y="133"/>
                </a:lnTo>
                <a:lnTo>
                  <a:pt x="79336" y="2194"/>
                </a:lnTo>
                <a:lnTo>
                  <a:pt x="41922" y="9944"/>
                </a:lnTo>
                <a:lnTo>
                  <a:pt x="17983" y="40767"/>
                </a:lnTo>
                <a:lnTo>
                  <a:pt x="8320" y="86306"/>
                </a:lnTo>
                <a:lnTo>
                  <a:pt x="2643" y="114226"/>
                </a:lnTo>
                <a:lnTo>
                  <a:pt x="0" y="126682"/>
                </a:lnTo>
                <a:lnTo>
                  <a:pt x="133388" y="126682"/>
                </a:lnTo>
                <a:lnTo>
                  <a:pt x="155016" y="126682"/>
                </a:lnTo>
                <a:lnTo>
                  <a:pt x="288404" y="126682"/>
                </a:lnTo>
                <a:lnTo>
                  <a:pt x="285755" y="114226"/>
                </a:lnTo>
                <a:lnTo>
                  <a:pt x="280079" y="86306"/>
                </a:lnTo>
                <a:lnTo>
                  <a:pt x="274070" y="57095"/>
                </a:lnTo>
                <a:lnTo>
                  <a:pt x="270421" y="40767"/>
                </a:lnTo>
                <a:close/>
              </a:path>
            </a:pathLst>
          </a:custGeom>
          <a:ln w="3175">
            <a:solidFill>
              <a:srgbClr val="255579"/>
            </a:solidFill>
          </a:ln>
        </p:spPr>
        <p:txBody>
          <a:bodyPr wrap="square" lIns="0" tIns="0" rIns="0" bIns="0" rtlCol="0"/>
          <a:lstStyle/>
          <a:p>
            <a:endParaRPr/>
          </a:p>
        </p:txBody>
      </p:sp>
      <p:sp>
        <p:nvSpPr>
          <p:cNvPr id="148" name="object 148"/>
          <p:cNvSpPr/>
          <p:nvPr/>
        </p:nvSpPr>
        <p:spPr>
          <a:xfrm>
            <a:off x="5037790" y="3218567"/>
            <a:ext cx="515765" cy="1250576"/>
          </a:xfrm>
          <a:prstGeom prst="rect">
            <a:avLst/>
          </a:prstGeom>
          <a:blipFill>
            <a:blip r:embed="rId7" cstate="print"/>
            <a:stretch>
              <a:fillRect/>
            </a:stretch>
          </a:blipFill>
        </p:spPr>
        <p:txBody>
          <a:bodyPr wrap="square" lIns="0" tIns="0" rIns="0" bIns="0" rtlCol="0"/>
          <a:lstStyle/>
          <a:p>
            <a:endParaRPr/>
          </a:p>
        </p:txBody>
      </p:sp>
      <p:sp>
        <p:nvSpPr>
          <p:cNvPr id="149" name="object 149"/>
          <p:cNvSpPr/>
          <p:nvPr/>
        </p:nvSpPr>
        <p:spPr>
          <a:xfrm>
            <a:off x="3843401" y="2811183"/>
            <a:ext cx="2552700" cy="1781810"/>
          </a:xfrm>
          <a:custGeom>
            <a:avLst/>
            <a:gdLst/>
            <a:ahLst/>
            <a:cxnLst/>
            <a:rect l="l" t="t" r="r" b="b"/>
            <a:pathLst>
              <a:path w="2552700" h="1781810">
                <a:moveTo>
                  <a:pt x="0" y="1781644"/>
                </a:moveTo>
                <a:lnTo>
                  <a:pt x="2552433" y="1781644"/>
                </a:lnTo>
                <a:lnTo>
                  <a:pt x="2552433" y="0"/>
                </a:lnTo>
                <a:lnTo>
                  <a:pt x="0" y="0"/>
                </a:lnTo>
                <a:lnTo>
                  <a:pt x="0" y="1781644"/>
                </a:lnTo>
                <a:close/>
              </a:path>
            </a:pathLst>
          </a:custGeom>
          <a:ln w="6350">
            <a:solidFill>
              <a:srgbClr val="61A489"/>
            </a:solidFill>
          </a:ln>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9940" y="101176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176</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4" name="object 4"/>
          <p:cNvSpPr/>
          <p:nvPr/>
        </p:nvSpPr>
        <p:spPr>
          <a:xfrm>
            <a:off x="0" y="0"/>
            <a:ext cx="7560309" cy="252095"/>
          </a:xfrm>
          <a:custGeom>
            <a:avLst/>
            <a:gdLst/>
            <a:ahLst/>
            <a:cxnLst/>
            <a:rect l="l" t="t" r="r" b="b"/>
            <a:pathLst>
              <a:path w="7560309" h="252095">
                <a:moveTo>
                  <a:pt x="7560005" y="251993"/>
                </a:moveTo>
                <a:lnTo>
                  <a:pt x="7560005" y="0"/>
                </a:lnTo>
                <a:lnTo>
                  <a:pt x="0" y="0"/>
                </a:lnTo>
                <a:lnTo>
                  <a:pt x="0" y="251993"/>
                </a:lnTo>
                <a:lnTo>
                  <a:pt x="7560005" y="251993"/>
                </a:lnTo>
                <a:close/>
              </a:path>
            </a:pathLst>
          </a:custGeom>
          <a:solidFill>
            <a:srgbClr val="7EB19B"/>
          </a:solidFill>
        </p:spPr>
        <p:txBody>
          <a:bodyPr wrap="square" lIns="0" tIns="0" rIns="0" bIns="0" rtlCol="0"/>
          <a:lstStyle/>
          <a:p>
            <a:endParaRPr/>
          </a:p>
        </p:txBody>
      </p:sp>
      <p:sp>
        <p:nvSpPr>
          <p:cNvPr id="5" name="object 5"/>
          <p:cNvSpPr/>
          <p:nvPr/>
        </p:nvSpPr>
        <p:spPr>
          <a:xfrm>
            <a:off x="831176" y="1372768"/>
            <a:ext cx="5858510" cy="8370570"/>
          </a:xfrm>
          <a:custGeom>
            <a:avLst/>
            <a:gdLst/>
            <a:ahLst/>
            <a:cxnLst/>
            <a:rect l="l" t="t" r="r" b="b"/>
            <a:pathLst>
              <a:path w="5858509" h="8370570">
                <a:moveTo>
                  <a:pt x="0" y="8369998"/>
                </a:moveTo>
                <a:lnTo>
                  <a:pt x="5858471" y="8369998"/>
                </a:lnTo>
                <a:lnTo>
                  <a:pt x="5858471" y="0"/>
                </a:lnTo>
                <a:lnTo>
                  <a:pt x="0" y="0"/>
                </a:lnTo>
                <a:lnTo>
                  <a:pt x="0" y="8369998"/>
                </a:lnTo>
                <a:close/>
              </a:path>
            </a:pathLst>
          </a:custGeom>
          <a:ln w="6350">
            <a:solidFill>
              <a:srgbClr val="6D6E71"/>
            </a:solidFill>
          </a:ln>
        </p:spPr>
        <p:txBody>
          <a:bodyPr wrap="square" lIns="0" tIns="0" rIns="0" bIns="0" rtlCol="0"/>
          <a:lstStyle/>
          <a:p>
            <a:endParaRPr/>
          </a:p>
        </p:txBody>
      </p:sp>
      <p:graphicFrame>
        <p:nvGraphicFramePr>
          <p:cNvPr id="6" name="object 6"/>
          <p:cNvGraphicFramePr>
            <a:graphicFrameLocks noGrp="1"/>
          </p:cNvGraphicFramePr>
          <p:nvPr/>
        </p:nvGraphicFramePr>
        <p:xfrm>
          <a:off x="1021421" y="1530003"/>
          <a:ext cx="5480685" cy="8028305"/>
        </p:xfrm>
        <a:graphic>
          <a:graphicData uri="http://schemas.openxmlformats.org/drawingml/2006/table">
            <a:tbl>
              <a:tblPr firstRow="1" bandRow="1">
                <a:tableStyleId>{2D5ABB26-0587-4C30-8999-92F81FD0307C}</a:tableStyleId>
              </a:tblPr>
              <a:tblGrid>
                <a:gridCol w="1165225">
                  <a:extLst>
                    <a:ext uri="{9D8B030D-6E8A-4147-A177-3AD203B41FA5}">
                      <a16:colId xmlns:a16="http://schemas.microsoft.com/office/drawing/2014/main" val="20000"/>
                    </a:ext>
                  </a:extLst>
                </a:gridCol>
                <a:gridCol w="4304665">
                  <a:extLst>
                    <a:ext uri="{9D8B030D-6E8A-4147-A177-3AD203B41FA5}">
                      <a16:colId xmlns:a16="http://schemas.microsoft.com/office/drawing/2014/main" val="20001"/>
                    </a:ext>
                  </a:extLst>
                </a:gridCol>
              </a:tblGrid>
              <a:tr h="3992245">
                <a:tc gridSpan="2">
                  <a:txBody>
                    <a:bodyPr/>
                    <a:lstStyle/>
                    <a:p>
                      <a:pPr marL="74930">
                        <a:lnSpc>
                          <a:spcPct val="100000"/>
                        </a:lnSpc>
                        <a:spcBef>
                          <a:spcPts val="434"/>
                        </a:spcBef>
                      </a:pPr>
                      <a:r>
                        <a:rPr sz="1100" spc="25" dirty="0">
                          <a:solidFill>
                            <a:srgbClr val="61A489"/>
                          </a:solidFill>
                          <a:latin typeface="SimSun"/>
                          <a:cs typeface="SimSun"/>
                        </a:rPr>
                        <a:t>情境：</a:t>
                      </a:r>
                      <a:endParaRPr sz="1100">
                        <a:latin typeface="SimSun"/>
                        <a:cs typeface="SimSun"/>
                      </a:endParaRPr>
                    </a:p>
                    <a:p>
                      <a:pPr marL="74930">
                        <a:lnSpc>
                          <a:spcPct val="100000"/>
                        </a:lnSpc>
                        <a:spcBef>
                          <a:spcPts val="760"/>
                        </a:spcBef>
                      </a:pPr>
                      <a:r>
                        <a:rPr sz="1100" spc="100" dirty="0">
                          <a:solidFill>
                            <a:srgbClr val="61A489"/>
                          </a:solidFill>
                          <a:latin typeface="SimSun"/>
                          <a:cs typeface="SimSun"/>
                        </a:rPr>
                        <a:t>在緊急左轉彎</a:t>
                      </a:r>
                      <a:r>
                        <a:rPr sz="1100" spc="0" dirty="0">
                          <a:solidFill>
                            <a:srgbClr val="61A489"/>
                          </a:solidFill>
                          <a:latin typeface="SimSun"/>
                          <a:cs typeface="SimSun"/>
                        </a:rPr>
                        <a:t>後</a:t>
                      </a:r>
                      <a:r>
                        <a:rPr sz="1100" spc="100" dirty="0">
                          <a:solidFill>
                            <a:srgbClr val="61A489"/>
                          </a:solidFill>
                          <a:latin typeface="SimSun"/>
                          <a:cs typeface="SimSun"/>
                        </a:rPr>
                        <a:t>，幸好這時候旁邊沒有其他的車輛經</a:t>
                      </a:r>
                      <a:r>
                        <a:rPr sz="1100" spc="0" dirty="0">
                          <a:solidFill>
                            <a:srgbClr val="61A489"/>
                          </a:solidFill>
                          <a:latin typeface="SimSun"/>
                          <a:cs typeface="SimSun"/>
                        </a:rPr>
                        <a:t>過</a:t>
                      </a:r>
                      <a:r>
                        <a:rPr sz="1100" spc="100" dirty="0">
                          <a:solidFill>
                            <a:srgbClr val="61A489"/>
                          </a:solidFill>
                          <a:latin typeface="SimSun"/>
                          <a:cs typeface="SimSun"/>
                        </a:rPr>
                        <a:t>，於是阿強繼續前往台北</a:t>
                      </a:r>
                      <a:endParaRPr sz="1100">
                        <a:latin typeface="SimSun"/>
                        <a:cs typeface="SimSun"/>
                      </a:endParaRPr>
                    </a:p>
                    <a:p>
                      <a:pPr marL="74930" marR="24130" algn="just">
                        <a:lnSpc>
                          <a:spcPct val="136300"/>
                        </a:lnSpc>
                      </a:pPr>
                      <a:r>
                        <a:rPr sz="1100" dirty="0">
                          <a:solidFill>
                            <a:srgbClr val="61A489"/>
                          </a:solidFill>
                          <a:latin typeface="Arial"/>
                          <a:cs typeface="Arial"/>
                        </a:rPr>
                        <a:t>101</a:t>
                      </a:r>
                      <a:r>
                        <a:rPr sz="1100" dirty="0">
                          <a:solidFill>
                            <a:srgbClr val="61A489"/>
                          </a:solidFill>
                          <a:latin typeface="SimSun"/>
                          <a:cs typeface="SimSun"/>
                        </a:rPr>
                        <a:t>，</a:t>
                      </a:r>
                      <a:r>
                        <a:rPr sz="1100" spc="0" dirty="0">
                          <a:solidFill>
                            <a:srgbClr val="61A489"/>
                          </a:solidFill>
                          <a:latin typeface="SimSun"/>
                          <a:cs typeface="SimSun"/>
                        </a:rPr>
                        <a:t>準備抵達目的地前，右轉彎時遇到了紅綠燈停下來等待，這時旁邊也停著一輛</a:t>
                      </a:r>
                      <a:r>
                        <a:rPr sz="1100" dirty="0">
                          <a:solidFill>
                            <a:srgbClr val="61A489"/>
                          </a:solidFill>
                          <a:latin typeface="SimSun"/>
                          <a:cs typeface="SimSun"/>
                        </a:rPr>
                        <a:t>公 </a:t>
                      </a:r>
                      <a:r>
                        <a:rPr sz="1100" spc="0" dirty="0">
                          <a:solidFill>
                            <a:srgbClr val="61A489"/>
                          </a:solidFill>
                          <a:latin typeface="SimSun"/>
                          <a:cs typeface="SimSun"/>
                        </a:rPr>
                        <a:t>車</a:t>
                      </a:r>
                      <a:r>
                        <a:rPr sz="1100" spc="25" dirty="0">
                          <a:solidFill>
                            <a:srgbClr val="61A489"/>
                          </a:solidFill>
                          <a:latin typeface="SimSun"/>
                          <a:cs typeface="SimSun"/>
                        </a:rPr>
                        <a:t>，過了一分鐘後綠燈</a:t>
                      </a:r>
                      <a:r>
                        <a:rPr sz="1100" spc="0" dirty="0">
                          <a:solidFill>
                            <a:srgbClr val="61A489"/>
                          </a:solidFill>
                          <a:latin typeface="SimSun"/>
                          <a:cs typeface="SimSun"/>
                        </a:rPr>
                        <a:t>了</a:t>
                      </a:r>
                      <a:r>
                        <a:rPr sz="1100" spc="25" dirty="0">
                          <a:solidFill>
                            <a:srgbClr val="61A489"/>
                          </a:solidFill>
                          <a:latin typeface="SimSun"/>
                          <a:cs typeface="SimSun"/>
                        </a:rPr>
                        <a:t>，公車與阿強一同右轉</a:t>
                      </a:r>
                      <a:r>
                        <a:rPr sz="1100" spc="0" dirty="0">
                          <a:solidFill>
                            <a:srgbClr val="61A489"/>
                          </a:solidFill>
                          <a:latin typeface="SimSun"/>
                          <a:cs typeface="SimSun"/>
                        </a:rPr>
                        <a:t>彎</a:t>
                      </a:r>
                      <a:r>
                        <a:rPr sz="1100" spc="25" dirty="0">
                          <a:solidFill>
                            <a:srgbClr val="61A489"/>
                          </a:solidFill>
                          <a:latin typeface="SimSun"/>
                          <a:cs typeface="SimSun"/>
                        </a:rPr>
                        <a:t>，剛好看到路人走過斑馬</a:t>
                      </a:r>
                      <a:r>
                        <a:rPr sz="1100" spc="0" dirty="0">
                          <a:solidFill>
                            <a:srgbClr val="61A489"/>
                          </a:solidFill>
                          <a:latin typeface="SimSun"/>
                          <a:cs typeface="SimSun"/>
                        </a:rPr>
                        <a:t>線</a:t>
                      </a:r>
                      <a:r>
                        <a:rPr sz="1100" spc="25" dirty="0">
                          <a:solidFill>
                            <a:srgbClr val="61A489"/>
                          </a:solidFill>
                          <a:latin typeface="SimSun"/>
                          <a:cs typeface="SimSun"/>
                        </a:rPr>
                        <a:t>，等待 </a:t>
                      </a:r>
                      <a:r>
                        <a:rPr sz="1100" spc="0" dirty="0">
                          <a:solidFill>
                            <a:srgbClr val="61A489"/>
                          </a:solidFill>
                          <a:latin typeface="SimSun"/>
                          <a:cs typeface="SimSun"/>
                        </a:rPr>
                        <a:t>路人過後</a:t>
                      </a:r>
                      <a:r>
                        <a:rPr sz="1100" spc="-55" dirty="0">
                          <a:solidFill>
                            <a:srgbClr val="61A489"/>
                          </a:solidFill>
                          <a:latin typeface="SimSun"/>
                          <a:cs typeface="SimSun"/>
                        </a:rPr>
                        <a:t>，</a:t>
                      </a:r>
                      <a:r>
                        <a:rPr sz="1100" spc="0" dirty="0">
                          <a:solidFill>
                            <a:srgbClr val="61A489"/>
                          </a:solidFill>
                          <a:latin typeface="SimSun"/>
                          <a:cs typeface="SimSun"/>
                        </a:rPr>
                        <a:t>阿強騎著微型電動二輪車繼續往前</a:t>
                      </a:r>
                      <a:r>
                        <a:rPr sz="1100" spc="-55" dirty="0">
                          <a:solidFill>
                            <a:srgbClr val="61A489"/>
                          </a:solidFill>
                          <a:latin typeface="SimSun"/>
                          <a:cs typeface="SimSun"/>
                        </a:rPr>
                        <a:t>，</a:t>
                      </a:r>
                      <a:r>
                        <a:rPr sz="1100" spc="0" dirty="0">
                          <a:solidFill>
                            <a:srgbClr val="61A489"/>
                          </a:solidFill>
                          <a:latin typeface="SimSun"/>
                          <a:cs typeface="SimSun"/>
                        </a:rPr>
                        <a:t>終於抵達了台</a:t>
                      </a:r>
                      <a:r>
                        <a:rPr sz="1100" dirty="0">
                          <a:solidFill>
                            <a:srgbClr val="61A489"/>
                          </a:solidFill>
                          <a:latin typeface="SimSun"/>
                          <a:cs typeface="SimSun"/>
                        </a:rPr>
                        <a:t>北</a:t>
                      </a:r>
                      <a:r>
                        <a:rPr sz="1100" spc="-260" dirty="0">
                          <a:solidFill>
                            <a:srgbClr val="61A489"/>
                          </a:solidFill>
                          <a:latin typeface="SimSun"/>
                          <a:cs typeface="SimSun"/>
                        </a:rPr>
                        <a:t> </a:t>
                      </a:r>
                      <a:r>
                        <a:rPr sz="1100" dirty="0">
                          <a:solidFill>
                            <a:srgbClr val="61A489"/>
                          </a:solidFill>
                          <a:latin typeface="Arial"/>
                          <a:cs typeface="Arial"/>
                        </a:rPr>
                        <a:t>101</a:t>
                      </a:r>
                      <a:r>
                        <a:rPr sz="1100" spc="-15" dirty="0">
                          <a:solidFill>
                            <a:srgbClr val="61A489"/>
                          </a:solidFill>
                          <a:latin typeface="Arial"/>
                          <a:cs typeface="Arial"/>
                        </a:rPr>
                        <a:t> </a:t>
                      </a:r>
                      <a:r>
                        <a:rPr sz="1100" spc="0" dirty="0">
                          <a:solidFill>
                            <a:srgbClr val="61A489"/>
                          </a:solidFill>
                          <a:latin typeface="SimSun"/>
                          <a:cs typeface="SimSun"/>
                        </a:rPr>
                        <a:t>與同學會合逛街。</a:t>
                      </a:r>
                      <a:endParaRPr sz="1100">
                        <a:latin typeface="SimSun"/>
                        <a:cs typeface="SimSun"/>
                      </a:endParaRPr>
                    </a:p>
                  </a:txBody>
                  <a:tcPr marL="0" marR="0" marT="55244"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1342390">
                <a:tc>
                  <a:txBody>
                    <a:bodyPr/>
                    <a:lstStyle/>
                    <a:p>
                      <a:pPr>
                        <a:lnSpc>
                          <a:spcPct val="100000"/>
                        </a:lnSpc>
                      </a:pPr>
                      <a:endParaRPr sz="4000">
                        <a:latin typeface="Times New Roman"/>
                        <a:cs typeface="Times New Roman"/>
                      </a:endParaRPr>
                    </a:p>
                    <a:p>
                      <a:pPr marR="4445" algn="ctr">
                        <a:lnSpc>
                          <a:spcPct val="100000"/>
                        </a:lnSpc>
                      </a:pPr>
                      <a:r>
                        <a:rPr sz="1100" spc="25" dirty="0">
                          <a:solidFill>
                            <a:srgbClr val="61A489"/>
                          </a:solidFill>
                          <a:latin typeface="SimSun"/>
                          <a:cs typeface="SimSun"/>
                        </a:rPr>
                        <a:t>可能發生的危險</a:t>
                      </a:r>
                      <a:endParaRPr sz="1100">
                        <a:latin typeface="SimSun"/>
                        <a:cs typeface="SimSu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a:lnSpc>
                          <a:spcPct val="100000"/>
                        </a:lnSpc>
                      </a:pPr>
                      <a:endParaRPr sz="1000">
                        <a:latin typeface="Times New Roman"/>
                        <a:cs typeface="Times New Roma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1"/>
                  </a:ext>
                </a:extLst>
              </a:tr>
              <a:tr h="1342390">
                <a:tc>
                  <a:txBody>
                    <a:bodyPr/>
                    <a:lstStyle/>
                    <a:p>
                      <a:pPr>
                        <a:lnSpc>
                          <a:spcPct val="100000"/>
                        </a:lnSpc>
                      </a:pPr>
                      <a:endParaRPr sz="4000">
                        <a:latin typeface="Times New Roman"/>
                        <a:cs typeface="Times New Roman"/>
                      </a:endParaRPr>
                    </a:p>
                    <a:p>
                      <a:pPr marR="4445" algn="ctr">
                        <a:lnSpc>
                          <a:spcPct val="100000"/>
                        </a:lnSpc>
                      </a:pPr>
                      <a:r>
                        <a:rPr sz="1100" spc="25" dirty="0">
                          <a:solidFill>
                            <a:srgbClr val="61A489"/>
                          </a:solidFill>
                          <a:latin typeface="SimSun"/>
                          <a:cs typeface="SimSun"/>
                        </a:rPr>
                        <a:t>安全駕駛的做法</a:t>
                      </a:r>
                      <a:endParaRPr sz="1100">
                        <a:latin typeface="SimSun"/>
                        <a:cs typeface="SimSu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a:lnSpc>
                          <a:spcPct val="100000"/>
                        </a:lnSpc>
                      </a:pPr>
                      <a:endParaRPr sz="1000">
                        <a:latin typeface="Times New Roman"/>
                        <a:cs typeface="Times New Roma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2"/>
                  </a:ext>
                </a:extLst>
              </a:tr>
              <a:tr h="1342390">
                <a:tc>
                  <a:txBody>
                    <a:bodyPr/>
                    <a:lstStyle/>
                    <a:p>
                      <a:pPr>
                        <a:lnSpc>
                          <a:spcPct val="100000"/>
                        </a:lnSpc>
                      </a:pPr>
                      <a:endParaRPr sz="4000">
                        <a:latin typeface="Times New Roman"/>
                        <a:cs typeface="Times New Roman"/>
                      </a:endParaRPr>
                    </a:p>
                    <a:p>
                      <a:pPr marR="4445" algn="ctr">
                        <a:lnSpc>
                          <a:spcPct val="100000"/>
                        </a:lnSpc>
                      </a:pPr>
                      <a:r>
                        <a:rPr sz="1100" spc="25" dirty="0">
                          <a:solidFill>
                            <a:srgbClr val="61A489"/>
                          </a:solidFill>
                          <a:latin typeface="SimSun"/>
                          <a:cs typeface="SimSun"/>
                        </a:rPr>
                        <a:t>其他組別的做法</a:t>
                      </a:r>
                      <a:endParaRPr sz="1100">
                        <a:latin typeface="SimSun"/>
                        <a:cs typeface="SimSu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a:lnSpc>
                          <a:spcPct val="100000"/>
                        </a:lnSpc>
                      </a:pPr>
                      <a:endParaRPr sz="1000">
                        <a:latin typeface="Times New Roman"/>
                        <a:cs typeface="Times New Roma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3"/>
                  </a:ext>
                </a:extLst>
              </a:tr>
            </a:tbl>
          </a:graphicData>
        </a:graphic>
      </p:graphicFrame>
      <p:sp>
        <p:nvSpPr>
          <p:cNvPr id="7" name="object 7"/>
          <p:cNvSpPr/>
          <p:nvPr/>
        </p:nvSpPr>
        <p:spPr>
          <a:xfrm>
            <a:off x="1164183" y="3072193"/>
            <a:ext cx="2552700" cy="1805305"/>
          </a:xfrm>
          <a:custGeom>
            <a:avLst/>
            <a:gdLst/>
            <a:ahLst/>
            <a:cxnLst/>
            <a:rect l="l" t="t" r="r" b="b"/>
            <a:pathLst>
              <a:path w="2552700" h="1805304">
                <a:moveTo>
                  <a:pt x="0" y="1804733"/>
                </a:moveTo>
                <a:lnTo>
                  <a:pt x="2552420" y="1804733"/>
                </a:lnTo>
                <a:lnTo>
                  <a:pt x="2552420" y="0"/>
                </a:lnTo>
                <a:lnTo>
                  <a:pt x="0" y="0"/>
                </a:lnTo>
                <a:lnTo>
                  <a:pt x="0" y="1804733"/>
                </a:lnTo>
                <a:close/>
              </a:path>
            </a:pathLst>
          </a:custGeom>
          <a:solidFill>
            <a:srgbClr val="C0C1C4"/>
          </a:solidFill>
        </p:spPr>
        <p:txBody>
          <a:bodyPr wrap="square" lIns="0" tIns="0" rIns="0" bIns="0" rtlCol="0"/>
          <a:lstStyle/>
          <a:p>
            <a:endParaRPr/>
          </a:p>
        </p:txBody>
      </p:sp>
      <p:sp>
        <p:nvSpPr>
          <p:cNvPr id="8" name="object 8"/>
          <p:cNvSpPr/>
          <p:nvPr/>
        </p:nvSpPr>
        <p:spPr>
          <a:xfrm>
            <a:off x="2149332" y="3687248"/>
            <a:ext cx="178396" cy="243001"/>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1966006" y="3687248"/>
            <a:ext cx="143865" cy="243001"/>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716201" y="3687248"/>
            <a:ext cx="164998" cy="243001"/>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1220129" y="3688384"/>
            <a:ext cx="306070" cy="241300"/>
          </a:xfrm>
          <a:custGeom>
            <a:avLst/>
            <a:gdLst/>
            <a:ahLst/>
            <a:cxnLst/>
            <a:rect l="l" t="t" r="r" b="b"/>
            <a:pathLst>
              <a:path w="306069" h="241300">
                <a:moveTo>
                  <a:pt x="306070" y="0"/>
                </a:moveTo>
                <a:lnTo>
                  <a:pt x="205663" y="0"/>
                </a:lnTo>
                <a:lnTo>
                  <a:pt x="0" y="240728"/>
                </a:lnTo>
                <a:lnTo>
                  <a:pt x="120827" y="240728"/>
                </a:lnTo>
                <a:lnTo>
                  <a:pt x="306070" y="0"/>
                </a:lnTo>
                <a:close/>
              </a:path>
            </a:pathLst>
          </a:custGeom>
          <a:solidFill>
            <a:srgbClr val="FFFFFF"/>
          </a:solidFill>
        </p:spPr>
        <p:txBody>
          <a:bodyPr wrap="square" lIns="0" tIns="0" rIns="0" bIns="0" rtlCol="0"/>
          <a:lstStyle/>
          <a:p>
            <a:endParaRPr/>
          </a:p>
        </p:txBody>
      </p:sp>
      <p:sp>
        <p:nvSpPr>
          <p:cNvPr id="12" name="object 12"/>
          <p:cNvSpPr/>
          <p:nvPr/>
        </p:nvSpPr>
        <p:spPr>
          <a:xfrm>
            <a:off x="1220129" y="3688384"/>
            <a:ext cx="306070" cy="241300"/>
          </a:xfrm>
          <a:custGeom>
            <a:avLst/>
            <a:gdLst/>
            <a:ahLst/>
            <a:cxnLst/>
            <a:rect l="l" t="t" r="r" b="b"/>
            <a:pathLst>
              <a:path w="306069" h="241300">
                <a:moveTo>
                  <a:pt x="205663" y="0"/>
                </a:moveTo>
                <a:lnTo>
                  <a:pt x="0" y="240728"/>
                </a:lnTo>
                <a:lnTo>
                  <a:pt x="120827" y="240728"/>
                </a:lnTo>
                <a:lnTo>
                  <a:pt x="306070" y="0"/>
                </a:lnTo>
                <a:lnTo>
                  <a:pt x="205663" y="0"/>
                </a:lnTo>
                <a:close/>
              </a:path>
            </a:pathLst>
          </a:custGeom>
          <a:ln w="3175">
            <a:solidFill>
              <a:srgbClr val="255579"/>
            </a:solidFill>
          </a:ln>
        </p:spPr>
        <p:txBody>
          <a:bodyPr wrap="square" lIns="0" tIns="0" rIns="0" bIns="0" rtlCol="0"/>
          <a:lstStyle/>
          <a:p>
            <a:endParaRPr/>
          </a:p>
        </p:txBody>
      </p:sp>
      <p:sp>
        <p:nvSpPr>
          <p:cNvPr id="13" name="object 13"/>
          <p:cNvSpPr/>
          <p:nvPr/>
        </p:nvSpPr>
        <p:spPr>
          <a:xfrm>
            <a:off x="2329251" y="3687248"/>
            <a:ext cx="206184" cy="243001"/>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459411" y="3688384"/>
            <a:ext cx="254000" cy="241300"/>
          </a:xfrm>
          <a:custGeom>
            <a:avLst/>
            <a:gdLst/>
            <a:ahLst/>
            <a:cxnLst/>
            <a:rect l="l" t="t" r="r" b="b"/>
            <a:pathLst>
              <a:path w="254000" h="241300">
                <a:moveTo>
                  <a:pt x="253987" y="0"/>
                </a:moveTo>
                <a:lnTo>
                  <a:pt x="161378" y="0"/>
                </a:lnTo>
                <a:lnTo>
                  <a:pt x="0" y="240728"/>
                </a:lnTo>
                <a:lnTo>
                  <a:pt x="123088" y="240728"/>
                </a:lnTo>
                <a:lnTo>
                  <a:pt x="253987" y="0"/>
                </a:lnTo>
                <a:close/>
              </a:path>
            </a:pathLst>
          </a:custGeom>
          <a:solidFill>
            <a:srgbClr val="FFFFFF"/>
          </a:solidFill>
        </p:spPr>
        <p:txBody>
          <a:bodyPr wrap="square" lIns="0" tIns="0" rIns="0" bIns="0" rtlCol="0"/>
          <a:lstStyle/>
          <a:p>
            <a:endParaRPr/>
          </a:p>
        </p:txBody>
      </p:sp>
      <p:sp>
        <p:nvSpPr>
          <p:cNvPr id="15" name="object 15"/>
          <p:cNvSpPr/>
          <p:nvPr/>
        </p:nvSpPr>
        <p:spPr>
          <a:xfrm>
            <a:off x="1459411" y="3688384"/>
            <a:ext cx="254000" cy="241300"/>
          </a:xfrm>
          <a:custGeom>
            <a:avLst/>
            <a:gdLst/>
            <a:ahLst/>
            <a:cxnLst/>
            <a:rect l="l" t="t" r="r" b="b"/>
            <a:pathLst>
              <a:path w="254000" h="241300">
                <a:moveTo>
                  <a:pt x="161378" y="0"/>
                </a:moveTo>
                <a:lnTo>
                  <a:pt x="0" y="240728"/>
                </a:lnTo>
                <a:lnTo>
                  <a:pt x="123088" y="240728"/>
                </a:lnTo>
                <a:lnTo>
                  <a:pt x="253987" y="0"/>
                </a:lnTo>
                <a:lnTo>
                  <a:pt x="161378" y="0"/>
                </a:lnTo>
                <a:close/>
              </a:path>
            </a:pathLst>
          </a:custGeom>
          <a:ln w="3175">
            <a:solidFill>
              <a:srgbClr val="255579"/>
            </a:solidFill>
          </a:ln>
        </p:spPr>
        <p:txBody>
          <a:bodyPr wrap="square" lIns="0" tIns="0" rIns="0" bIns="0" rtlCol="0"/>
          <a:lstStyle/>
          <a:p>
            <a:endParaRPr/>
          </a:p>
        </p:txBody>
      </p:sp>
      <p:sp>
        <p:nvSpPr>
          <p:cNvPr id="16" name="object 16"/>
          <p:cNvSpPr/>
          <p:nvPr/>
        </p:nvSpPr>
        <p:spPr>
          <a:xfrm>
            <a:off x="2503893" y="3687248"/>
            <a:ext cx="247154" cy="243001"/>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2666442" y="3688379"/>
            <a:ext cx="324485" cy="241300"/>
          </a:xfrm>
          <a:custGeom>
            <a:avLst/>
            <a:gdLst/>
            <a:ahLst/>
            <a:cxnLst/>
            <a:rect l="l" t="t" r="r" b="b"/>
            <a:pathLst>
              <a:path w="324485" h="241300">
                <a:moveTo>
                  <a:pt x="80975" y="0"/>
                </a:moveTo>
                <a:lnTo>
                  <a:pt x="0" y="0"/>
                </a:lnTo>
                <a:lnTo>
                  <a:pt x="185102" y="240728"/>
                </a:lnTo>
                <a:lnTo>
                  <a:pt x="324256" y="240728"/>
                </a:lnTo>
                <a:lnTo>
                  <a:pt x="80975" y="0"/>
                </a:lnTo>
                <a:close/>
              </a:path>
            </a:pathLst>
          </a:custGeom>
          <a:solidFill>
            <a:srgbClr val="FFFFFF"/>
          </a:solidFill>
        </p:spPr>
        <p:txBody>
          <a:bodyPr wrap="square" lIns="0" tIns="0" rIns="0" bIns="0" rtlCol="0"/>
          <a:lstStyle/>
          <a:p>
            <a:endParaRPr/>
          </a:p>
        </p:txBody>
      </p:sp>
      <p:sp>
        <p:nvSpPr>
          <p:cNvPr id="18" name="object 18"/>
          <p:cNvSpPr/>
          <p:nvPr/>
        </p:nvSpPr>
        <p:spPr>
          <a:xfrm>
            <a:off x="2666442" y="3688379"/>
            <a:ext cx="324485" cy="241300"/>
          </a:xfrm>
          <a:custGeom>
            <a:avLst/>
            <a:gdLst/>
            <a:ahLst/>
            <a:cxnLst/>
            <a:rect l="l" t="t" r="r" b="b"/>
            <a:pathLst>
              <a:path w="324485" h="241300">
                <a:moveTo>
                  <a:pt x="324256" y="240728"/>
                </a:moveTo>
                <a:lnTo>
                  <a:pt x="80975" y="0"/>
                </a:lnTo>
                <a:lnTo>
                  <a:pt x="0" y="0"/>
                </a:lnTo>
                <a:lnTo>
                  <a:pt x="185102" y="240728"/>
                </a:lnTo>
                <a:lnTo>
                  <a:pt x="324256" y="240728"/>
                </a:lnTo>
                <a:close/>
              </a:path>
            </a:pathLst>
          </a:custGeom>
          <a:ln w="3175">
            <a:solidFill>
              <a:srgbClr val="255579"/>
            </a:solidFill>
          </a:ln>
        </p:spPr>
        <p:txBody>
          <a:bodyPr wrap="square" lIns="0" tIns="0" rIns="0" bIns="0" rtlCol="0"/>
          <a:lstStyle/>
          <a:p>
            <a:endParaRPr/>
          </a:p>
        </p:txBody>
      </p:sp>
      <p:sp>
        <p:nvSpPr>
          <p:cNvPr id="19" name="object 19"/>
          <p:cNvSpPr/>
          <p:nvPr/>
        </p:nvSpPr>
        <p:spPr>
          <a:xfrm>
            <a:off x="1800155" y="4040934"/>
            <a:ext cx="1584960" cy="70485"/>
          </a:xfrm>
          <a:custGeom>
            <a:avLst/>
            <a:gdLst/>
            <a:ahLst/>
            <a:cxnLst/>
            <a:rect l="l" t="t" r="r" b="b"/>
            <a:pathLst>
              <a:path w="1584960" h="70485">
                <a:moveTo>
                  <a:pt x="1497850" y="0"/>
                </a:moveTo>
                <a:lnTo>
                  <a:pt x="43827" y="0"/>
                </a:lnTo>
                <a:lnTo>
                  <a:pt x="0" y="70002"/>
                </a:lnTo>
                <a:lnTo>
                  <a:pt x="1584921" y="70002"/>
                </a:lnTo>
                <a:lnTo>
                  <a:pt x="1497850" y="0"/>
                </a:lnTo>
                <a:close/>
              </a:path>
            </a:pathLst>
          </a:custGeom>
          <a:solidFill>
            <a:srgbClr val="FFFFFF"/>
          </a:solidFill>
        </p:spPr>
        <p:txBody>
          <a:bodyPr wrap="square" lIns="0" tIns="0" rIns="0" bIns="0" rtlCol="0"/>
          <a:lstStyle/>
          <a:p>
            <a:endParaRPr/>
          </a:p>
        </p:txBody>
      </p:sp>
      <p:sp>
        <p:nvSpPr>
          <p:cNvPr id="20" name="object 20"/>
          <p:cNvSpPr/>
          <p:nvPr/>
        </p:nvSpPr>
        <p:spPr>
          <a:xfrm>
            <a:off x="1800155" y="4040934"/>
            <a:ext cx="1584960" cy="70485"/>
          </a:xfrm>
          <a:custGeom>
            <a:avLst/>
            <a:gdLst/>
            <a:ahLst/>
            <a:cxnLst/>
            <a:rect l="l" t="t" r="r" b="b"/>
            <a:pathLst>
              <a:path w="1584960" h="70485">
                <a:moveTo>
                  <a:pt x="43827" y="0"/>
                </a:moveTo>
                <a:lnTo>
                  <a:pt x="1497850" y="0"/>
                </a:lnTo>
                <a:lnTo>
                  <a:pt x="1584921" y="70002"/>
                </a:lnTo>
                <a:lnTo>
                  <a:pt x="0" y="70002"/>
                </a:lnTo>
                <a:lnTo>
                  <a:pt x="43827" y="0"/>
                </a:lnTo>
                <a:close/>
              </a:path>
            </a:pathLst>
          </a:custGeom>
          <a:ln w="3175">
            <a:solidFill>
              <a:srgbClr val="255579"/>
            </a:solidFill>
          </a:ln>
        </p:spPr>
        <p:txBody>
          <a:bodyPr wrap="square" lIns="0" tIns="0" rIns="0" bIns="0" rtlCol="0"/>
          <a:lstStyle/>
          <a:p>
            <a:endParaRPr/>
          </a:p>
        </p:txBody>
      </p:sp>
      <p:sp>
        <p:nvSpPr>
          <p:cNvPr id="21" name="object 21"/>
          <p:cNvSpPr/>
          <p:nvPr/>
        </p:nvSpPr>
        <p:spPr>
          <a:xfrm>
            <a:off x="1336814" y="4167267"/>
            <a:ext cx="2379980" cy="709930"/>
          </a:xfrm>
          <a:custGeom>
            <a:avLst/>
            <a:gdLst/>
            <a:ahLst/>
            <a:cxnLst/>
            <a:rect l="l" t="t" r="r" b="b"/>
            <a:pathLst>
              <a:path w="2379979" h="709929">
                <a:moveTo>
                  <a:pt x="1950948" y="0"/>
                </a:moveTo>
                <a:lnTo>
                  <a:pt x="450265" y="0"/>
                </a:lnTo>
                <a:lnTo>
                  <a:pt x="0" y="709650"/>
                </a:lnTo>
                <a:lnTo>
                  <a:pt x="114160" y="709650"/>
                </a:lnTo>
                <a:lnTo>
                  <a:pt x="504037" y="61455"/>
                </a:lnTo>
                <a:lnTo>
                  <a:pt x="2019680" y="61455"/>
                </a:lnTo>
                <a:lnTo>
                  <a:pt x="1950948" y="0"/>
                </a:lnTo>
                <a:close/>
              </a:path>
              <a:path w="2379979" h="709929">
                <a:moveTo>
                  <a:pt x="2019680" y="61455"/>
                </a:moveTo>
                <a:lnTo>
                  <a:pt x="1917649" y="61455"/>
                </a:lnTo>
                <a:lnTo>
                  <a:pt x="2379789" y="504126"/>
                </a:lnTo>
                <a:lnTo>
                  <a:pt x="2379789" y="383438"/>
                </a:lnTo>
                <a:lnTo>
                  <a:pt x="2019680" y="61455"/>
                </a:lnTo>
                <a:close/>
              </a:path>
            </a:pathLst>
          </a:custGeom>
          <a:solidFill>
            <a:srgbClr val="FFFFFF"/>
          </a:solidFill>
        </p:spPr>
        <p:txBody>
          <a:bodyPr wrap="square" lIns="0" tIns="0" rIns="0" bIns="0" rtlCol="0"/>
          <a:lstStyle/>
          <a:p>
            <a:endParaRPr/>
          </a:p>
        </p:txBody>
      </p:sp>
      <p:sp>
        <p:nvSpPr>
          <p:cNvPr id="22" name="object 22"/>
          <p:cNvSpPr/>
          <p:nvPr/>
        </p:nvSpPr>
        <p:spPr>
          <a:xfrm>
            <a:off x="1336820" y="4167270"/>
            <a:ext cx="1951355" cy="709930"/>
          </a:xfrm>
          <a:custGeom>
            <a:avLst/>
            <a:gdLst/>
            <a:ahLst/>
            <a:cxnLst/>
            <a:rect l="l" t="t" r="r" b="b"/>
            <a:pathLst>
              <a:path w="1951354" h="709929">
                <a:moveTo>
                  <a:pt x="1950939" y="0"/>
                </a:moveTo>
                <a:lnTo>
                  <a:pt x="450257" y="0"/>
                </a:lnTo>
                <a:lnTo>
                  <a:pt x="0" y="709656"/>
                </a:lnTo>
              </a:path>
            </a:pathLst>
          </a:custGeom>
          <a:ln w="3175">
            <a:solidFill>
              <a:srgbClr val="255579"/>
            </a:solidFill>
          </a:ln>
        </p:spPr>
        <p:txBody>
          <a:bodyPr wrap="square" lIns="0" tIns="0" rIns="0" bIns="0" rtlCol="0"/>
          <a:lstStyle/>
          <a:p>
            <a:endParaRPr/>
          </a:p>
        </p:txBody>
      </p:sp>
      <p:sp>
        <p:nvSpPr>
          <p:cNvPr id="23" name="object 23"/>
          <p:cNvSpPr/>
          <p:nvPr/>
        </p:nvSpPr>
        <p:spPr>
          <a:xfrm>
            <a:off x="1450972" y="4228725"/>
            <a:ext cx="2265680" cy="648335"/>
          </a:xfrm>
          <a:custGeom>
            <a:avLst/>
            <a:gdLst/>
            <a:ahLst/>
            <a:cxnLst/>
            <a:rect l="l" t="t" r="r" b="b"/>
            <a:pathLst>
              <a:path w="2265679" h="648335">
                <a:moveTo>
                  <a:pt x="0" y="648201"/>
                </a:moveTo>
                <a:lnTo>
                  <a:pt x="389890" y="0"/>
                </a:lnTo>
                <a:lnTo>
                  <a:pt x="1803501" y="0"/>
                </a:lnTo>
                <a:lnTo>
                  <a:pt x="2265631" y="442685"/>
                </a:lnTo>
              </a:path>
            </a:pathLst>
          </a:custGeom>
          <a:ln w="3175">
            <a:solidFill>
              <a:srgbClr val="255579"/>
            </a:solidFill>
          </a:ln>
        </p:spPr>
        <p:txBody>
          <a:bodyPr wrap="square" lIns="0" tIns="0" rIns="0" bIns="0" rtlCol="0"/>
          <a:lstStyle/>
          <a:p>
            <a:endParaRPr/>
          </a:p>
        </p:txBody>
      </p:sp>
      <p:sp>
        <p:nvSpPr>
          <p:cNvPr id="24" name="object 24"/>
          <p:cNvSpPr/>
          <p:nvPr/>
        </p:nvSpPr>
        <p:spPr>
          <a:xfrm>
            <a:off x="2037588" y="3071057"/>
            <a:ext cx="1680153" cy="1807006"/>
          </a:xfrm>
          <a:prstGeom prst="rect">
            <a:avLst/>
          </a:prstGeom>
          <a:blipFill>
            <a:blip r:embed="rId7" cstate="print"/>
            <a:stretch>
              <a:fillRect/>
            </a:stretch>
          </a:blipFill>
        </p:spPr>
        <p:txBody>
          <a:bodyPr wrap="square" lIns="0" tIns="0" rIns="0" bIns="0" rtlCol="0"/>
          <a:lstStyle/>
          <a:p>
            <a:endParaRPr/>
          </a:p>
        </p:txBody>
      </p:sp>
      <p:sp>
        <p:nvSpPr>
          <p:cNvPr id="25" name="object 25"/>
          <p:cNvSpPr/>
          <p:nvPr/>
        </p:nvSpPr>
        <p:spPr>
          <a:xfrm>
            <a:off x="1654488" y="3390343"/>
            <a:ext cx="121208" cy="200660"/>
          </a:xfrm>
          <a:prstGeom prst="rect">
            <a:avLst/>
          </a:prstGeom>
          <a:blipFill>
            <a:blip r:embed="rId8" cstate="print"/>
            <a:stretch>
              <a:fillRect/>
            </a:stretch>
          </a:blipFill>
        </p:spPr>
        <p:txBody>
          <a:bodyPr wrap="square" lIns="0" tIns="0" rIns="0" bIns="0" rtlCol="0"/>
          <a:lstStyle/>
          <a:p>
            <a:endParaRPr/>
          </a:p>
        </p:txBody>
      </p:sp>
      <p:sp>
        <p:nvSpPr>
          <p:cNvPr id="26" name="object 26"/>
          <p:cNvSpPr/>
          <p:nvPr/>
        </p:nvSpPr>
        <p:spPr>
          <a:xfrm>
            <a:off x="1164183" y="3211710"/>
            <a:ext cx="505459" cy="1300480"/>
          </a:xfrm>
          <a:custGeom>
            <a:avLst/>
            <a:gdLst/>
            <a:ahLst/>
            <a:cxnLst/>
            <a:rect l="l" t="t" r="r" b="b"/>
            <a:pathLst>
              <a:path w="505460" h="1300479">
                <a:moveTo>
                  <a:pt x="256693" y="0"/>
                </a:moveTo>
                <a:lnTo>
                  <a:pt x="210592" y="12623"/>
                </a:lnTo>
                <a:lnTo>
                  <a:pt x="210592" y="531977"/>
                </a:lnTo>
                <a:lnTo>
                  <a:pt x="209194" y="541459"/>
                </a:lnTo>
                <a:lnTo>
                  <a:pt x="205218" y="549967"/>
                </a:lnTo>
                <a:lnTo>
                  <a:pt x="198992" y="556998"/>
                </a:lnTo>
                <a:lnTo>
                  <a:pt x="190844" y="562051"/>
                </a:lnTo>
                <a:lnTo>
                  <a:pt x="0" y="644758"/>
                </a:lnTo>
                <a:lnTo>
                  <a:pt x="0" y="1300245"/>
                </a:lnTo>
                <a:lnTo>
                  <a:pt x="453505" y="917181"/>
                </a:lnTo>
                <a:lnTo>
                  <a:pt x="491573" y="867332"/>
                </a:lnTo>
                <a:lnTo>
                  <a:pt x="505105" y="806081"/>
                </a:lnTo>
                <a:lnTo>
                  <a:pt x="505105" y="531233"/>
                </a:lnTo>
                <a:lnTo>
                  <a:pt x="277798" y="531233"/>
                </a:lnTo>
                <a:lnTo>
                  <a:pt x="267252" y="527384"/>
                </a:lnTo>
                <a:lnTo>
                  <a:pt x="259627" y="519142"/>
                </a:lnTo>
                <a:lnTo>
                  <a:pt x="256693" y="507682"/>
                </a:lnTo>
                <a:lnTo>
                  <a:pt x="256693" y="0"/>
                </a:lnTo>
                <a:close/>
              </a:path>
              <a:path w="505460" h="1300479">
                <a:moveTo>
                  <a:pt x="505105" y="439166"/>
                </a:moveTo>
                <a:lnTo>
                  <a:pt x="289497" y="529513"/>
                </a:lnTo>
                <a:lnTo>
                  <a:pt x="277798" y="531233"/>
                </a:lnTo>
                <a:lnTo>
                  <a:pt x="505105" y="531233"/>
                </a:lnTo>
                <a:lnTo>
                  <a:pt x="505105" y="439166"/>
                </a:lnTo>
                <a:close/>
              </a:path>
            </a:pathLst>
          </a:custGeom>
          <a:solidFill>
            <a:srgbClr val="35B6AA"/>
          </a:solidFill>
        </p:spPr>
        <p:txBody>
          <a:bodyPr wrap="square" lIns="0" tIns="0" rIns="0" bIns="0" rtlCol="0"/>
          <a:lstStyle/>
          <a:p>
            <a:endParaRPr/>
          </a:p>
        </p:txBody>
      </p:sp>
      <p:sp>
        <p:nvSpPr>
          <p:cNvPr id="27" name="object 27"/>
          <p:cNvSpPr/>
          <p:nvPr/>
        </p:nvSpPr>
        <p:spPr>
          <a:xfrm>
            <a:off x="1164183" y="3211710"/>
            <a:ext cx="257175" cy="645160"/>
          </a:xfrm>
          <a:custGeom>
            <a:avLst/>
            <a:gdLst/>
            <a:ahLst/>
            <a:cxnLst/>
            <a:rect l="l" t="t" r="r" b="b"/>
            <a:pathLst>
              <a:path w="257175" h="645160">
                <a:moveTo>
                  <a:pt x="256693" y="507682"/>
                </a:moveTo>
                <a:lnTo>
                  <a:pt x="256693" y="0"/>
                </a:lnTo>
                <a:lnTo>
                  <a:pt x="210592" y="12623"/>
                </a:lnTo>
                <a:lnTo>
                  <a:pt x="210592" y="531977"/>
                </a:lnTo>
                <a:lnTo>
                  <a:pt x="209194" y="541459"/>
                </a:lnTo>
                <a:lnTo>
                  <a:pt x="205218" y="549967"/>
                </a:lnTo>
                <a:lnTo>
                  <a:pt x="198992" y="556998"/>
                </a:lnTo>
                <a:lnTo>
                  <a:pt x="190844" y="562051"/>
                </a:lnTo>
                <a:lnTo>
                  <a:pt x="0" y="644758"/>
                </a:lnTo>
              </a:path>
            </a:pathLst>
          </a:custGeom>
          <a:ln w="3175">
            <a:solidFill>
              <a:srgbClr val="255579"/>
            </a:solidFill>
          </a:ln>
        </p:spPr>
        <p:txBody>
          <a:bodyPr wrap="square" lIns="0" tIns="0" rIns="0" bIns="0" rtlCol="0"/>
          <a:lstStyle/>
          <a:p>
            <a:endParaRPr/>
          </a:p>
        </p:txBody>
      </p:sp>
      <p:sp>
        <p:nvSpPr>
          <p:cNvPr id="28" name="object 28"/>
          <p:cNvSpPr/>
          <p:nvPr/>
        </p:nvSpPr>
        <p:spPr>
          <a:xfrm>
            <a:off x="1164183" y="3650876"/>
            <a:ext cx="505459" cy="861694"/>
          </a:xfrm>
          <a:custGeom>
            <a:avLst/>
            <a:gdLst/>
            <a:ahLst/>
            <a:cxnLst/>
            <a:rect l="l" t="t" r="r" b="b"/>
            <a:pathLst>
              <a:path w="505460" h="861695">
                <a:moveTo>
                  <a:pt x="0" y="861079"/>
                </a:moveTo>
                <a:lnTo>
                  <a:pt x="453505" y="478015"/>
                </a:lnTo>
                <a:lnTo>
                  <a:pt x="491573" y="428166"/>
                </a:lnTo>
                <a:lnTo>
                  <a:pt x="505105" y="366915"/>
                </a:lnTo>
                <a:lnTo>
                  <a:pt x="505105" y="0"/>
                </a:lnTo>
                <a:lnTo>
                  <a:pt x="289497" y="90347"/>
                </a:lnTo>
                <a:lnTo>
                  <a:pt x="277798" y="92067"/>
                </a:lnTo>
                <a:lnTo>
                  <a:pt x="267252" y="88218"/>
                </a:lnTo>
                <a:lnTo>
                  <a:pt x="259627" y="79976"/>
                </a:lnTo>
                <a:lnTo>
                  <a:pt x="256693" y="68516"/>
                </a:lnTo>
              </a:path>
            </a:pathLst>
          </a:custGeom>
          <a:ln w="3175">
            <a:solidFill>
              <a:srgbClr val="255579"/>
            </a:solidFill>
          </a:ln>
        </p:spPr>
        <p:txBody>
          <a:bodyPr wrap="square" lIns="0" tIns="0" rIns="0" bIns="0" rtlCol="0"/>
          <a:lstStyle/>
          <a:p>
            <a:endParaRPr/>
          </a:p>
        </p:txBody>
      </p:sp>
      <p:sp>
        <p:nvSpPr>
          <p:cNvPr id="29" name="object 29"/>
          <p:cNvSpPr/>
          <p:nvPr/>
        </p:nvSpPr>
        <p:spPr>
          <a:xfrm>
            <a:off x="1420877" y="3143650"/>
            <a:ext cx="248920" cy="599440"/>
          </a:xfrm>
          <a:custGeom>
            <a:avLst/>
            <a:gdLst/>
            <a:ahLst/>
            <a:cxnLst/>
            <a:rect l="l" t="t" r="r" b="b"/>
            <a:pathLst>
              <a:path w="248919" h="599439">
                <a:moveTo>
                  <a:pt x="248411" y="0"/>
                </a:moveTo>
                <a:lnTo>
                  <a:pt x="0" y="68059"/>
                </a:lnTo>
                <a:lnTo>
                  <a:pt x="0" y="575741"/>
                </a:lnTo>
                <a:lnTo>
                  <a:pt x="2934" y="587202"/>
                </a:lnTo>
                <a:lnTo>
                  <a:pt x="10558" y="595444"/>
                </a:lnTo>
                <a:lnTo>
                  <a:pt x="21104" y="599292"/>
                </a:lnTo>
                <a:lnTo>
                  <a:pt x="32804" y="597573"/>
                </a:lnTo>
                <a:lnTo>
                  <a:pt x="248411" y="507225"/>
                </a:lnTo>
                <a:lnTo>
                  <a:pt x="248411" y="0"/>
                </a:lnTo>
                <a:close/>
              </a:path>
            </a:pathLst>
          </a:custGeom>
          <a:solidFill>
            <a:srgbClr val="ACD8DE"/>
          </a:solidFill>
        </p:spPr>
        <p:txBody>
          <a:bodyPr wrap="square" lIns="0" tIns="0" rIns="0" bIns="0" rtlCol="0"/>
          <a:lstStyle/>
          <a:p>
            <a:endParaRPr/>
          </a:p>
        </p:txBody>
      </p:sp>
      <p:sp>
        <p:nvSpPr>
          <p:cNvPr id="30" name="object 30"/>
          <p:cNvSpPr/>
          <p:nvPr/>
        </p:nvSpPr>
        <p:spPr>
          <a:xfrm>
            <a:off x="1420877" y="3143650"/>
            <a:ext cx="248920" cy="599440"/>
          </a:xfrm>
          <a:custGeom>
            <a:avLst/>
            <a:gdLst/>
            <a:ahLst/>
            <a:cxnLst/>
            <a:rect l="l" t="t" r="r" b="b"/>
            <a:pathLst>
              <a:path w="248919" h="599439">
                <a:moveTo>
                  <a:pt x="0" y="68059"/>
                </a:moveTo>
                <a:lnTo>
                  <a:pt x="0" y="575741"/>
                </a:lnTo>
                <a:lnTo>
                  <a:pt x="2934" y="587202"/>
                </a:lnTo>
                <a:lnTo>
                  <a:pt x="10558" y="595444"/>
                </a:lnTo>
                <a:lnTo>
                  <a:pt x="21104" y="599292"/>
                </a:lnTo>
                <a:lnTo>
                  <a:pt x="32804" y="597573"/>
                </a:lnTo>
                <a:lnTo>
                  <a:pt x="248411" y="507225"/>
                </a:lnTo>
                <a:lnTo>
                  <a:pt x="248411" y="0"/>
                </a:lnTo>
                <a:lnTo>
                  <a:pt x="0" y="68059"/>
                </a:lnTo>
                <a:close/>
              </a:path>
            </a:pathLst>
          </a:custGeom>
          <a:ln w="3175">
            <a:solidFill>
              <a:srgbClr val="255579"/>
            </a:solidFill>
          </a:ln>
        </p:spPr>
        <p:txBody>
          <a:bodyPr wrap="square" lIns="0" tIns="0" rIns="0" bIns="0" rtlCol="0"/>
          <a:lstStyle/>
          <a:p>
            <a:endParaRPr/>
          </a:p>
        </p:txBody>
      </p:sp>
      <p:sp>
        <p:nvSpPr>
          <p:cNvPr id="31" name="object 31"/>
          <p:cNvSpPr/>
          <p:nvPr/>
        </p:nvSpPr>
        <p:spPr>
          <a:xfrm>
            <a:off x="1164183" y="3224346"/>
            <a:ext cx="210820" cy="632460"/>
          </a:xfrm>
          <a:custGeom>
            <a:avLst/>
            <a:gdLst/>
            <a:ahLst/>
            <a:cxnLst/>
            <a:rect l="l" t="t" r="r" b="b"/>
            <a:pathLst>
              <a:path w="210819" h="632460">
                <a:moveTo>
                  <a:pt x="210599" y="0"/>
                </a:moveTo>
                <a:lnTo>
                  <a:pt x="0" y="57696"/>
                </a:lnTo>
                <a:lnTo>
                  <a:pt x="0" y="632125"/>
                </a:lnTo>
                <a:lnTo>
                  <a:pt x="190850" y="549427"/>
                </a:lnTo>
                <a:lnTo>
                  <a:pt x="198993" y="544372"/>
                </a:lnTo>
                <a:lnTo>
                  <a:pt x="205220" y="537337"/>
                </a:lnTo>
                <a:lnTo>
                  <a:pt x="209199" y="528824"/>
                </a:lnTo>
                <a:lnTo>
                  <a:pt x="210599" y="519341"/>
                </a:lnTo>
                <a:lnTo>
                  <a:pt x="210599" y="0"/>
                </a:lnTo>
                <a:close/>
              </a:path>
            </a:pathLst>
          </a:custGeom>
          <a:solidFill>
            <a:srgbClr val="ACD8DE"/>
          </a:solidFill>
        </p:spPr>
        <p:txBody>
          <a:bodyPr wrap="square" lIns="0" tIns="0" rIns="0" bIns="0" rtlCol="0"/>
          <a:lstStyle/>
          <a:p>
            <a:endParaRPr/>
          </a:p>
        </p:txBody>
      </p:sp>
      <p:sp>
        <p:nvSpPr>
          <p:cNvPr id="32" name="object 32"/>
          <p:cNvSpPr/>
          <p:nvPr/>
        </p:nvSpPr>
        <p:spPr>
          <a:xfrm>
            <a:off x="1164183" y="3224346"/>
            <a:ext cx="210820" cy="632460"/>
          </a:xfrm>
          <a:custGeom>
            <a:avLst/>
            <a:gdLst/>
            <a:ahLst/>
            <a:cxnLst/>
            <a:rect l="l" t="t" r="r" b="b"/>
            <a:pathLst>
              <a:path w="210819" h="632460">
                <a:moveTo>
                  <a:pt x="0" y="632125"/>
                </a:moveTo>
                <a:lnTo>
                  <a:pt x="190850" y="549427"/>
                </a:lnTo>
                <a:lnTo>
                  <a:pt x="210599" y="519341"/>
                </a:lnTo>
                <a:lnTo>
                  <a:pt x="210599" y="0"/>
                </a:lnTo>
                <a:lnTo>
                  <a:pt x="0" y="57696"/>
                </a:lnTo>
              </a:path>
            </a:pathLst>
          </a:custGeom>
          <a:ln w="3175">
            <a:solidFill>
              <a:srgbClr val="255579"/>
            </a:solidFill>
          </a:ln>
        </p:spPr>
        <p:txBody>
          <a:bodyPr wrap="square" lIns="0" tIns="0" rIns="0" bIns="0" rtlCol="0"/>
          <a:lstStyle/>
          <a:p>
            <a:endParaRPr/>
          </a:p>
        </p:txBody>
      </p:sp>
      <p:sp>
        <p:nvSpPr>
          <p:cNvPr id="33" name="object 33"/>
          <p:cNvSpPr/>
          <p:nvPr/>
        </p:nvSpPr>
        <p:spPr>
          <a:xfrm>
            <a:off x="1164183" y="3072193"/>
            <a:ext cx="505459" cy="210185"/>
          </a:xfrm>
          <a:custGeom>
            <a:avLst/>
            <a:gdLst/>
            <a:ahLst/>
            <a:cxnLst/>
            <a:rect l="l" t="t" r="r" b="b"/>
            <a:pathLst>
              <a:path w="505460" h="210185">
                <a:moveTo>
                  <a:pt x="478835" y="0"/>
                </a:moveTo>
                <a:lnTo>
                  <a:pt x="0" y="0"/>
                </a:lnTo>
                <a:lnTo>
                  <a:pt x="0" y="209838"/>
                </a:lnTo>
                <a:lnTo>
                  <a:pt x="505098" y="71459"/>
                </a:lnTo>
                <a:lnTo>
                  <a:pt x="505098" y="59191"/>
                </a:lnTo>
                <a:lnTo>
                  <a:pt x="498702" y="27506"/>
                </a:lnTo>
                <a:lnTo>
                  <a:pt x="481260" y="1634"/>
                </a:lnTo>
                <a:lnTo>
                  <a:pt x="478835" y="0"/>
                </a:lnTo>
                <a:close/>
              </a:path>
            </a:pathLst>
          </a:custGeom>
          <a:solidFill>
            <a:srgbClr val="008176"/>
          </a:solidFill>
        </p:spPr>
        <p:txBody>
          <a:bodyPr wrap="square" lIns="0" tIns="0" rIns="0" bIns="0" rtlCol="0"/>
          <a:lstStyle/>
          <a:p>
            <a:endParaRPr/>
          </a:p>
        </p:txBody>
      </p:sp>
      <p:sp>
        <p:nvSpPr>
          <p:cNvPr id="34" name="object 34"/>
          <p:cNvSpPr/>
          <p:nvPr/>
        </p:nvSpPr>
        <p:spPr>
          <a:xfrm>
            <a:off x="1164183" y="3072193"/>
            <a:ext cx="505459" cy="210185"/>
          </a:xfrm>
          <a:custGeom>
            <a:avLst/>
            <a:gdLst/>
            <a:ahLst/>
            <a:cxnLst/>
            <a:rect l="l" t="t" r="r" b="b"/>
            <a:pathLst>
              <a:path w="505460" h="210185">
                <a:moveTo>
                  <a:pt x="0" y="209838"/>
                </a:moveTo>
                <a:lnTo>
                  <a:pt x="210597" y="152142"/>
                </a:lnTo>
                <a:lnTo>
                  <a:pt x="256698" y="139518"/>
                </a:lnTo>
                <a:lnTo>
                  <a:pt x="505098" y="71459"/>
                </a:lnTo>
                <a:lnTo>
                  <a:pt x="505098" y="67839"/>
                </a:lnTo>
                <a:lnTo>
                  <a:pt x="505098" y="59191"/>
                </a:lnTo>
                <a:lnTo>
                  <a:pt x="498702" y="27506"/>
                </a:lnTo>
                <a:lnTo>
                  <a:pt x="481260" y="1634"/>
                </a:lnTo>
                <a:lnTo>
                  <a:pt x="478835" y="0"/>
                </a:lnTo>
              </a:path>
            </a:pathLst>
          </a:custGeom>
          <a:ln w="3175">
            <a:solidFill>
              <a:srgbClr val="255579"/>
            </a:solidFill>
          </a:ln>
        </p:spPr>
        <p:txBody>
          <a:bodyPr wrap="square" lIns="0" tIns="0" rIns="0" bIns="0" rtlCol="0"/>
          <a:lstStyle/>
          <a:p>
            <a:endParaRPr/>
          </a:p>
        </p:txBody>
      </p:sp>
      <p:sp>
        <p:nvSpPr>
          <p:cNvPr id="35" name="object 35"/>
          <p:cNvSpPr/>
          <p:nvPr/>
        </p:nvSpPr>
        <p:spPr>
          <a:xfrm>
            <a:off x="1226607" y="4049888"/>
            <a:ext cx="332740" cy="381000"/>
          </a:xfrm>
          <a:custGeom>
            <a:avLst/>
            <a:gdLst/>
            <a:ahLst/>
            <a:cxnLst/>
            <a:rect l="l" t="t" r="r" b="b"/>
            <a:pathLst>
              <a:path w="332740" h="381000">
                <a:moveTo>
                  <a:pt x="178701" y="0"/>
                </a:moveTo>
                <a:lnTo>
                  <a:pt x="134096" y="3878"/>
                </a:lnTo>
                <a:lnTo>
                  <a:pt x="93148" y="20444"/>
                </a:lnTo>
                <a:lnTo>
                  <a:pt x="57561" y="47986"/>
                </a:lnTo>
                <a:lnTo>
                  <a:pt x="29038" y="84796"/>
                </a:lnTo>
                <a:lnTo>
                  <a:pt x="9283" y="129162"/>
                </a:lnTo>
                <a:lnTo>
                  <a:pt x="0" y="179374"/>
                </a:lnTo>
                <a:lnTo>
                  <a:pt x="2588" y="230376"/>
                </a:lnTo>
                <a:lnTo>
                  <a:pt x="16325" y="276960"/>
                </a:lnTo>
                <a:lnTo>
                  <a:pt x="39747" y="317206"/>
                </a:lnTo>
                <a:lnTo>
                  <a:pt x="71393" y="349196"/>
                </a:lnTo>
                <a:lnTo>
                  <a:pt x="109800" y="371011"/>
                </a:lnTo>
                <a:lnTo>
                  <a:pt x="153504" y="380733"/>
                </a:lnTo>
                <a:lnTo>
                  <a:pt x="198109" y="376855"/>
                </a:lnTo>
                <a:lnTo>
                  <a:pt x="239054" y="360291"/>
                </a:lnTo>
                <a:lnTo>
                  <a:pt x="274639" y="332751"/>
                </a:lnTo>
                <a:lnTo>
                  <a:pt x="303158" y="295942"/>
                </a:lnTo>
                <a:lnTo>
                  <a:pt x="322911" y="251575"/>
                </a:lnTo>
                <a:lnTo>
                  <a:pt x="332193" y="201358"/>
                </a:lnTo>
                <a:lnTo>
                  <a:pt x="329610" y="150356"/>
                </a:lnTo>
                <a:lnTo>
                  <a:pt x="315874" y="103773"/>
                </a:lnTo>
                <a:lnTo>
                  <a:pt x="292452" y="63526"/>
                </a:lnTo>
                <a:lnTo>
                  <a:pt x="260806" y="31536"/>
                </a:lnTo>
                <a:lnTo>
                  <a:pt x="222401" y="9721"/>
                </a:lnTo>
                <a:lnTo>
                  <a:pt x="178701" y="0"/>
                </a:lnTo>
                <a:close/>
              </a:path>
            </a:pathLst>
          </a:custGeom>
          <a:solidFill>
            <a:srgbClr val="3E3B3B"/>
          </a:solidFill>
        </p:spPr>
        <p:txBody>
          <a:bodyPr wrap="square" lIns="0" tIns="0" rIns="0" bIns="0" rtlCol="0"/>
          <a:lstStyle/>
          <a:p>
            <a:endParaRPr/>
          </a:p>
        </p:txBody>
      </p:sp>
      <p:sp>
        <p:nvSpPr>
          <p:cNvPr id="36" name="object 36"/>
          <p:cNvSpPr/>
          <p:nvPr/>
        </p:nvSpPr>
        <p:spPr>
          <a:xfrm>
            <a:off x="1226607" y="4049888"/>
            <a:ext cx="332740" cy="381000"/>
          </a:xfrm>
          <a:custGeom>
            <a:avLst/>
            <a:gdLst/>
            <a:ahLst/>
            <a:cxnLst/>
            <a:rect l="l" t="t" r="r" b="b"/>
            <a:pathLst>
              <a:path w="332740" h="381000">
                <a:moveTo>
                  <a:pt x="332193" y="201358"/>
                </a:moveTo>
                <a:lnTo>
                  <a:pt x="322911" y="251575"/>
                </a:lnTo>
                <a:lnTo>
                  <a:pt x="303158" y="295942"/>
                </a:lnTo>
                <a:lnTo>
                  <a:pt x="274639" y="332751"/>
                </a:lnTo>
                <a:lnTo>
                  <a:pt x="239054" y="360291"/>
                </a:lnTo>
                <a:lnTo>
                  <a:pt x="198109" y="376855"/>
                </a:lnTo>
                <a:lnTo>
                  <a:pt x="153504" y="380733"/>
                </a:lnTo>
                <a:lnTo>
                  <a:pt x="109800" y="371011"/>
                </a:lnTo>
                <a:lnTo>
                  <a:pt x="71393" y="349196"/>
                </a:lnTo>
                <a:lnTo>
                  <a:pt x="39747" y="317206"/>
                </a:lnTo>
                <a:lnTo>
                  <a:pt x="16325" y="276960"/>
                </a:lnTo>
                <a:lnTo>
                  <a:pt x="2588" y="230376"/>
                </a:lnTo>
                <a:lnTo>
                  <a:pt x="0" y="179374"/>
                </a:lnTo>
                <a:lnTo>
                  <a:pt x="9283" y="129162"/>
                </a:lnTo>
                <a:lnTo>
                  <a:pt x="29038" y="84796"/>
                </a:lnTo>
                <a:lnTo>
                  <a:pt x="57561" y="47986"/>
                </a:lnTo>
                <a:lnTo>
                  <a:pt x="93148" y="20444"/>
                </a:lnTo>
                <a:lnTo>
                  <a:pt x="134096" y="3878"/>
                </a:lnTo>
                <a:lnTo>
                  <a:pt x="178701" y="0"/>
                </a:lnTo>
                <a:lnTo>
                  <a:pt x="222401" y="9721"/>
                </a:lnTo>
                <a:lnTo>
                  <a:pt x="260806" y="31536"/>
                </a:lnTo>
                <a:lnTo>
                  <a:pt x="292452" y="63526"/>
                </a:lnTo>
                <a:lnTo>
                  <a:pt x="315874" y="103773"/>
                </a:lnTo>
                <a:lnTo>
                  <a:pt x="329610" y="150356"/>
                </a:lnTo>
                <a:lnTo>
                  <a:pt x="332193" y="201358"/>
                </a:lnTo>
                <a:close/>
              </a:path>
            </a:pathLst>
          </a:custGeom>
          <a:ln w="3175">
            <a:solidFill>
              <a:srgbClr val="255579"/>
            </a:solidFill>
          </a:ln>
        </p:spPr>
        <p:txBody>
          <a:bodyPr wrap="square" lIns="0" tIns="0" rIns="0" bIns="0" rtlCol="0"/>
          <a:lstStyle/>
          <a:p>
            <a:endParaRPr/>
          </a:p>
        </p:txBody>
      </p:sp>
      <p:sp>
        <p:nvSpPr>
          <p:cNvPr id="37" name="object 37"/>
          <p:cNvSpPr/>
          <p:nvPr/>
        </p:nvSpPr>
        <p:spPr>
          <a:xfrm>
            <a:off x="1331180" y="4151372"/>
            <a:ext cx="154940" cy="177253"/>
          </a:xfrm>
          <a:prstGeom prst="rect">
            <a:avLst/>
          </a:prstGeom>
          <a:blipFill>
            <a:blip r:embed="rId9" cstate="print"/>
            <a:stretch>
              <a:fillRect/>
            </a:stretch>
          </a:blipFill>
        </p:spPr>
        <p:txBody>
          <a:bodyPr wrap="square" lIns="0" tIns="0" rIns="0" bIns="0" rtlCol="0"/>
          <a:lstStyle/>
          <a:p>
            <a:endParaRPr/>
          </a:p>
        </p:txBody>
      </p:sp>
      <p:sp>
        <p:nvSpPr>
          <p:cNvPr id="38" name="object 38"/>
          <p:cNvSpPr/>
          <p:nvPr/>
        </p:nvSpPr>
        <p:spPr>
          <a:xfrm>
            <a:off x="1213445" y="3081459"/>
            <a:ext cx="333375" cy="76835"/>
          </a:xfrm>
          <a:custGeom>
            <a:avLst/>
            <a:gdLst/>
            <a:ahLst/>
            <a:cxnLst/>
            <a:rect l="l" t="t" r="r" b="b"/>
            <a:pathLst>
              <a:path w="333375" h="76835">
                <a:moveTo>
                  <a:pt x="0" y="76822"/>
                </a:moveTo>
                <a:lnTo>
                  <a:pt x="332917" y="0"/>
                </a:lnTo>
              </a:path>
            </a:pathLst>
          </a:custGeom>
          <a:ln w="3175">
            <a:solidFill>
              <a:srgbClr val="255579"/>
            </a:solidFill>
          </a:ln>
        </p:spPr>
        <p:txBody>
          <a:bodyPr wrap="square" lIns="0" tIns="0" rIns="0" bIns="0" rtlCol="0"/>
          <a:lstStyle/>
          <a:p>
            <a:endParaRPr/>
          </a:p>
        </p:txBody>
      </p:sp>
      <p:sp>
        <p:nvSpPr>
          <p:cNvPr id="39" name="object 39"/>
          <p:cNvSpPr/>
          <p:nvPr/>
        </p:nvSpPr>
        <p:spPr>
          <a:xfrm>
            <a:off x="1164170" y="3072181"/>
            <a:ext cx="2552700" cy="1805305"/>
          </a:xfrm>
          <a:custGeom>
            <a:avLst/>
            <a:gdLst/>
            <a:ahLst/>
            <a:cxnLst/>
            <a:rect l="l" t="t" r="r" b="b"/>
            <a:pathLst>
              <a:path w="2552700" h="1805304">
                <a:moveTo>
                  <a:pt x="0" y="1804746"/>
                </a:moveTo>
                <a:lnTo>
                  <a:pt x="2552433" y="1804746"/>
                </a:lnTo>
                <a:lnTo>
                  <a:pt x="2552433" y="0"/>
                </a:lnTo>
                <a:lnTo>
                  <a:pt x="0" y="0"/>
                </a:lnTo>
                <a:lnTo>
                  <a:pt x="0" y="1804746"/>
                </a:lnTo>
                <a:close/>
              </a:path>
            </a:pathLst>
          </a:custGeom>
          <a:ln w="6350">
            <a:solidFill>
              <a:srgbClr val="61A489"/>
            </a:solidFill>
          </a:ln>
        </p:spPr>
        <p:txBody>
          <a:bodyPr wrap="square" lIns="0" tIns="0" rIns="0" bIns="0" rtlCol="0"/>
          <a:lstStyle/>
          <a:p>
            <a:endParaRPr/>
          </a:p>
        </p:txBody>
      </p:sp>
      <p:sp>
        <p:nvSpPr>
          <p:cNvPr id="40" name="object 40"/>
          <p:cNvSpPr/>
          <p:nvPr/>
        </p:nvSpPr>
        <p:spPr>
          <a:xfrm>
            <a:off x="3800430" y="3071056"/>
            <a:ext cx="2554694" cy="1807007"/>
          </a:xfrm>
          <a:prstGeom prst="rect">
            <a:avLst/>
          </a:prstGeom>
          <a:blipFill>
            <a:blip r:embed="rId10" cstate="print"/>
            <a:stretch>
              <a:fillRect/>
            </a:stretch>
          </a:blipFill>
        </p:spPr>
        <p:txBody>
          <a:bodyPr wrap="square" lIns="0" tIns="0" rIns="0" bIns="0" rtlCol="0"/>
          <a:lstStyle/>
          <a:p>
            <a:endParaRPr/>
          </a:p>
        </p:txBody>
      </p:sp>
      <p:sp>
        <p:nvSpPr>
          <p:cNvPr id="41" name="object 41"/>
          <p:cNvSpPr/>
          <p:nvPr/>
        </p:nvSpPr>
        <p:spPr>
          <a:xfrm>
            <a:off x="5538167" y="3072181"/>
            <a:ext cx="707783" cy="421016"/>
          </a:xfrm>
          <a:prstGeom prst="rect">
            <a:avLst/>
          </a:prstGeom>
          <a:blipFill>
            <a:blip r:embed="rId11" cstate="print"/>
            <a:stretch>
              <a:fillRect/>
            </a:stretch>
          </a:blipFill>
        </p:spPr>
        <p:txBody>
          <a:bodyPr wrap="square" lIns="0" tIns="0" rIns="0" bIns="0" rtlCol="0"/>
          <a:lstStyle/>
          <a:p>
            <a:endParaRPr/>
          </a:p>
        </p:txBody>
      </p:sp>
      <p:sp>
        <p:nvSpPr>
          <p:cNvPr id="42" name="object 42"/>
          <p:cNvSpPr/>
          <p:nvPr/>
        </p:nvSpPr>
        <p:spPr>
          <a:xfrm>
            <a:off x="4881343" y="3072182"/>
            <a:ext cx="1355090" cy="60960"/>
          </a:xfrm>
          <a:custGeom>
            <a:avLst/>
            <a:gdLst/>
            <a:ahLst/>
            <a:cxnLst/>
            <a:rect l="l" t="t" r="r" b="b"/>
            <a:pathLst>
              <a:path w="1355089" h="60960">
                <a:moveTo>
                  <a:pt x="1354721" y="0"/>
                </a:moveTo>
                <a:lnTo>
                  <a:pt x="0" y="0"/>
                </a:lnTo>
                <a:lnTo>
                  <a:pt x="652284" y="60947"/>
                </a:lnTo>
                <a:lnTo>
                  <a:pt x="1354721" y="0"/>
                </a:lnTo>
                <a:close/>
              </a:path>
            </a:pathLst>
          </a:custGeom>
          <a:solidFill>
            <a:srgbClr val="008176"/>
          </a:solidFill>
        </p:spPr>
        <p:txBody>
          <a:bodyPr wrap="square" lIns="0" tIns="0" rIns="0" bIns="0" rtlCol="0"/>
          <a:lstStyle/>
          <a:p>
            <a:endParaRPr/>
          </a:p>
        </p:txBody>
      </p:sp>
      <p:sp>
        <p:nvSpPr>
          <p:cNvPr id="43" name="object 43"/>
          <p:cNvSpPr/>
          <p:nvPr/>
        </p:nvSpPr>
        <p:spPr>
          <a:xfrm>
            <a:off x="4881512" y="3072193"/>
            <a:ext cx="1355090" cy="60960"/>
          </a:xfrm>
          <a:custGeom>
            <a:avLst/>
            <a:gdLst/>
            <a:ahLst/>
            <a:cxnLst/>
            <a:rect l="l" t="t" r="r" b="b"/>
            <a:pathLst>
              <a:path w="1355089" h="60960">
                <a:moveTo>
                  <a:pt x="0" y="0"/>
                </a:moveTo>
                <a:lnTo>
                  <a:pt x="652114" y="60926"/>
                </a:lnTo>
                <a:lnTo>
                  <a:pt x="1354526" y="0"/>
                </a:lnTo>
              </a:path>
            </a:pathLst>
          </a:custGeom>
          <a:ln w="3175">
            <a:solidFill>
              <a:srgbClr val="255579"/>
            </a:solidFill>
          </a:ln>
        </p:spPr>
        <p:txBody>
          <a:bodyPr wrap="square" lIns="0" tIns="0" rIns="0" bIns="0" rtlCol="0"/>
          <a:lstStyle/>
          <a:p>
            <a:endParaRPr/>
          </a:p>
        </p:txBody>
      </p:sp>
      <p:sp>
        <p:nvSpPr>
          <p:cNvPr id="44" name="object 44"/>
          <p:cNvSpPr txBox="1"/>
          <p:nvPr/>
        </p:nvSpPr>
        <p:spPr>
          <a:xfrm rot="20820000">
            <a:off x="5884101" y="3733072"/>
            <a:ext cx="150279" cy="51435"/>
          </a:xfrm>
          <a:prstGeom prst="rect">
            <a:avLst/>
          </a:prstGeom>
        </p:spPr>
        <p:txBody>
          <a:bodyPr vert="horz" wrap="square" lIns="0" tIns="0" rIns="0" bIns="0" rtlCol="0">
            <a:spAutoFit/>
          </a:bodyPr>
          <a:lstStyle/>
          <a:p>
            <a:pPr>
              <a:lnSpc>
                <a:spcPts val="405"/>
              </a:lnSpc>
            </a:pPr>
            <a:r>
              <a:rPr sz="400" b="1" spc="-100" dirty="0">
                <a:solidFill>
                  <a:srgbClr val="255579"/>
                </a:solidFill>
                <a:latin typeface="Yu Gothic UI"/>
                <a:cs typeface="Yu Gothic UI"/>
              </a:rPr>
              <a:t>XX</a:t>
            </a:r>
            <a:r>
              <a:rPr sz="400" b="1" spc="-110" dirty="0">
                <a:solidFill>
                  <a:srgbClr val="255579"/>
                </a:solidFill>
                <a:latin typeface="Yu Gothic UI"/>
                <a:cs typeface="Yu Gothic UI"/>
              </a:rPr>
              <a:t>X</a:t>
            </a:r>
            <a:r>
              <a:rPr sz="400" b="1" spc="-85" dirty="0">
                <a:solidFill>
                  <a:srgbClr val="255579"/>
                </a:solidFill>
                <a:latin typeface="Yu Gothic UI"/>
                <a:cs typeface="Yu Gothic UI"/>
              </a:rPr>
              <a:t>-</a:t>
            </a:r>
            <a:r>
              <a:rPr sz="400" b="1" spc="-100" dirty="0">
                <a:solidFill>
                  <a:srgbClr val="255579"/>
                </a:solidFill>
                <a:latin typeface="Yu Gothic UI"/>
                <a:cs typeface="Yu Gothic UI"/>
              </a:rPr>
              <a:t>XXXX</a:t>
            </a:r>
            <a:endParaRPr sz="400">
              <a:latin typeface="Yu Gothic UI"/>
              <a:cs typeface="Yu Gothic UI"/>
            </a:endParaRPr>
          </a:p>
        </p:txBody>
      </p:sp>
      <p:sp>
        <p:nvSpPr>
          <p:cNvPr id="45" name="object 45"/>
          <p:cNvSpPr/>
          <p:nvPr/>
        </p:nvSpPr>
        <p:spPr>
          <a:xfrm>
            <a:off x="5362573" y="3767833"/>
            <a:ext cx="441365" cy="946326"/>
          </a:xfrm>
          <a:prstGeom prst="rect">
            <a:avLst/>
          </a:prstGeom>
          <a:blipFill>
            <a:blip r:embed="rId12" cstate="print"/>
            <a:stretch>
              <a:fillRect/>
            </a:stretch>
          </a:blipFill>
        </p:spPr>
        <p:txBody>
          <a:bodyPr wrap="square" lIns="0" tIns="0" rIns="0" bIns="0" rtlCol="0"/>
          <a:lstStyle/>
          <a:p>
            <a:endParaRPr/>
          </a:p>
        </p:txBody>
      </p:sp>
      <p:sp>
        <p:nvSpPr>
          <p:cNvPr id="46" name="object 46"/>
          <p:cNvSpPr/>
          <p:nvPr/>
        </p:nvSpPr>
        <p:spPr>
          <a:xfrm>
            <a:off x="5633300" y="3909898"/>
            <a:ext cx="58013" cy="55536"/>
          </a:xfrm>
          <a:prstGeom prst="rect">
            <a:avLst/>
          </a:prstGeom>
          <a:blipFill>
            <a:blip r:embed="rId13" cstate="print"/>
            <a:stretch>
              <a:fillRect/>
            </a:stretch>
          </a:blipFill>
        </p:spPr>
        <p:txBody>
          <a:bodyPr wrap="square" lIns="0" tIns="0" rIns="0" bIns="0" rtlCol="0"/>
          <a:lstStyle/>
          <a:p>
            <a:endParaRPr/>
          </a:p>
        </p:txBody>
      </p:sp>
      <p:sp>
        <p:nvSpPr>
          <p:cNvPr id="47" name="object 47"/>
          <p:cNvSpPr/>
          <p:nvPr/>
        </p:nvSpPr>
        <p:spPr>
          <a:xfrm>
            <a:off x="4686259" y="3248714"/>
            <a:ext cx="498657" cy="779638"/>
          </a:xfrm>
          <a:prstGeom prst="rect">
            <a:avLst/>
          </a:prstGeom>
          <a:blipFill>
            <a:blip r:embed="rId14" cstate="print"/>
            <a:stretch>
              <a:fillRect/>
            </a:stretch>
          </a:blipFill>
        </p:spPr>
        <p:txBody>
          <a:bodyPr wrap="square" lIns="0" tIns="0" rIns="0" bIns="0" rtlCol="0"/>
          <a:lstStyle/>
          <a:p>
            <a:endParaRPr/>
          </a:p>
        </p:txBody>
      </p:sp>
      <p:sp>
        <p:nvSpPr>
          <p:cNvPr id="48" name="object 48"/>
          <p:cNvSpPr/>
          <p:nvPr/>
        </p:nvSpPr>
        <p:spPr>
          <a:xfrm>
            <a:off x="4856638" y="3365043"/>
            <a:ext cx="39804" cy="38900"/>
          </a:xfrm>
          <a:prstGeom prst="rect">
            <a:avLst/>
          </a:prstGeom>
          <a:blipFill>
            <a:blip r:embed="rId15" cstate="print"/>
            <a:stretch>
              <a:fillRect/>
            </a:stretch>
          </a:blipFill>
        </p:spPr>
        <p:txBody>
          <a:bodyPr wrap="square" lIns="0" tIns="0" rIns="0" bIns="0" rtlCol="0"/>
          <a:lstStyle/>
          <a:p>
            <a:endParaRPr/>
          </a:p>
        </p:txBody>
      </p:sp>
      <p:sp>
        <p:nvSpPr>
          <p:cNvPr id="49" name="object 49"/>
          <p:cNvSpPr/>
          <p:nvPr/>
        </p:nvSpPr>
        <p:spPr>
          <a:xfrm>
            <a:off x="4917325" y="3361042"/>
            <a:ext cx="40208" cy="38900"/>
          </a:xfrm>
          <a:prstGeom prst="rect">
            <a:avLst/>
          </a:prstGeom>
          <a:blipFill>
            <a:blip r:embed="rId15" cstate="print"/>
            <a:stretch>
              <a:fillRect/>
            </a:stretch>
          </a:blipFill>
        </p:spPr>
        <p:txBody>
          <a:bodyPr wrap="square" lIns="0" tIns="0" rIns="0" bIns="0" rtlCol="0"/>
          <a:lstStyle/>
          <a:p>
            <a:endParaRPr/>
          </a:p>
        </p:txBody>
      </p:sp>
      <p:sp>
        <p:nvSpPr>
          <p:cNvPr id="50" name="object 50"/>
          <p:cNvSpPr/>
          <p:nvPr/>
        </p:nvSpPr>
        <p:spPr>
          <a:xfrm>
            <a:off x="4878755" y="3431249"/>
            <a:ext cx="400382" cy="706423"/>
          </a:xfrm>
          <a:prstGeom prst="rect">
            <a:avLst/>
          </a:prstGeom>
          <a:blipFill>
            <a:blip r:embed="rId16" cstate="print"/>
            <a:stretch>
              <a:fillRect/>
            </a:stretch>
          </a:blipFill>
        </p:spPr>
        <p:txBody>
          <a:bodyPr wrap="square" lIns="0" tIns="0" rIns="0" bIns="0" rtlCol="0"/>
          <a:lstStyle/>
          <a:p>
            <a:endParaRPr/>
          </a:p>
        </p:txBody>
      </p:sp>
      <p:sp>
        <p:nvSpPr>
          <p:cNvPr id="51" name="object 51"/>
          <p:cNvSpPr/>
          <p:nvPr/>
        </p:nvSpPr>
        <p:spPr>
          <a:xfrm>
            <a:off x="3801567" y="3072181"/>
            <a:ext cx="2552700" cy="1805305"/>
          </a:xfrm>
          <a:custGeom>
            <a:avLst/>
            <a:gdLst/>
            <a:ahLst/>
            <a:cxnLst/>
            <a:rect l="l" t="t" r="r" b="b"/>
            <a:pathLst>
              <a:path w="2552700" h="1805304">
                <a:moveTo>
                  <a:pt x="0" y="1804746"/>
                </a:moveTo>
                <a:lnTo>
                  <a:pt x="2552433" y="1804746"/>
                </a:lnTo>
                <a:lnTo>
                  <a:pt x="2552433" y="0"/>
                </a:lnTo>
                <a:lnTo>
                  <a:pt x="0" y="0"/>
                </a:lnTo>
                <a:lnTo>
                  <a:pt x="0" y="1804746"/>
                </a:lnTo>
                <a:close/>
              </a:path>
            </a:pathLst>
          </a:custGeom>
          <a:ln w="6350">
            <a:solidFill>
              <a:srgbClr val="61A489"/>
            </a:solidFill>
          </a:ln>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34641" y="101165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150</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4" name="object 4"/>
          <p:cNvSpPr/>
          <p:nvPr/>
        </p:nvSpPr>
        <p:spPr>
          <a:xfrm>
            <a:off x="5651995" y="0"/>
            <a:ext cx="1908175" cy="252095"/>
          </a:xfrm>
          <a:custGeom>
            <a:avLst/>
            <a:gdLst/>
            <a:ahLst/>
            <a:cxnLst/>
            <a:rect l="l" t="t" r="r" b="b"/>
            <a:pathLst>
              <a:path w="1908175" h="252095">
                <a:moveTo>
                  <a:pt x="0" y="251993"/>
                </a:moveTo>
                <a:lnTo>
                  <a:pt x="1908009" y="251993"/>
                </a:lnTo>
                <a:lnTo>
                  <a:pt x="1908009" y="0"/>
                </a:lnTo>
                <a:lnTo>
                  <a:pt x="0" y="0"/>
                </a:lnTo>
                <a:lnTo>
                  <a:pt x="0" y="251993"/>
                </a:lnTo>
                <a:close/>
              </a:path>
            </a:pathLst>
          </a:custGeom>
          <a:solidFill>
            <a:srgbClr val="AAC9BB"/>
          </a:solidFill>
        </p:spPr>
        <p:txBody>
          <a:bodyPr wrap="square" lIns="0" tIns="0" rIns="0" bIns="0" rtlCol="0"/>
          <a:lstStyle/>
          <a:p>
            <a:endParaRPr/>
          </a:p>
        </p:txBody>
      </p:sp>
      <p:sp>
        <p:nvSpPr>
          <p:cNvPr id="5" name="object 5"/>
          <p:cNvSpPr/>
          <p:nvPr/>
        </p:nvSpPr>
        <p:spPr>
          <a:xfrm>
            <a:off x="0" y="0"/>
            <a:ext cx="5652135" cy="252095"/>
          </a:xfrm>
          <a:custGeom>
            <a:avLst/>
            <a:gdLst/>
            <a:ahLst/>
            <a:cxnLst/>
            <a:rect l="l" t="t" r="r" b="b"/>
            <a:pathLst>
              <a:path w="5652135" h="252095">
                <a:moveTo>
                  <a:pt x="5651995" y="0"/>
                </a:moveTo>
                <a:lnTo>
                  <a:pt x="0" y="0"/>
                </a:lnTo>
                <a:lnTo>
                  <a:pt x="0" y="251993"/>
                </a:lnTo>
                <a:lnTo>
                  <a:pt x="5651995" y="251993"/>
                </a:lnTo>
                <a:lnTo>
                  <a:pt x="5651995" y="0"/>
                </a:lnTo>
                <a:close/>
              </a:path>
            </a:pathLst>
          </a:custGeom>
          <a:solidFill>
            <a:srgbClr val="7EB19B"/>
          </a:solidFill>
        </p:spPr>
        <p:txBody>
          <a:bodyPr wrap="square" lIns="0" tIns="0" rIns="0" bIns="0" rtlCol="0"/>
          <a:lstStyle/>
          <a:p>
            <a:endParaRPr/>
          </a:p>
        </p:txBody>
      </p:sp>
      <p:sp>
        <p:nvSpPr>
          <p:cNvPr id="6" name="object 6"/>
          <p:cNvSpPr/>
          <p:nvPr/>
        </p:nvSpPr>
        <p:spPr>
          <a:xfrm>
            <a:off x="6950554" y="7362003"/>
            <a:ext cx="190500" cy="1755139"/>
          </a:xfrm>
          <a:custGeom>
            <a:avLst/>
            <a:gdLst/>
            <a:ahLst/>
            <a:cxnLst/>
            <a:rect l="l" t="t" r="r" b="b"/>
            <a:pathLst>
              <a:path w="190500" h="1755140">
                <a:moveTo>
                  <a:pt x="94996" y="0"/>
                </a:moveTo>
                <a:lnTo>
                  <a:pt x="58019" y="7465"/>
                </a:lnTo>
                <a:lnTo>
                  <a:pt x="27824" y="27824"/>
                </a:lnTo>
                <a:lnTo>
                  <a:pt x="7465" y="58019"/>
                </a:lnTo>
                <a:lnTo>
                  <a:pt x="0" y="94996"/>
                </a:lnTo>
                <a:lnTo>
                  <a:pt x="0" y="1660004"/>
                </a:lnTo>
                <a:lnTo>
                  <a:pt x="7465" y="1696980"/>
                </a:lnTo>
                <a:lnTo>
                  <a:pt x="27824" y="1727176"/>
                </a:lnTo>
                <a:lnTo>
                  <a:pt x="58019" y="1747534"/>
                </a:lnTo>
                <a:lnTo>
                  <a:pt x="94996" y="1755000"/>
                </a:lnTo>
                <a:lnTo>
                  <a:pt x="131972" y="1747534"/>
                </a:lnTo>
                <a:lnTo>
                  <a:pt x="162167" y="1727176"/>
                </a:lnTo>
                <a:lnTo>
                  <a:pt x="182526" y="1696980"/>
                </a:lnTo>
                <a:lnTo>
                  <a:pt x="189992" y="1660004"/>
                </a:lnTo>
                <a:lnTo>
                  <a:pt x="189992" y="94996"/>
                </a:lnTo>
                <a:lnTo>
                  <a:pt x="182526" y="58019"/>
                </a:lnTo>
                <a:lnTo>
                  <a:pt x="162167" y="27824"/>
                </a:lnTo>
                <a:lnTo>
                  <a:pt x="131972" y="7465"/>
                </a:lnTo>
                <a:lnTo>
                  <a:pt x="94996" y="0"/>
                </a:lnTo>
                <a:close/>
              </a:path>
            </a:pathLst>
          </a:custGeom>
          <a:solidFill>
            <a:srgbClr val="E9F0EC"/>
          </a:solidFill>
        </p:spPr>
        <p:txBody>
          <a:bodyPr wrap="square" lIns="0" tIns="0" rIns="0" bIns="0" rtlCol="0"/>
          <a:lstStyle/>
          <a:p>
            <a:endParaRPr/>
          </a:p>
        </p:txBody>
      </p:sp>
      <p:sp>
        <p:nvSpPr>
          <p:cNvPr id="7" name="object 7"/>
          <p:cNvSpPr txBox="1"/>
          <p:nvPr/>
        </p:nvSpPr>
        <p:spPr>
          <a:xfrm>
            <a:off x="6975701" y="1481302"/>
            <a:ext cx="139700" cy="161798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壹</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那些年一起學的機車知</a:t>
            </a:r>
            <a:r>
              <a:rPr sz="900" b="1" dirty="0">
                <a:solidFill>
                  <a:srgbClr val="6D6E71"/>
                </a:solidFill>
                <a:latin typeface="微軟正黑體"/>
                <a:cs typeface="微軟正黑體"/>
              </a:rPr>
              <a:t>識</a:t>
            </a:r>
            <a:endParaRPr sz="900">
              <a:latin typeface="微軟正黑體"/>
              <a:cs typeface="微軟正黑體"/>
            </a:endParaRPr>
          </a:p>
        </p:txBody>
      </p:sp>
      <p:sp>
        <p:nvSpPr>
          <p:cNvPr id="8" name="object 8"/>
          <p:cNvSpPr txBox="1"/>
          <p:nvPr/>
        </p:nvSpPr>
        <p:spPr>
          <a:xfrm>
            <a:off x="6991896" y="3159986"/>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9" name="object 9"/>
          <p:cNvSpPr txBox="1"/>
          <p:nvPr/>
        </p:nvSpPr>
        <p:spPr>
          <a:xfrm>
            <a:off x="6975701" y="3423810"/>
            <a:ext cx="139700" cy="1497965"/>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貳</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行車要檢查騎乘要安</a:t>
            </a:r>
            <a:r>
              <a:rPr sz="900" b="1" dirty="0">
                <a:solidFill>
                  <a:srgbClr val="6D6E71"/>
                </a:solidFill>
                <a:latin typeface="微軟正黑體"/>
                <a:cs typeface="微軟正黑體"/>
              </a:rPr>
              <a:t>全</a:t>
            </a:r>
            <a:endParaRPr sz="900">
              <a:latin typeface="微軟正黑體"/>
              <a:cs typeface="微軟正黑體"/>
            </a:endParaRPr>
          </a:p>
        </p:txBody>
      </p:sp>
      <p:sp>
        <p:nvSpPr>
          <p:cNvPr id="10" name="object 10"/>
          <p:cNvSpPr txBox="1"/>
          <p:nvPr/>
        </p:nvSpPr>
        <p:spPr>
          <a:xfrm>
            <a:off x="6991896" y="4982477"/>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11" name="object 11"/>
          <p:cNvSpPr txBox="1"/>
          <p:nvPr/>
        </p:nvSpPr>
        <p:spPr>
          <a:xfrm>
            <a:off x="6975701" y="5246304"/>
            <a:ext cx="139700" cy="185801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參</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安全駕駛機車該懂的日常檢</a:t>
            </a:r>
            <a:r>
              <a:rPr sz="900" b="1" dirty="0">
                <a:solidFill>
                  <a:srgbClr val="6D6E71"/>
                </a:solidFill>
                <a:latin typeface="微軟正黑體"/>
                <a:cs typeface="微軟正黑體"/>
              </a:rPr>
              <a:t>查</a:t>
            </a:r>
            <a:endParaRPr sz="900">
              <a:latin typeface="微軟正黑體"/>
              <a:cs typeface="微軟正黑體"/>
            </a:endParaRPr>
          </a:p>
        </p:txBody>
      </p:sp>
      <p:sp>
        <p:nvSpPr>
          <p:cNvPr id="12" name="object 12"/>
          <p:cNvSpPr txBox="1"/>
          <p:nvPr/>
        </p:nvSpPr>
        <p:spPr>
          <a:xfrm>
            <a:off x="6991896" y="7165016"/>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13" name="object 13"/>
          <p:cNvSpPr txBox="1"/>
          <p:nvPr/>
        </p:nvSpPr>
        <p:spPr>
          <a:xfrm>
            <a:off x="6975701" y="7428843"/>
            <a:ext cx="139700" cy="1617980"/>
          </a:xfrm>
          <a:prstGeom prst="rect">
            <a:avLst/>
          </a:prstGeom>
        </p:spPr>
        <p:txBody>
          <a:bodyPr vert="eaVert" wrap="square" lIns="0" tIns="0" rIns="0" bIns="0" rtlCol="0">
            <a:spAutoFit/>
          </a:bodyPr>
          <a:lstStyle/>
          <a:p>
            <a:pPr marL="12700">
              <a:lnSpc>
                <a:spcPct val="70000"/>
              </a:lnSpc>
            </a:pPr>
            <a:r>
              <a:rPr sz="900" b="1" spc="40" dirty="0">
                <a:solidFill>
                  <a:srgbClr val="8DB9A5"/>
                </a:solidFill>
                <a:latin typeface="微軟正黑體"/>
                <a:cs typeface="微軟正黑體"/>
              </a:rPr>
              <a:t>肆</a:t>
            </a:r>
            <a:r>
              <a:rPr sz="900" b="1" dirty="0">
                <a:solidFill>
                  <a:srgbClr val="8DB9A5"/>
                </a:solidFill>
                <a:latin typeface="微軟正黑體"/>
                <a:cs typeface="微軟正黑體"/>
              </a:rPr>
              <a:t>、 </a:t>
            </a:r>
            <a:r>
              <a:rPr sz="900" b="1" spc="-110" dirty="0">
                <a:solidFill>
                  <a:srgbClr val="8DB9A5"/>
                </a:solidFill>
                <a:latin typeface="微軟正黑體"/>
                <a:cs typeface="微軟正黑體"/>
              </a:rPr>
              <a:t> </a:t>
            </a:r>
            <a:r>
              <a:rPr sz="900" b="1" spc="40" dirty="0">
                <a:solidFill>
                  <a:srgbClr val="8DB9A5"/>
                </a:solidFill>
                <a:latin typeface="微軟正黑體"/>
                <a:cs typeface="微軟正黑體"/>
              </a:rPr>
              <a:t>微型電動二輪車安全駕</a:t>
            </a:r>
            <a:r>
              <a:rPr sz="900" b="1" dirty="0">
                <a:solidFill>
                  <a:srgbClr val="8DB9A5"/>
                </a:solidFill>
                <a:latin typeface="微軟正黑體"/>
                <a:cs typeface="微軟正黑體"/>
              </a:rPr>
              <a:t>駛</a:t>
            </a:r>
            <a:endParaRPr sz="900">
              <a:latin typeface="微軟正黑體"/>
              <a:cs typeface="微軟正黑體"/>
            </a:endParaRPr>
          </a:p>
        </p:txBody>
      </p:sp>
      <p:sp>
        <p:nvSpPr>
          <p:cNvPr id="14" name="object 14"/>
          <p:cNvSpPr/>
          <p:nvPr/>
        </p:nvSpPr>
        <p:spPr>
          <a:xfrm>
            <a:off x="2430001" y="2621278"/>
            <a:ext cx="381000" cy="189865"/>
          </a:xfrm>
          <a:custGeom>
            <a:avLst/>
            <a:gdLst/>
            <a:ahLst/>
            <a:cxnLst/>
            <a:rect l="l" t="t" r="r" b="b"/>
            <a:pathLst>
              <a:path w="381000" h="189864">
                <a:moveTo>
                  <a:pt x="286042" y="0"/>
                </a:moveTo>
                <a:lnTo>
                  <a:pt x="94868" y="0"/>
                </a:lnTo>
                <a:lnTo>
                  <a:pt x="57939" y="7454"/>
                </a:lnTo>
                <a:lnTo>
                  <a:pt x="27784" y="27784"/>
                </a:lnTo>
                <a:lnTo>
                  <a:pt x="7454" y="57939"/>
                </a:lnTo>
                <a:lnTo>
                  <a:pt x="0" y="94869"/>
                </a:lnTo>
                <a:lnTo>
                  <a:pt x="7454" y="131798"/>
                </a:lnTo>
                <a:lnTo>
                  <a:pt x="27784" y="161953"/>
                </a:lnTo>
                <a:lnTo>
                  <a:pt x="57939" y="182283"/>
                </a:lnTo>
                <a:lnTo>
                  <a:pt x="94868" y="189738"/>
                </a:lnTo>
                <a:lnTo>
                  <a:pt x="286042" y="189738"/>
                </a:lnTo>
                <a:lnTo>
                  <a:pt x="322966" y="182283"/>
                </a:lnTo>
                <a:lnTo>
                  <a:pt x="353121" y="161953"/>
                </a:lnTo>
                <a:lnTo>
                  <a:pt x="373454" y="131798"/>
                </a:lnTo>
                <a:lnTo>
                  <a:pt x="380911" y="94869"/>
                </a:lnTo>
                <a:lnTo>
                  <a:pt x="373454" y="57939"/>
                </a:lnTo>
                <a:lnTo>
                  <a:pt x="353121" y="27784"/>
                </a:lnTo>
                <a:lnTo>
                  <a:pt x="322966" y="7454"/>
                </a:lnTo>
                <a:lnTo>
                  <a:pt x="286042" y="0"/>
                </a:lnTo>
                <a:close/>
              </a:path>
            </a:pathLst>
          </a:custGeom>
          <a:solidFill>
            <a:srgbClr val="AAC9BB"/>
          </a:solidFill>
        </p:spPr>
        <p:txBody>
          <a:bodyPr wrap="square" lIns="0" tIns="0" rIns="0" bIns="0" rtlCol="0"/>
          <a:lstStyle/>
          <a:p>
            <a:endParaRPr/>
          </a:p>
        </p:txBody>
      </p:sp>
      <p:sp>
        <p:nvSpPr>
          <p:cNvPr id="15" name="object 15"/>
          <p:cNvSpPr/>
          <p:nvPr/>
        </p:nvSpPr>
        <p:spPr>
          <a:xfrm>
            <a:off x="2430001" y="3078478"/>
            <a:ext cx="381000" cy="189865"/>
          </a:xfrm>
          <a:custGeom>
            <a:avLst/>
            <a:gdLst/>
            <a:ahLst/>
            <a:cxnLst/>
            <a:rect l="l" t="t" r="r" b="b"/>
            <a:pathLst>
              <a:path w="381000" h="189864">
                <a:moveTo>
                  <a:pt x="286042" y="0"/>
                </a:moveTo>
                <a:lnTo>
                  <a:pt x="94868" y="0"/>
                </a:lnTo>
                <a:lnTo>
                  <a:pt x="57939" y="7454"/>
                </a:lnTo>
                <a:lnTo>
                  <a:pt x="27784" y="27784"/>
                </a:lnTo>
                <a:lnTo>
                  <a:pt x="7454" y="57939"/>
                </a:lnTo>
                <a:lnTo>
                  <a:pt x="0" y="94869"/>
                </a:lnTo>
                <a:lnTo>
                  <a:pt x="7454" y="131798"/>
                </a:lnTo>
                <a:lnTo>
                  <a:pt x="27784" y="161953"/>
                </a:lnTo>
                <a:lnTo>
                  <a:pt x="57939" y="182283"/>
                </a:lnTo>
                <a:lnTo>
                  <a:pt x="94868" y="189738"/>
                </a:lnTo>
                <a:lnTo>
                  <a:pt x="286042" y="189738"/>
                </a:lnTo>
                <a:lnTo>
                  <a:pt x="322966" y="182283"/>
                </a:lnTo>
                <a:lnTo>
                  <a:pt x="353121" y="161953"/>
                </a:lnTo>
                <a:lnTo>
                  <a:pt x="373454" y="131798"/>
                </a:lnTo>
                <a:lnTo>
                  <a:pt x="380911" y="94869"/>
                </a:lnTo>
                <a:lnTo>
                  <a:pt x="373454" y="57939"/>
                </a:lnTo>
                <a:lnTo>
                  <a:pt x="353121" y="27784"/>
                </a:lnTo>
                <a:lnTo>
                  <a:pt x="322966" y="7454"/>
                </a:lnTo>
                <a:lnTo>
                  <a:pt x="286042" y="0"/>
                </a:lnTo>
                <a:close/>
              </a:path>
            </a:pathLst>
          </a:custGeom>
          <a:solidFill>
            <a:srgbClr val="AAC9BB"/>
          </a:solidFill>
        </p:spPr>
        <p:txBody>
          <a:bodyPr wrap="square" lIns="0" tIns="0" rIns="0" bIns="0" rtlCol="0"/>
          <a:lstStyle/>
          <a:p>
            <a:endParaRPr/>
          </a:p>
        </p:txBody>
      </p:sp>
      <p:sp>
        <p:nvSpPr>
          <p:cNvPr id="16" name="object 16"/>
          <p:cNvSpPr/>
          <p:nvPr/>
        </p:nvSpPr>
        <p:spPr>
          <a:xfrm>
            <a:off x="2430001" y="3764278"/>
            <a:ext cx="381000" cy="189865"/>
          </a:xfrm>
          <a:custGeom>
            <a:avLst/>
            <a:gdLst/>
            <a:ahLst/>
            <a:cxnLst/>
            <a:rect l="l" t="t" r="r" b="b"/>
            <a:pathLst>
              <a:path w="381000" h="189864">
                <a:moveTo>
                  <a:pt x="286042" y="0"/>
                </a:moveTo>
                <a:lnTo>
                  <a:pt x="94868" y="0"/>
                </a:lnTo>
                <a:lnTo>
                  <a:pt x="57939" y="7454"/>
                </a:lnTo>
                <a:lnTo>
                  <a:pt x="27784" y="27784"/>
                </a:lnTo>
                <a:lnTo>
                  <a:pt x="7454" y="57939"/>
                </a:lnTo>
                <a:lnTo>
                  <a:pt x="0" y="94869"/>
                </a:lnTo>
                <a:lnTo>
                  <a:pt x="7454" y="131798"/>
                </a:lnTo>
                <a:lnTo>
                  <a:pt x="27784" y="161953"/>
                </a:lnTo>
                <a:lnTo>
                  <a:pt x="57939" y="182283"/>
                </a:lnTo>
                <a:lnTo>
                  <a:pt x="94868" y="189738"/>
                </a:lnTo>
                <a:lnTo>
                  <a:pt x="286042" y="189738"/>
                </a:lnTo>
                <a:lnTo>
                  <a:pt x="322966" y="182283"/>
                </a:lnTo>
                <a:lnTo>
                  <a:pt x="353121" y="161953"/>
                </a:lnTo>
                <a:lnTo>
                  <a:pt x="373454" y="131798"/>
                </a:lnTo>
                <a:lnTo>
                  <a:pt x="380911" y="94869"/>
                </a:lnTo>
                <a:lnTo>
                  <a:pt x="373454" y="57939"/>
                </a:lnTo>
                <a:lnTo>
                  <a:pt x="353121" y="27784"/>
                </a:lnTo>
                <a:lnTo>
                  <a:pt x="322966" y="7454"/>
                </a:lnTo>
                <a:lnTo>
                  <a:pt x="286042" y="0"/>
                </a:lnTo>
                <a:close/>
              </a:path>
            </a:pathLst>
          </a:custGeom>
          <a:solidFill>
            <a:srgbClr val="AAC9BB"/>
          </a:solidFill>
        </p:spPr>
        <p:txBody>
          <a:bodyPr wrap="square" lIns="0" tIns="0" rIns="0" bIns="0" rtlCol="0"/>
          <a:lstStyle/>
          <a:p>
            <a:endParaRPr/>
          </a:p>
        </p:txBody>
      </p:sp>
      <p:sp>
        <p:nvSpPr>
          <p:cNvPr id="17" name="object 17"/>
          <p:cNvSpPr/>
          <p:nvPr/>
        </p:nvSpPr>
        <p:spPr>
          <a:xfrm>
            <a:off x="2430001" y="4348579"/>
            <a:ext cx="436880" cy="189865"/>
          </a:xfrm>
          <a:custGeom>
            <a:avLst/>
            <a:gdLst/>
            <a:ahLst/>
            <a:cxnLst/>
            <a:rect l="l" t="t" r="r" b="b"/>
            <a:pathLst>
              <a:path w="436880" h="189864">
                <a:moveTo>
                  <a:pt x="341630" y="0"/>
                </a:moveTo>
                <a:lnTo>
                  <a:pt x="94868" y="0"/>
                </a:lnTo>
                <a:lnTo>
                  <a:pt x="57939" y="7454"/>
                </a:lnTo>
                <a:lnTo>
                  <a:pt x="27784" y="27784"/>
                </a:lnTo>
                <a:lnTo>
                  <a:pt x="7454" y="57939"/>
                </a:lnTo>
                <a:lnTo>
                  <a:pt x="0" y="94869"/>
                </a:lnTo>
                <a:lnTo>
                  <a:pt x="7454" y="131798"/>
                </a:lnTo>
                <a:lnTo>
                  <a:pt x="27784" y="161953"/>
                </a:lnTo>
                <a:lnTo>
                  <a:pt x="57939" y="182283"/>
                </a:lnTo>
                <a:lnTo>
                  <a:pt x="94868" y="189738"/>
                </a:lnTo>
                <a:lnTo>
                  <a:pt x="341630" y="189738"/>
                </a:lnTo>
                <a:lnTo>
                  <a:pt x="378559" y="182283"/>
                </a:lnTo>
                <a:lnTo>
                  <a:pt x="408714" y="161953"/>
                </a:lnTo>
                <a:lnTo>
                  <a:pt x="429044" y="131798"/>
                </a:lnTo>
                <a:lnTo>
                  <a:pt x="436498" y="94869"/>
                </a:lnTo>
                <a:lnTo>
                  <a:pt x="429044" y="57939"/>
                </a:lnTo>
                <a:lnTo>
                  <a:pt x="408714" y="27784"/>
                </a:lnTo>
                <a:lnTo>
                  <a:pt x="378559" y="7454"/>
                </a:lnTo>
                <a:lnTo>
                  <a:pt x="341630" y="0"/>
                </a:lnTo>
                <a:close/>
              </a:path>
            </a:pathLst>
          </a:custGeom>
          <a:solidFill>
            <a:srgbClr val="AAC9BB"/>
          </a:solidFill>
        </p:spPr>
        <p:txBody>
          <a:bodyPr wrap="square" lIns="0" tIns="0" rIns="0" bIns="0" rtlCol="0"/>
          <a:lstStyle/>
          <a:p>
            <a:endParaRPr/>
          </a:p>
        </p:txBody>
      </p:sp>
      <p:sp>
        <p:nvSpPr>
          <p:cNvPr id="18" name="object 18"/>
          <p:cNvSpPr/>
          <p:nvPr/>
        </p:nvSpPr>
        <p:spPr>
          <a:xfrm>
            <a:off x="2430001" y="4577179"/>
            <a:ext cx="506730" cy="189865"/>
          </a:xfrm>
          <a:custGeom>
            <a:avLst/>
            <a:gdLst/>
            <a:ahLst/>
            <a:cxnLst/>
            <a:rect l="l" t="t" r="r" b="b"/>
            <a:pathLst>
              <a:path w="506730" h="189864">
                <a:moveTo>
                  <a:pt x="411556" y="0"/>
                </a:moveTo>
                <a:lnTo>
                  <a:pt x="94868" y="0"/>
                </a:lnTo>
                <a:lnTo>
                  <a:pt x="57939" y="7454"/>
                </a:lnTo>
                <a:lnTo>
                  <a:pt x="27784" y="27784"/>
                </a:lnTo>
                <a:lnTo>
                  <a:pt x="7454" y="57939"/>
                </a:lnTo>
                <a:lnTo>
                  <a:pt x="0" y="94869"/>
                </a:lnTo>
                <a:lnTo>
                  <a:pt x="7454" y="131798"/>
                </a:lnTo>
                <a:lnTo>
                  <a:pt x="27784" y="161953"/>
                </a:lnTo>
                <a:lnTo>
                  <a:pt x="57939" y="182283"/>
                </a:lnTo>
                <a:lnTo>
                  <a:pt x="94868" y="189738"/>
                </a:lnTo>
                <a:lnTo>
                  <a:pt x="411556" y="189738"/>
                </a:lnTo>
                <a:lnTo>
                  <a:pt x="448480" y="182283"/>
                </a:lnTo>
                <a:lnTo>
                  <a:pt x="478636" y="161953"/>
                </a:lnTo>
                <a:lnTo>
                  <a:pt x="498968" y="131798"/>
                </a:lnTo>
                <a:lnTo>
                  <a:pt x="506425" y="94869"/>
                </a:lnTo>
                <a:lnTo>
                  <a:pt x="498968" y="57939"/>
                </a:lnTo>
                <a:lnTo>
                  <a:pt x="478636" y="27784"/>
                </a:lnTo>
                <a:lnTo>
                  <a:pt x="448480" y="7454"/>
                </a:lnTo>
                <a:lnTo>
                  <a:pt x="411556" y="0"/>
                </a:lnTo>
                <a:close/>
              </a:path>
            </a:pathLst>
          </a:custGeom>
          <a:solidFill>
            <a:srgbClr val="AAC9BB"/>
          </a:solidFill>
        </p:spPr>
        <p:txBody>
          <a:bodyPr wrap="square" lIns="0" tIns="0" rIns="0" bIns="0" rtlCol="0"/>
          <a:lstStyle/>
          <a:p>
            <a:endParaRPr/>
          </a:p>
        </p:txBody>
      </p:sp>
      <p:sp>
        <p:nvSpPr>
          <p:cNvPr id="19" name="object 19"/>
          <p:cNvSpPr/>
          <p:nvPr/>
        </p:nvSpPr>
        <p:spPr>
          <a:xfrm>
            <a:off x="2430001" y="4805779"/>
            <a:ext cx="506730" cy="189865"/>
          </a:xfrm>
          <a:custGeom>
            <a:avLst/>
            <a:gdLst/>
            <a:ahLst/>
            <a:cxnLst/>
            <a:rect l="l" t="t" r="r" b="b"/>
            <a:pathLst>
              <a:path w="506730" h="189864">
                <a:moveTo>
                  <a:pt x="411556" y="0"/>
                </a:moveTo>
                <a:lnTo>
                  <a:pt x="94868" y="0"/>
                </a:lnTo>
                <a:lnTo>
                  <a:pt x="57939" y="7454"/>
                </a:lnTo>
                <a:lnTo>
                  <a:pt x="27784" y="27784"/>
                </a:lnTo>
                <a:lnTo>
                  <a:pt x="7454" y="57939"/>
                </a:lnTo>
                <a:lnTo>
                  <a:pt x="0" y="94869"/>
                </a:lnTo>
                <a:lnTo>
                  <a:pt x="7454" y="131798"/>
                </a:lnTo>
                <a:lnTo>
                  <a:pt x="27784" y="161953"/>
                </a:lnTo>
                <a:lnTo>
                  <a:pt x="57939" y="182283"/>
                </a:lnTo>
                <a:lnTo>
                  <a:pt x="94868" y="189738"/>
                </a:lnTo>
                <a:lnTo>
                  <a:pt x="411556" y="189738"/>
                </a:lnTo>
                <a:lnTo>
                  <a:pt x="448480" y="182283"/>
                </a:lnTo>
                <a:lnTo>
                  <a:pt x="478636" y="161953"/>
                </a:lnTo>
                <a:lnTo>
                  <a:pt x="498968" y="131798"/>
                </a:lnTo>
                <a:lnTo>
                  <a:pt x="506425" y="94869"/>
                </a:lnTo>
                <a:lnTo>
                  <a:pt x="498968" y="57939"/>
                </a:lnTo>
                <a:lnTo>
                  <a:pt x="478636" y="27784"/>
                </a:lnTo>
                <a:lnTo>
                  <a:pt x="448480" y="7454"/>
                </a:lnTo>
                <a:lnTo>
                  <a:pt x="411556" y="0"/>
                </a:lnTo>
                <a:close/>
              </a:path>
            </a:pathLst>
          </a:custGeom>
          <a:solidFill>
            <a:srgbClr val="AAC9BB"/>
          </a:solidFill>
        </p:spPr>
        <p:txBody>
          <a:bodyPr wrap="square" lIns="0" tIns="0" rIns="0" bIns="0" rtlCol="0"/>
          <a:lstStyle/>
          <a:p>
            <a:endParaRPr/>
          </a:p>
        </p:txBody>
      </p:sp>
      <p:sp>
        <p:nvSpPr>
          <p:cNvPr id="20" name="object 20"/>
          <p:cNvSpPr/>
          <p:nvPr/>
        </p:nvSpPr>
        <p:spPr>
          <a:xfrm>
            <a:off x="2430001" y="5034379"/>
            <a:ext cx="436880" cy="189865"/>
          </a:xfrm>
          <a:custGeom>
            <a:avLst/>
            <a:gdLst/>
            <a:ahLst/>
            <a:cxnLst/>
            <a:rect l="l" t="t" r="r" b="b"/>
            <a:pathLst>
              <a:path w="436880" h="189864">
                <a:moveTo>
                  <a:pt x="341630" y="0"/>
                </a:moveTo>
                <a:lnTo>
                  <a:pt x="94868" y="0"/>
                </a:lnTo>
                <a:lnTo>
                  <a:pt x="57939" y="7454"/>
                </a:lnTo>
                <a:lnTo>
                  <a:pt x="27784" y="27784"/>
                </a:lnTo>
                <a:lnTo>
                  <a:pt x="7454" y="57939"/>
                </a:lnTo>
                <a:lnTo>
                  <a:pt x="0" y="94869"/>
                </a:lnTo>
                <a:lnTo>
                  <a:pt x="7454" y="131798"/>
                </a:lnTo>
                <a:lnTo>
                  <a:pt x="27784" y="161953"/>
                </a:lnTo>
                <a:lnTo>
                  <a:pt x="57939" y="182283"/>
                </a:lnTo>
                <a:lnTo>
                  <a:pt x="94868" y="189738"/>
                </a:lnTo>
                <a:lnTo>
                  <a:pt x="341630" y="189738"/>
                </a:lnTo>
                <a:lnTo>
                  <a:pt x="378559" y="182283"/>
                </a:lnTo>
                <a:lnTo>
                  <a:pt x="408714" y="161953"/>
                </a:lnTo>
                <a:lnTo>
                  <a:pt x="429044" y="131798"/>
                </a:lnTo>
                <a:lnTo>
                  <a:pt x="436498" y="94869"/>
                </a:lnTo>
                <a:lnTo>
                  <a:pt x="429044" y="57939"/>
                </a:lnTo>
                <a:lnTo>
                  <a:pt x="408714" y="27784"/>
                </a:lnTo>
                <a:lnTo>
                  <a:pt x="378559" y="7454"/>
                </a:lnTo>
                <a:lnTo>
                  <a:pt x="341630" y="0"/>
                </a:lnTo>
                <a:close/>
              </a:path>
            </a:pathLst>
          </a:custGeom>
          <a:solidFill>
            <a:srgbClr val="AAC9BB"/>
          </a:solidFill>
        </p:spPr>
        <p:txBody>
          <a:bodyPr wrap="square" lIns="0" tIns="0" rIns="0" bIns="0" rtlCol="0"/>
          <a:lstStyle/>
          <a:p>
            <a:endParaRPr/>
          </a:p>
        </p:txBody>
      </p:sp>
      <p:sp>
        <p:nvSpPr>
          <p:cNvPr id="21" name="object 21"/>
          <p:cNvSpPr/>
          <p:nvPr/>
        </p:nvSpPr>
        <p:spPr>
          <a:xfrm>
            <a:off x="3370321" y="5668718"/>
            <a:ext cx="666115" cy="189865"/>
          </a:xfrm>
          <a:custGeom>
            <a:avLst/>
            <a:gdLst/>
            <a:ahLst/>
            <a:cxnLst/>
            <a:rect l="l" t="t" r="r" b="b"/>
            <a:pathLst>
              <a:path w="666114" h="189864">
                <a:moveTo>
                  <a:pt x="571131" y="0"/>
                </a:moveTo>
                <a:lnTo>
                  <a:pt x="94869" y="0"/>
                </a:lnTo>
                <a:lnTo>
                  <a:pt x="57939" y="7454"/>
                </a:lnTo>
                <a:lnTo>
                  <a:pt x="27784" y="27784"/>
                </a:lnTo>
                <a:lnTo>
                  <a:pt x="7454" y="57939"/>
                </a:lnTo>
                <a:lnTo>
                  <a:pt x="0" y="94869"/>
                </a:lnTo>
                <a:lnTo>
                  <a:pt x="7454" y="131798"/>
                </a:lnTo>
                <a:lnTo>
                  <a:pt x="27784" y="161953"/>
                </a:lnTo>
                <a:lnTo>
                  <a:pt x="57939" y="182283"/>
                </a:lnTo>
                <a:lnTo>
                  <a:pt x="94869" y="189738"/>
                </a:lnTo>
                <a:lnTo>
                  <a:pt x="571131" y="189738"/>
                </a:lnTo>
                <a:lnTo>
                  <a:pt x="608055" y="182283"/>
                </a:lnTo>
                <a:lnTo>
                  <a:pt x="638211" y="161953"/>
                </a:lnTo>
                <a:lnTo>
                  <a:pt x="658544" y="131798"/>
                </a:lnTo>
                <a:lnTo>
                  <a:pt x="666000" y="94869"/>
                </a:lnTo>
                <a:lnTo>
                  <a:pt x="658544" y="57939"/>
                </a:lnTo>
                <a:lnTo>
                  <a:pt x="638211" y="27784"/>
                </a:lnTo>
                <a:lnTo>
                  <a:pt x="608055" y="7454"/>
                </a:lnTo>
                <a:lnTo>
                  <a:pt x="571131" y="0"/>
                </a:lnTo>
                <a:close/>
              </a:path>
            </a:pathLst>
          </a:custGeom>
          <a:solidFill>
            <a:srgbClr val="AAC9BB"/>
          </a:solidFill>
        </p:spPr>
        <p:txBody>
          <a:bodyPr wrap="square" lIns="0" tIns="0" rIns="0" bIns="0" rtlCol="0"/>
          <a:lstStyle/>
          <a:p>
            <a:endParaRPr/>
          </a:p>
        </p:txBody>
      </p:sp>
      <p:sp>
        <p:nvSpPr>
          <p:cNvPr id="22" name="object 22"/>
          <p:cNvSpPr/>
          <p:nvPr/>
        </p:nvSpPr>
        <p:spPr>
          <a:xfrm>
            <a:off x="3370321" y="6125918"/>
            <a:ext cx="666115" cy="189865"/>
          </a:xfrm>
          <a:custGeom>
            <a:avLst/>
            <a:gdLst/>
            <a:ahLst/>
            <a:cxnLst/>
            <a:rect l="l" t="t" r="r" b="b"/>
            <a:pathLst>
              <a:path w="666114" h="189864">
                <a:moveTo>
                  <a:pt x="571131" y="0"/>
                </a:moveTo>
                <a:lnTo>
                  <a:pt x="94869" y="0"/>
                </a:lnTo>
                <a:lnTo>
                  <a:pt x="57939" y="7454"/>
                </a:lnTo>
                <a:lnTo>
                  <a:pt x="27784" y="27784"/>
                </a:lnTo>
                <a:lnTo>
                  <a:pt x="7454" y="57939"/>
                </a:lnTo>
                <a:lnTo>
                  <a:pt x="0" y="94869"/>
                </a:lnTo>
                <a:lnTo>
                  <a:pt x="7454" y="131798"/>
                </a:lnTo>
                <a:lnTo>
                  <a:pt x="27784" y="161953"/>
                </a:lnTo>
                <a:lnTo>
                  <a:pt x="57939" y="182283"/>
                </a:lnTo>
                <a:lnTo>
                  <a:pt x="94869" y="189738"/>
                </a:lnTo>
                <a:lnTo>
                  <a:pt x="571131" y="189738"/>
                </a:lnTo>
                <a:lnTo>
                  <a:pt x="608055" y="182283"/>
                </a:lnTo>
                <a:lnTo>
                  <a:pt x="638211" y="161953"/>
                </a:lnTo>
                <a:lnTo>
                  <a:pt x="658544" y="131798"/>
                </a:lnTo>
                <a:lnTo>
                  <a:pt x="666000" y="94869"/>
                </a:lnTo>
                <a:lnTo>
                  <a:pt x="658544" y="57939"/>
                </a:lnTo>
                <a:lnTo>
                  <a:pt x="638211" y="27784"/>
                </a:lnTo>
                <a:lnTo>
                  <a:pt x="608055" y="7454"/>
                </a:lnTo>
                <a:lnTo>
                  <a:pt x="571131" y="0"/>
                </a:lnTo>
                <a:close/>
              </a:path>
            </a:pathLst>
          </a:custGeom>
          <a:solidFill>
            <a:srgbClr val="AAC9BB"/>
          </a:solidFill>
        </p:spPr>
        <p:txBody>
          <a:bodyPr wrap="square" lIns="0" tIns="0" rIns="0" bIns="0" rtlCol="0"/>
          <a:lstStyle/>
          <a:p>
            <a:endParaRPr/>
          </a:p>
        </p:txBody>
      </p:sp>
      <p:sp>
        <p:nvSpPr>
          <p:cNvPr id="23" name="object 23"/>
          <p:cNvSpPr/>
          <p:nvPr/>
        </p:nvSpPr>
        <p:spPr>
          <a:xfrm>
            <a:off x="3370321" y="6583119"/>
            <a:ext cx="666115" cy="189865"/>
          </a:xfrm>
          <a:custGeom>
            <a:avLst/>
            <a:gdLst/>
            <a:ahLst/>
            <a:cxnLst/>
            <a:rect l="l" t="t" r="r" b="b"/>
            <a:pathLst>
              <a:path w="666114" h="189865">
                <a:moveTo>
                  <a:pt x="571131" y="0"/>
                </a:moveTo>
                <a:lnTo>
                  <a:pt x="94869" y="0"/>
                </a:lnTo>
                <a:lnTo>
                  <a:pt x="57939" y="7454"/>
                </a:lnTo>
                <a:lnTo>
                  <a:pt x="27784" y="27784"/>
                </a:lnTo>
                <a:lnTo>
                  <a:pt x="7454" y="57939"/>
                </a:lnTo>
                <a:lnTo>
                  <a:pt x="0" y="94869"/>
                </a:lnTo>
                <a:lnTo>
                  <a:pt x="7454" y="131798"/>
                </a:lnTo>
                <a:lnTo>
                  <a:pt x="27784" y="161953"/>
                </a:lnTo>
                <a:lnTo>
                  <a:pt x="57939" y="182283"/>
                </a:lnTo>
                <a:lnTo>
                  <a:pt x="94869" y="189738"/>
                </a:lnTo>
                <a:lnTo>
                  <a:pt x="571131" y="189738"/>
                </a:lnTo>
                <a:lnTo>
                  <a:pt x="608055" y="182283"/>
                </a:lnTo>
                <a:lnTo>
                  <a:pt x="638211" y="161953"/>
                </a:lnTo>
                <a:lnTo>
                  <a:pt x="658544" y="131798"/>
                </a:lnTo>
                <a:lnTo>
                  <a:pt x="666000" y="94869"/>
                </a:lnTo>
                <a:lnTo>
                  <a:pt x="658544" y="57939"/>
                </a:lnTo>
                <a:lnTo>
                  <a:pt x="638211" y="27784"/>
                </a:lnTo>
                <a:lnTo>
                  <a:pt x="608055" y="7454"/>
                </a:lnTo>
                <a:lnTo>
                  <a:pt x="571131" y="0"/>
                </a:lnTo>
                <a:close/>
              </a:path>
            </a:pathLst>
          </a:custGeom>
          <a:solidFill>
            <a:srgbClr val="AAC9BB"/>
          </a:solidFill>
        </p:spPr>
        <p:txBody>
          <a:bodyPr wrap="square" lIns="0" tIns="0" rIns="0" bIns="0" rtlCol="0"/>
          <a:lstStyle/>
          <a:p>
            <a:endParaRPr/>
          </a:p>
        </p:txBody>
      </p:sp>
      <p:sp>
        <p:nvSpPr>
          <p:cNvPr id="24" name="object 24"/>
          <p:cNvSpPr/>
          <p:nvPr/>
        </p:nvSpPr>
        <p:spPr>
          <a:xfrm>
            <a:off x="3370321" y="7268919"/>
            <a:ext cx="666115" cy="189865"/>
          </a:xfrm>
          <a:custGeom>
            <a:avLst/>
            <a:gdLst/>
            <a:ahLst/>
            <a:cxnLst/>
            <a:rect l="l" t="t" r="r" b="b"/>
            <a:pathLst>
              <a:path w="666114" h="189865">
                <a:moveTo>
                  <a:pt x="571131" y="0"/>
                </a:moveTo>
                <a:lnTo>
                  <a:pt x="94869" y="0"/>
                </a:lnTo>
                <a:lnTo>
                  <a:pt x="57939" y="7454"/>
                </a:lnTo>
                <a:lnTo>
                  <a:pt x="27784" y="27784"/>
                </a:lnTo>
                <a:lnTo>
                  <a:pt x="7454" y="57939"/>
                </a:lnTo>
                <a:lnTo>
                  <a:pt x="0" y="94869"/>
                </a:lnTo>
                <a:lnTo>
                  <a:pt x="7454" y="131798"/>
                </a:lnTo>
                <a:lnTo>
                  <a:pt x="27784" y="161953"/>
                </a:lnTo>
                <a:lnTo>
                  <a:pt x="57939" y="182283"/>
                </a:lnTo>
                <a:lnTo>
                  <a:pt x="94869" y="189738"/>
                </a:lnTo>
                <a:lnTo>
                  <a:pt x="571131" y="189738"/>
                </a:lnTo>
                <a:lnTo>
                  <a:pt x="608055" y="182283"/>
                </a:lnTo>
                <a:lnTo>
                  <a:pt x="638211" y="161953"/>
                </a:lnTo>
                <a:lnTo>
                  <a:pt x="658544" y="131798"/>
                </a:lnTo>
                <a:lnTo>
                  <a:pt x="666000" y="94869"/>
                </a:lnTo>
                <a:lnTo>
                  <a:pt x="658544" y="57939"/>
                </a:lnTo>
                <a:lnTo>
                  <a:pt x="638211" y="27784"/>
                </a:lnTo>
                <a:lnTo>
                  <a:pt x="608055" y="7454"/>
                </a:lnTo>
                <a:lnTo>
                  <a:pt x="571131" y="0"/>
                </a:lnTo>
                <a:close/>
              </a:path>
            </a:pathLst>
          </a:custGeom>
          <a:solidFill>
            <a:srgbClr val="AAC9BB"/>
          </a:solidFill>
        </p:spPr>
        <p:txBody>
          <a:bodyPr wrap="square" lIns="0" tIns="0" rIns="0" bIns="0" rtlCol="0"/>
          <a:lstStyle/>
          <a:p>
            <a:endParaRPr/>
          </a:p>
        </p:txBody>
      </p:sp>
      <p:sp>
        <p:nvSpPr>
          <p:cNvPr id="25" name="object 25"/>
          <p:cNvSpPr/>
          <p:nvPr/>
        </p:nvSpPr>
        <p:spPr>
          <a:xfrm>
            <a:off x="2859577" y="8081819"/>
            <a:ext cx="666115" cy="189865"/>
          </a:xfrm>
          <a:custGeom>
            <a:avLst/>
            <a:gdLst/>
            <a:ahLst/>
            <a:cxnLst/>
            <a:rect l="l" t="t" r="r" b="b"/>
            <a:pathLst>
              <a:path w="666114" h="189865">
                <a:moveTo>
                  <a:pt x="571131" y="0"/>
                </a:moveTo>
                <a:lnTo>
                  <a:pt x="94868" y="0"/>
                </a:lnTo>
                <a:lnTo>
                  <a:pt x="57939" y="7454"/>
                </a:lnTo>
                <a:lnTo>
                  <a:pt x="27784" y="27784"/>
                </a:lnTo>
                <a:lnTo>
                  <a:pt x="7454" y="57939"/>
                </a:lnTo>
                <a:lnTo>
                  <a:pt x="0" y="94869"/>
                </a:lnTo>
                <a:lnTo>
                  <a:pt x="7454" y="131798"/>
                </a:lnTo>
                <a:lnTo>
                  <a:pt x="27784" y="161953"/>
                </a:lnTo>
                <a:lnTo>
                  <a:pt x="57939" y="182283"/>
                </a:lnTo>
                <a:lnTo>
                  <a:pt x="94868" y="189738"/>
                </a:lnTo>
                <a:lnTo>
                  <a:pt x="571131" y="189738"/>
                </a:lnTo>
                <a:lnTo>
                  <a:pt x="608055" y="182283"/>
                </a:lnTo>
                <a:lnTo>
                  <a:pt x="638211" y="161953"/>
                </a:lnTo>
                <a:lnTo>
                  <a:pt x="658544" y="131798"/>
                </a:lnTo>
                <a:lnTo>
                  <a:pt x="666000" y="94869"/>
                </a:lnTo>
                <a:lnTo>
                  <a:pt x="658544" y="57939"/>
                </a:lnTo>
                <a:lnTo>
                  <a:pt x="638211" y="27784"/>
                </a:lnTo>
                <a:lnTo>
                  <a:pt x="608055" y="7454"/>
                </a:lnTo>
                <a:lnTo>
                  <a:pt x="571131" y="0"/>
                </a:lnTo>
                <a:close/>
              </a:path>
            </a:pathLst>
          </a:custGeom>
          <a:solidFill>
            <a:srgbClr val="AAC9BB"/>
          </a:solidFill>
        </p:spPr>
        <p:txBody>
          <a:bodyPr wrap="square" lIns="0" tIns="0" rIns="0" bIns="0" rtlCol="0"/>
          <a:lstStyle/>
          <a:p>
            <a:endParaRPr/>
          </a:p>
        </p:txBody>
      </p:sp>
      <p:sp>
        <p:nvSpPr>
          <p:cNvPr id="26" name="object 26"/>
          <p:cNvSpPr/>
          <p:nvPr/>
        </p:nvSpPr>
        <p:spPr>
          <a:xfrm>
            <a:off x="2859577" y="8539019"/>
            <a:ext cx="666115" cy="189865"/>
          </a:xfrm>
          <a:custGeom>
            <a:avLst/>
            <a:gdLst/>
            <a:ahLst/>
            <a:cxnLst/>
            <a:rect l="l" t="t" r="r" b="b"/>
            <a:pathLst>
              <a:path w="666114" h="189865">
                <a:moveTo>
                  <a:pt x="571131" y="0"/>
                </a:moveTo>
                <a:lnTo>
                  <a:pt x="94868" y="0"/>
                </a:lnTo>
                <a:lnTo>
                  <a:pt x="57939" y="7454"/>
                </a:lnTo>
                <a:lnTo>
                  <a:pt x="27784" y="27784"/>
                </a:lnTo>
                <a:lnTo>
                  <a:pt x="7454" y="57939"/>
                </a:lnTo>
                <a:lnTo>
                  <a:pt x="0" y="94869"/>
                </a:lnTo>
                <a:lnTo>
                  <a:pt x="7454" y="131798"/>
                </a:lnTo>
                <a:lnTo>
                  <a:pt x="27784" y="161953"/>
                </a:lnTo>
                <a:lnTo>
                  <a:pt x="57939" y="182283"/>
                </a:lnTo>
                <a:lnTo>
                  <a:pt x="94868" y="189738"/>
                </a:lnTo>
                <a:lnTo>
                  <a:pt x="571131" y="189738"/>
                </a:lnTo>
                <a:lnTo>
                  <a:pt x="608055" y="182283"/>
                </a:lnTo>
                <a:lnTo>
                  <a:pt x="638211" y="161953"/>
                </a:lnTo>
                <a:lnTo>
                  <a:pt x="658544" y="131798"/>
                </a:lnTo>
                <a:lnTo>
                  <a:pt x="666000" y="94869"/>
                </a:lnTo>
                <a:lnTo>
                  <a:pt x="658544" y="57939"/>
                </a:lnTo>
                <a:lnTo>
                  <a:pt x="638211" y="27784"/>
                </a:lnTo>
                <a:lnTo>
                  <a:pt x="608055" y="7454"/>
                </a:lnTo>
                <a:lnTo>
                  <a:pt x="571131" y="0"/>
                </a:lnTo>
                <a:close/>
              </a:path>
            </a:pathLst>
          </a:custGeom>
          <a:solidFill>
            <a:srgbClr val="AAC9BB"/>
          </a:solidFill>
        </p:spPr>
        <p:txBody>
          <a:bodyPr wrap="square" lIns="0" tIns="0" rIns="0" bIns="0" rtlCol="0"/>
          <a:lstStyle/>
          <a:p>
            <a:endParaRPr/>
          </a:p>
        </p:txBody>
      </p:sp>
      <p:sp>
        <p:nvSpPr>
          <p:cNvPr id="27" name="object 27"/>
          <p:cNvSpPr/>
          <p:nvPr/>
        </p:nvSpPr>
        <p:spPr>
          <a:xfrm>
            <a:off x="4357212" y="8539019"/>
            <a:ext cx="666115" cy="189865"/>
          </a:xfrm>
          <a:custGeom>
            <a:avLst/>
            <a:gdLst/>
            <a:ahLst/>
            <a:cxnLst/>
            <a:rect l="l" t="t" r="r" b="b"/>
            <a:pathLst>
              <a:path w="666114" h="189865">
                <a:moveTo>
                  <a:pt x="571131" y="0"/>
                </a:moveTo>
                <a:lnTo>
                  <a:pt x="94869" y="0"/>
                </a:lnTo>
                <a:lnTo>
                  <a:pt x="57939" y="7454"/>
                </a:lnTo>
                <a:lnTo>
                  <a:pt x="27784" y="27784"/>
                </a:lnTo>
                <a:lnTo>
                  <a:pt x="7454" y="57939"/>
                </a:lnTo>
                <a:lnTo>
                  <a:pt x="0" y="94869"/>
                </a:lnTo>
                <a:lnTo>
                  <a:pt x="7454" y="131798"/>
                </a:lnTo>
                <a:lnTo>
                  <a:pt x="27784" y="161953"/>
                </a:lnTo>
                <a:lnTo>
                  <a:pt x="57939" y="182283"/>
                </a:lnTo>
                <a:lnTo>
                  <a:pt x="94869" y="189738"/>
                </a:lnTo>
                <a:lnTo>
                  <a:pt x="571131" y="189738"/>
                </a:lnTo>
                <a:lnTo>
                  <a:pt x="608055" y="182283"/>
                </a:lnTo>
                <a:lnTo>
                  <a:pt x="638211" y="161953"/>
                </a:lnTo>
                <a:lnTo>
                  <a:pt x="658544" y="131798"/>
                </a:lnTo>
                <a:lnTo>
                  <a:pt x="666000" y="94869"/>
                </a:lnTo>
                <a:lnTo>
                  <a:pt x="658544" y="57939"/>
                </a:lnTo>
                <a:lnTo>
                  <a:pt x="638211" y="27784"/>
                </a:lnTo>
                <a:lnTo>
                  <a:pt x="608055" y="7454"/>
                </a:lnTo>
                <a:lnTo>
                  <a:pt x="571131" y="0"/>
                </a:lnTo>
                <a:close/>
              </a:path>
            </a:pathLst>
          </a:custGeom>
          <a:solidFill>
            <a:srgbClr val="AAC9BB"/>
          </a:solidFill>
        </p:spPr>
        <p:txBody>
          <a:bodyPr wrap="square" lIns="0" tIns="0" rIns="0" bIns="0" rtlCol="0"/>
          <a:lstStyle/>
          <a:p>
            <a:endParaRPr/>
          </a:p>
        </p:txBody>
      </p:sp>
      <p:sp>
        <p:nvSpPr>
          <p:cNvPr id="28" name="object 28"/>
          <p:cNvSpPr txBox="1"/>
          <p:nvPr/>
        </p:nvSpPr>
        <p:spPr>
          <a:xfrm>
            <a:off x="2694052" y="1045968"/>
            <a:ext cx="2212340" cy="238760"/>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61A489"/>
                </a:solidFill>
                <a:latin typeface="微軟正黑體"/>
                <a:cs typeface="微軟正黑體"/>
              </a:rPr>
              <a:t>安全教育課程教學模組示例</a:t>
            </a:r>
            <a:endParaRPr sz="1400">
              <a:latin typeface="微軟正黑體"/>
              <a:cs typeface="微軟正黑體"/>
            </a:endParaRPr>
          </a:p>
        </p:txBody>
      </p:sp>
      <p:graphicFrame>
        <p:nvGraphicFramePr>
          <p:cNvPr id="29" name="object 29"/>
          <p:cNvGraphicFramePr>
            <a:graphicFrameLocks noGrp="1"/>
          </p:cNvGraphicFramePr>
          <p:nvPr/>
        </p:nvGraphicFramePr>
        <p:xfrm>
          <a:off x="899999" y="1443003"/>
          <a:ext cx="5799455" cy="8032750"/>
        </p:xfrm>
        <a:graphic>
          <a:graphicData uri="http://schemas.openxmlformats.org/drawingml/2006/table">
            <a:tbl>
              <a:tblPr firstRow="1" bandRow="1">
                <a:tableStyleId>{2D5ABB26-0587-4C30-8999-92F81FD0307C}</a:tableStyleId>
              </a:tblPr>
              <a:tblGrid>
                <a:gridCol w="1426210">
                  <a:extLst>
                    <a:ext uri="{9D8B030D-6E8A-4147-A177-3AD203B41FA5}">
                      <a16:colId xmlns:a16="http://schemas.microsoft.com/office/drawing/2014/main" val="20000"/>
                    </a:ext>
                  </a:extLst>
                </a:gridCol>
                <a:gridCol w="2540635">
                  <a:extLst>
                    <a:ext uri="{9D8B030D-6E8A-4147-A177-3AD203B41FA5}">
                      <a16:colId xmlns:a16="http://schemas.microsoft.com/office/drawing/2014/main" val="20001"/>
                    </a:ext>
                  </a:extLst>
                </a:gridCol>
                <a:gridCol w="920750">
                  <a:extLst>
                    <a:ext uri="{9D8B030D-6E8A-4147-A177-3AD203B41FA5}">
                      <a16:colId xmlns:a16="http://schemas.microsoft.com/office/drawing/2014/main" val="20002"/>
                    </a:ext>
                  </a:extLst>
                </a:gridCol>
                <a:gridCol w="904239">
                  <a:extLst>
                    <a:ext uri="{9D8B030D-6E8A-4147-A177-3AD203B41FA5}">
                      <a16:colId xmlns:a16="http://schemas.microsoft.com/office/drawing/2014/main" val="20003"/>
                    </a:ext>
                  </a:extLst>
                </a:gridCol>
              </a:tblGrid>
              <a:tr h="355600">
                <a:tc>
                  <a:txBody>
                    <a:bodyPr/>
                    <a:lstStyle/>
                    <a:p>
                      <a:pPr marL="1905" algn="ctr">
                        <a:lnSpc>
                          <a:spcPct val="100000"/>
                        </a:lnSpc>
                        <a:spcBef>
                          <a:spcPts val="715"/>
                        </a:spcBef>
                      </a:pPr>
                      <a:r>
                        <a:rPr sz="1100" b="1" spc="25" dirty="0">
                          <a:solidFill>
                            <a:srgbClr val="FFFFFF"/>
                          </a:solidFill>
                          <a:latin typeface="微軟正黑體"/>
                          <a:cs typeface="微軟正黑體"/>
                        </a:rPr>
                        <a:t>主題類型</a:t>
                      </a:r>
                      <a:endParaRPr sz="1100">
                        <a:latin typeface="微軟正黑體"/>
                        <a:cs typeface="微軟正黑體"/>
                      </a:endParaRPr>
                    </a:p>
                  </a:txBody>
                  <a:tcPr marL="0" marR="0" marT="90805" marB="0">
                    <a:lnB w="6350">
                      <a:solidFill>
                        <a:srgbClr val="FFFFFF"/>
                      </a:solidFill>
                      <a:prstDash val="solid"/>
                    </a:lnB>
                    <a:solidFill>
                      <a:srgbClr val="61A489"/>
                    </a:solidFill>
                  </a:tcPr>
                </a:tc>
                <a:tc gridSpan="3">
                  <a:txBody>
                    <a:bodyPr/>
                    <a:lstStyle/>
                    <a:p>
                      <a:pPr marL="103505">
                        <a:lnSpc>
                          <a:spcPct val="100000"/>
                        </a:lnSpc>
                        <a:spcBef>
                          <a:spcPts val="735"/>
                        </a:spcBef>
                        <a:tabLst>
                          <a:tab pos="960755" algn="l"/>
                          <a:tab pos="1818639" algn="l"/>
                          <a:tab pos="2675890" algn="l"/>
                          <a:tab pos="3533140" algn="l"/>
                        </a:tabLst>
                      </a:pPr>
                      <a:r>
                        <a:rPr sz="1100" spc="-505" dirty="0">
                          <a:solidFill>
                            <a:srgbClr val="231F20"/>
                          </a:solidFill>
                          <a:latin typeface="SimSun"/>
                          <a:cs typeface="SimSun"/>
                        </a:rPr>
                        <a:t>□</a:t>
                      </a:r>
                      <a:r>
                        <a:rPr sz="1100" spc="-505" dirty="0">
                          <a:solidFill>
                            <a:srgbClr val="231F20"/>
                          </a:solidFill>
                          <a:latin typeface="MS UI Gothic"/>
                          <a:cs typeface="MS UI Gothic"/>
                        </a:rPr>
                        <a:t>✔</a:t>
                      </a:r>
                      <a:r>
                        <a:rPr sz="1100" spc="-175" dirty="0">
                          <a:solidFill>
                            <a:srgbClr val="231F20"/>
                          </a:solidFill>
                          <a:latin typeface="MS UI Gothic"/>
                          <a:cs typeface="MS UI Gothic"/>
                        </a:rPr>
                        <a:t> </a:t>
                      </a:r>
                      <a:r>
                        <a:rPr sz="1100" spc="-25" dirty="0">
                          <a:solidFill>
                            <a:srgbClr val="231F20"/>
                          </a:solidFill>
                          <a:latin typeface="SimSun"/>
                          <a:cs typeface="SimSun"/>
                        </a:rPr>
                        <a:t>交通安</a:t>
                      </a:r>
                      <a:r>
                        <a:rPr sz="1100" dirty="0">
                          <a:solidFill>
                            <a:srgbClr val="231F20"/>
                          </a:solidFill>
                          <a:latin typeface="SimSun"/>
                          <a:cs typeface="SimSun"/>
                        </a:rPr>
                        <a:t>全	□</a:t>
                      </a:r>
                      <a:r>
                        <a:rPr sz="1100" spc="-290" dirty="0">
                          <a:solidFill>
                            <a:srgbClr val="231F20"/>
                          </a:solidFill>
                          <a:latin typeface="SimSun"/>
                          <a:cs typeface="SimSun"/>
                        </a:rPr>
                        <a:t> </a:t>
                      </a:r>
                      <a:r>
                        <a:rPr sz="1100" spc="-25" dirty="0">
                          <a:solidFill>
                            <a:srgbClr val="231F20"/>
                          </a:solidFill>
                          <a:latin typeface="SimSun"/>
                          <a:cs typeface="SimSun"/>
                        </a:rPr>
                        <a:t>水域安</a:t>
                      </a:r>
                      <a:r>
                        <a:rPr sz="1100" dirty="0">
                          <a:solidFill>
                            <a:srgbClr val="231F20"/>
                          </a:solidFill>
                          <a:latin typeface="SimSun"/>
                          <a:cs typeface="SimSun"/>
                        </a:rPr>
                        <a:t>全	□</a:t>
                      </a:r>
                      <a:r>
                        <a:rPr sz="1100" spc="-290" dirty="0">
                          <a:solidFill>
                            <a:srgbClr val="231F20"/>
                          </a:solidFill>
                          <a:latin typeface="SimSun"/>
                          <a:cs typeface="SimSun"/>
                        </a:rPr>
                        <a:t> </a:t>
                      </a:r>
                      <a:r>
                        <a:rPr sz="1100" spc="-25" dirty="0">
                          <a:solidFill>
                            <a:srgbClr val="231F20"/>
                          </a:solidFill>
                          <a:latin typeface="SimSun"/>
                          <a:cs typeface="SimSun"/>
                        </a:rPr>
                        <a:t>防墜安</a:t>
                      </a:r>
                      <a:r>
                        <a:rPr sz="1100" dirty="0">
                          <a:solidFill>
                            <a:srgbClr val="231F20"/>
                          </a:solidFill>
                          <a:latin typeface="SimSun"/>
                          <a:cs typeface="SimSun"/>
                        </a:rPr>
                        <a:t>全	□</a:t>
                      </a:r>
                      <a:r>
                        <a:rPr sz="1100" spc="-290" dirty="0">
                          <a:solidFill>
                            <a:srgbClr val="231F20"/>
                          </a:solidFill>
                          <a:latin typeface="SimSun"/>
                          <a:cs typeface="SimSun"/>
                        </a:rPr>
                        <a:t> </a:t>
                      </a:r>
                      <a:r>
                        <a:rPr sz="1100" spc="-25" dirty="0">
                          <a:solidFill>
                            <a:srgbClr val="231F20"/>
                          </a:solidFill>
                          <a:latin typeface="SimSun"/>
                          <a:cs typeface="SimSun"/>
                        </a:rPr>
                        <a:t>食藥安</a:t>
                      </a:r>
                      <a:r>
                        <a:rPr sz="1100" dirty="0">
                          <a:solidFill>
                            <a:srgbClr val="231F20"/>
                          </a:solidFill>
                          <a:latin typeface="SimSun"/>
                          <a:cs typeface="SimSun"/>
                        </a:rPr>
                        <a:t>全	□</a:t>
                      </a:r>
                      <a:r>
                        <a:rPr sz="1100" spc="-315" dirty="0">
                          <a:solidFill>
                            <a:srgbClr val="231F20"/>
                          </a:solidFill>
                          <a:latin typeface="SimSun"/>
                          <a:cs typeface="SimSun"/>
                        </a:rPr>
                        <a:t> </a:t>
                      </a:r>
                      <a:r>
                        <a:rPr sz="1100" spc="-25" dirty="0">
                          <a:solidFill>
                            <a:srgbClr val="231F20"/>
                          </a:solidFill>
                          <a:latin typeface="SimSun"/>
                          <a:cs typeface="SimSun"/>
                        </a:rPr>
                        <a:t>防災安全</a:t>
                      </a:r>
                      <a:endParaRPr sz="1100">
                        <a:latin typeface="SimSun"/>
                        <a:cs typeface="SimSun"/>
                      </a:endParaRPr>
                    </a:p>
                  </a:txBody>
                  <a:tcPr marL="0" marR="0" marT="93345" marB="0">
                    <a:lnR w="6350">
                      <a:solidFill>
                        <a:srgbClr val="61A489"/>
                      </a:solidFill>
                      <a:prstDash val="solid"/>
                    </a:lnR>
                    <a:lnT w="6350">
                      <a:solidFill>
                        <a:srgbClr val="61A489"/>
                      </a:solidFill>
                      <a:prstDash val="solid"/>
                    </a:lnT>
                    <a:lnB w="6350">
                      <a:solidFill>
                        <a:srgbClr val="61A48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55600">
                <a:tc>
                  <a:txBody>
                    <a:bodyPr/>
                    <a:lstStyle/>
                    <a:p>
                      <a:pPr marL="1905" algn="ctr">
                        <a:lnSpc>
                          <a:spcPct val="100000"/>
                        </a:lnSpc>
                        <a:spcBef>
                          <a:spcPts val="715"/>
                        </a:spcBef>
                      </a:pPr>
                      <a:r>
                        <a:rPr sz="1100" b="1" spc="25" dirty="0">
                          <a:solidFill>
                            <a:srgbClr val="FFFFFF"/>
                          </a:solidFill>
                          <a:latin typeface="微軟正黑體"/>
                          <a:cs typeface="微軟正黑體"/>
                        </a:rPr>
                        <a:t>單元名稱</a:t>
                      </a:r>
                      <a:endParaRPr sz="1100">
                        <a:latin typeface="微軟正黑體"/>
                        <a:cs typeface="微軟正黑體"/>
                      </a:endParaRPr>
                    </a:p>
                  </a:txBody>
                  <a:tcPr marL="0" marR="0" marT="90805" marB="0">
                    <a:lnT w="6350">
                      <a:solidFill>
                        <a:srgbClr val="FFFFFF"/>
                      </a:solidFill>
                      <a:prstDash val="solid"/>
                    </a:lnT>
                    <a:lnB w="6350">
                      <a:solidFill>
                        <a:srgbClr val="FFFFFF"/>
                      </a:solidFill>
                      <a:prstDash val="solid"/>
                    </a:lnB>
                    <a:solidFill>
                      <a:srgbClr val="61A489"/>
                    </a:solidFill>
                  </a:tcPr>
                </a:tc>
                <a:tc gridSpan="3">
                  <a:txBody>
                    <a:bodyPr/>
                    <a:lstStyle/>
                    <a:p>
                      <a:pPr marL="103505">
                        <a:lnSpc>
                          <a:spcPct val="100000"/>
                        </a:lnSpc>
                        <a:spcBef>
                          <a:spcPts val="715"/>
                        </a:spcBef>
                      </a:pPr>
                      <a:r>
                        <a:rPr sz="1100" spc="25" dirty="0">
                          <a:solidFill>
                            <a:srgbClr val="231F20"/>
                          </a:solidFill>
                          <a:latin typeface="SimSun"/>
                          <a:cs typeface="SimSun"/>
                        </a:rPr>
                        <a:t>微型電動二輪車安全駕駛</a:t>
                      </a:r>
                      <a:endParaRPr sz="1100">
                        <a:latin typeface="SimSun"/>
                        <a:cs typeface="SimSun"/>
                      </a:endParaRPr>
                    </a:p>
                  </a:txBody>
                  <a:tcPr marL="0" marR="0" marT="90805" marB="0">
                    <a:lnR w="6350">
                      <a:solidFill>
                        <a:srgbClr val="61A489"/>
                      </a:solidFill>
                      <a:prstDash val="solid"/>
                    </a:lnR>
                    <a:lnT w="6350">
                      <a:solidFill>
                        <a:srgbClr val="61A489"/>
                      </a:solidFill>
                      <a:prstDash val="solid"/>
                    </a:lnT>
                    <a:lnB w="6350">
                      <a:solidFill>
                        <a:srgbClr val="61A48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55600">
                <a:tc>
                  <a:txBody>
                    <a:bodyPr/>
                    <a:lstStyle/>
                    <a:p>
                      <a:pPr marL="1905" algn="ctr">
                        <a:lnSpc>
                          <a:spcPct val="100000"/>
                        </a:lnSpc>
                        <a:spcBef>
                          <a:spcPts val="715"/>
                        </a:spcBef>
                      </a:pPr>
                      <a:r>
                        <a:rPr sz="1100" b="1" spc="25" dirty="0">
                          <a:solidFill>
                            <a:srgbClr val="FFFFFF"/>
                          </a:solidFill>
                          <a:latin typeface="微軟正黑體"/>
                          <a:cs typeface="微軟正黑體"/>
                        </a:rPr>
                        <a:t>實施年級</a:t>
                      </a:r>
                      <a:endParaRPr sz="1100">
                        <a:latin typeface="微軟正黑體"/>
                        <a:cs typeface="微軟正黑體"/>
                      </a:endParaRPr>
                    </a:p>
                  </a:txBody>
                  <a:tcPr marL="0" marR="0" marT="90805" marB="0">
                    <a:lnT w="6350">
                      <a:solidFill>
                        <a:srgbClr val="FFFFFF"/>
                      </a:solidFill>
                      <a:prstDash val="solid"/>
                    </a:lnT>
                    <a:lnB w="6350">
                      <a:solidFill>
                        <a:srgbClr val="FFFFFF"/>
                      </a:solidFill>
                      <a:prstDash val="solid"/>
                    </a:lnB>
                    <a:solidFill>
                      <a:srgbClr val="61A489"/>
                    </a:solidFill>
                  </a:tcPr>
                </a:tc>
                <a:tc>
                  <a:txBody>
                    <a:bodyPr/>
                    <a:lstStyle/>
                    <a:p>
                      <a:pPr marL="103505">
                        <a:lnSpc>
                          <a:spcPct val="100000"/>
                        </a:lnSpc>
                        <a:spcBef>
                          <a:spcPts val="715"/>
                        </a:spcBef>
                      </a:pPr>
                      <a:r>
                        <a:rPr sz="1100" spc="15" dirty="0">
                          <a:solidFill>
                            <a:srgbClr val="231F20"/>
                          </a:solidFill>
                          <a:latin typeface="Arial"/>
                          <a:cs typeface="Arial"/>
                        </a:rPr>
                        <a:t>10</a:t>
                      </a:r>
                      <a:r>
                        <a:rPr sz="1100" spc="25" dirty="0">
                          <a:solidFill>
                            <a:srgbClr val="231F20"/>
                          </a:solidFill>
                          <a:latin typeface="SimSun"/>
                          <a:cs typeface="SimSun"/>
                        </a:rPr>
                        <a:t>、</a:t>
                      </a:r>
                      <a:r>
                        <a:rPr sz="1100" spc="15" dirty="0">
                          <a:solidFill>
                            <a:srgbClr val="231F20"/>
                          </a:solidFill>
                          <a:latin typeface="Arial"/>
                          <a:cs typeface="Arial"/>
                        </a:rPr>
                        <a:t>11</a:t>
                      </a:r>
                      <a:r>
                        <a:rPr sz="1100" spc="25" dirty="0">
                          <a:solidFill>
                            <a:srgbClr val="231F20"/>
                          </a:solidFill>
                          <a:latin typeface="SimSun"/>
                          <a:cs typeface="SimSun"/>
                        </a:rPr>
                        <a:t>、</a:t>
                      </a:r>
                      <a:r>
                        <a:rPr sz="1100" spc="15" dirty="0">
                          <a:solidFill>
                            <a:srgbClr val="231F20"/>
                          </a:solidFill>
                          <a:latin typeface="Arial"/>
                          <a:cs typeface="Arial"/>
                        </a:rPr>
                        <a:t>12</a:t>
                      </a:r>
                      <a:endParaRPr sz="1100">
                        <a:latin typeface="Arial"/>
                        <a:cs typeface="Arial"/>
                      </a:endParaRPr>
                    </a:p>
                  </a:txBody>
                  <a:tcPr marL="0" marR="0" marT="90805" marB="0">
                    <a:lnT w="6350">
                      <a:solidFill>
                        <a:srgbClr val="61A489"/>
                      </a:solidFill>
                      <a:prstDash val="solid"/>
                    </a:lnT>
                    <a:lnB w="6350">
                      <a:solidFill>
                        <a:srgbClr val="61A489"/>
                      </a:solidFill>
                      <a:prstDash val="solid"/>
                    </a:lnB>
                  </a:tcPr>
                </a:tc>
                <a:tc>
                  <a:txBody>
                    <a:bodyPr/>
                    <a:lstStyle/>
                    <a:p>
                      <a:pPr marL="5080" algn="ctr">
                        <a:lnSpc>
                          <a:spcPct val="100000"/>
                        </a:lnSpc>
                        <a:spcBef>
                          <a:spcPts val="715"/>
                        </a:spcBef>
                      </a:pPr>
                      <a:r>
                        <a:rPr sz="1100" b="1" spc="25" dirty="0">
                          <a:solidFill>
                            <a:srgbClr val="FFFFFF"/>
                          </a:solidFill>
                          <a:latin typeface="微軟正黑體"/>
                          <a:cs typeface="微軟正黑體"/>
                        </a:rPr>
                        <a:t>節數</a:t>
                      </a:r>
                      <a:endParaRPr sz="1100">
                        <a:latin typeface="微軟正黑體"/>
                        <a:cs typeface="微軟正黑體"/>
                      </a:endParaRPr>
                    </a:p>
                  </a:txBody>
                  <a:tcPr marL="0" marR="0" marT="90805" marB="0">
                    <a:solidFill>
                      <a:srgbClr val="61A489"/>
                    </a:solidFill>
                  </a:tcPr>
                </a:tc>
                <a:tc>
                  <a:txBody>
                    <a:bodyPr/>
                    <a:lstStyle/>
                    <a:p>
                      <a:pPr algn="ctr">
                        <a:lnSpc>
                          <a:spcPct val="100000"/>
                        </a:lnSpc>
                        <a:spcBef>
                          <a:spcPts val="715"/>
                        </a:spcBef>
                      </a:pPr>
                      <a:r>
                        <a:rPr sz="1100" dirty="0">
                          <a:solidFill>
                            <a:srgbClr val="231F20"/>
                          </a:solidFill>
                          <a:latin typeface="Arial"/>
                          <a:cs typeface="Arial"/>
                        </a:rPr>
                        <a:t>2</a:t>
                      </a:r>
                      <a:endParaRPr sz="1100">
                        <a:latin typeface="Arial"/>
                        <a:cs typeface="Arial"/>
                      </a:endParaRPr>
                    </a:p>
                  </a:txBody>
                  <a:tcPr marL="0" marR="0" marT="90805" marB="0">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2"/>
                  </a:ext>
                </a:extLst>
              </a:tr>
              <a:tr h="1727200">
                <a:tc>
                  <a:txBody>
                    <a:bodyPr/>
                    <a:lstStyle/>
                    <a:p>
                      <a:pPr>
                        <a:lnSpc>
                          <a:spcPct val="100000"/>
                        </a:lnSpc>
                      </a:pPr>
                      <a:endParaRPr sz="3100">
                        <a:latin typeface="Times New Roman"/>
                        <a:cs typeface="Times New Roman"/>
                      </a:endParaRPr>
                    </a:p>
                    <a:p>
                      <a:pPr marL="1905" algn="ctr">
                        <a:lnSpc>
                          <a:spcPct val="100000"/>
                        </a:lnSpc>
                        <a:spcBef>
                          <a:spcPts val="2550"/>
                        </a:spcBef>
                      </a:pPr>
                      <a:r>
                        <a:rPr sz="1100" b="1" spc="25" dirty="0">
                          <a:solidFill>
                            <a:srgbClr val="FFFFFF"/>
                          </a:solidFill>
                          <a:latin typeface="微軟正黑體"/>
                          <a:cs typeface="微軟正黑體"/>
                        </a:rPr>
                        <a:t>總綱核心素養</a:t>
                      </a:r>
                      <a:endParaRPr sz="1100">
                        <a:latin typeface="微軟正黑體"/>
                        <a:cs typeface="微軟正黑體"/>
                      </a:endParaRPr>
                    </a:p>
                  </a:txBody>
                  <a:tcPr marL="0" marR="0" marT="0" marB="0">
                    <a:lnT w="6350">
                      <a:solidFill>
                        <a:srgbClr val="FFFFFF"/>
                      </a:solidFill>
                      <a:prstDash val="solid"/>
                    </a:lnT>
                    <a:lnB w="6350">
                      <a:solidFill>
                        <a:srgbClr val="FFFFFF"/>
                      </a:solidFill>
                      <a:prstDash val="solid"/>
                    </a:lnB>
                    <a:solidFill>
                      <a:srgbClr val="61A489"/>
                    </a:solidFill>
                  </a:tcPr>
                </a:tc>
                <a:tc gridSpan="3">
                  <a:txBody>
                    <a:bodyPr/>
                    <a:lstStyle/>
                    <a:p>
                      <a:pPr marL="530225" marR="104139" indent="-384175" algn="just">
                        <a:lnSpc>
                          <a:spcPct val="121400"/>
                        </a:lnSpc>
                        <a:spcBef>
                          <a:spcPts val="630"/>
                        </a:spcBef>
                      </a:pPr>
                      <a:r>
                        <a:rPr sz="1500" spc="15" baseline="2777" dirty="0">
                          <a:solidFill>
                            <a:srgbClr val="231F20"/>
                          </a:solidFill>
                          <a:latin typeface="Arial"/>
                          <a:cs typeface="Arial"/>
                        </a:rPr>
                        <a:t>U-A2</a:t>
                      </a:r>
                      <a:r>
                        <a:rPr sz="1500" spc="382" baseline="2777" dirty="0">
                          <a:solidFill>
                            <a:srgbClr val="231F20"/>
                          </a:solidFill>
                          <a:latin typeface="Arial"/>
                          <a:cs typeface="Arial"/>
                        </a:rPr>
                        <a:t> </a:t>
                      </a:r>
                      <a:r>
                        <a:rPr sz="1100" spc="25" dirty="0">
                          <a:solidFill>
                            <a:srgbClr val="231F20"/>
                          </a:solidFill>
                          <a:latin typeface="SimSun"/>
                          <a:cs typeface="SimSun"/>
                        </a:rPr>
                        <a:t>具備系統思考、分析與探索的素養，深化後設思考，並積極 面對挑戰以解決人生的各種問題。</a:t>
                      </a:r>
                      <a:endParaRPr sz="1100">
                        <a:latin typeface="SimSun"/>
                        <a:cs typeface="SimSun"/>
                      </a:endParaRPr>
                    </a:p>
                    <a:p>
                      <a:pPr marL="530225" marR="104139" indent="-384175" algn="just">
                        <a:lnSpc>
                          <a:spcPct val="128899"/>
                        </a:lnSpc>
                        <a:spcBef>
                          <a:spcPts val="295"/>
                        </a:spcBef>
                      </a:pPr>
                      <a:r>
                        <a:rPr sz="1500" spc="15" baseline="2777" dirty="0">
                          <a:solidFill>
                            <a:srgbClr val="231F20"/>
                          </a:solidFill>
                          <a:latin typeface="Arial"/>
                          <a:cs typeface="Arial"/>
                        </a:rPr>
                        <a:t>U-C1</a:t>
                      </a:r>
                      <a:r>
                        <a:rPr sz="1500" spc="307" baseline="2777" dirty="0">
                          <a:solidFill>
                            <a:srgbClr val="231F20"/>
                          </a:solidFill>
                          <a:latin typeface="Arial"/>
                          <a:cs typeface="Arial"/>
                        </a:rPr>
                        <a:t> </a:t>
                      </a:r>
                      <a:r>
                        <a:rPr sz="1100" spc="25" dirty="0">
                          <a:solidFill>
                            <a:srgbClr val="231F20"/>
                          </a:solidFill>
                          <a:latin typeface="SimSun"/>
                          <a:cs typeface="SimSun"/>
                        </a:rPr>
                        <a:t>具備對道德課題與公共議題的思考與對話素養，培養良好品 德、公民意識與社會責任，主動參與環境保育與社會公共事 務。</a:t>
                      </a:r>
                      <a:endParaRPr sz="1100">
                        <a:latin typeface="SimSun"/>
                        <a:cs typeface="SimSun"/>
                      </a:endParaRPr>
                    </a:p>
                    <a:p>
                      <a:pPr marL="530225" marR="104139" indent="-384175" algn="just">
                        <a:lnSpc>
                          <a:spcPct val="121400"/>
                        </a:lnSpc>
                        <a:spcBef>
                          <a:spcPts val="395"/>
                        </a:spcBef>
                      </a:pPr>
                      <a:r>
                        <a:rPr sz="1500" spc="15" baseline="2777" dirty="0">
                          <a:solidFill>
                            <a:srgbClr val="231F20"/>
                          </a:solidFill>
                          <a:latin typeface="Arial"/>
                          <a:cs typeface="Arial"/>
                        </a:rPr>
                        <a:t>U-C2</a:t>
                      </a:r>
                      <a:r>
                        <a:rPr sz="1500" spc="307" baseline="2777" dirty="0">
                          <a:solidFill>
                            <a:srgbClr val="231F20"/>
                          </a:solidFill>
                          <a:latin typeface="Arial"/>
                          <a:cs typeface="Arial"/>
                        </a:rPr>
                        <a:t> </a:t>
                      </a:r>
                      <a:r>
                        <a:rPr sz="1100" spc="25" dirty="0">
                          <a:solidFill>
                            <a:srgbClr val="231F20"/>
                          </a:solidFill>
                          <a:latin typeface="SimSun"/>
                          <a:cs typeface="SimSun"/>
                        </a:rPr>
                        <a:t>發展適切的人際互動關係，並展現包容異己、溝通協調及團 隊合作的精神與行動。</a:t>
                      </a:r>
                      <a:endParaRPr sz="1100">
                        <a:latin typeface="SimSun"/>
                        <a:cs typeface="SimSun"/>
                      </a:endParaRPr>
                    </a:p>
                  </a:txBody>
                  <a:tcPr marL="0" marR="0" marT="80010" marB="0">
                    <a:lnR w="6350">
                      <a:solidFill>
                        <a:srgbClr val="61A489"/>
                      </a:solidFill>
                      <a:prstDash val="solid"/>
                    </a:lnR>
                    <a:lnT w="6350">
                      <a:solidFill>
                        <a:srgbClr val="61A489"/>
                      </a:solidFill>
                      <a:prstDash val="solid"/>
                    </a:lnT>
                    <a:lnB w="6350">
                      <a:solidFill>
                        <a:srgbClr val="61A48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1090930">
                <a:tc>
                  <a:txBody>
                    <a:bodyPr/>
                    <a:lstStyle/>
                    <a:p>
                      <a:pPr>
                        <a:lnSpc>
                          <a:spcPct val="100000"/>
                        </a:lnSpc>
                        <a:spcBef>
                          <a:spcPts val="50"/>
                        </a:spcBef>
                      </a:pPr>
                      <a:endParaRPr sz="3100">
                        <a:latin typeface="Times New Roman"/>
                        <a:cs typeface="Times New Roman"/>
                      </a:endParaRPr>
                    </a:p>
                    <a:p>
                      <a:pPr marL="2540" algn="ctr">
                        <a:lnSpc>
                          <a:spcPct val="100000"/>
                        </a:lnSpc>
                      </a:pPr>
                      <a:r>
                        <a:rPr sz="1100" b="1" spc="25" dirty="0">
                          <a:solidFill>
                            <a:srgbClr val="FFFFFF"/>
                          </a:solidFill>
                          <a:latin typeface="微軟正黑體"/>
                          <a:cs typeface="微軟正黑體"/>
                        </a:rPr>
                        <a:t>主題內容重點</a:t>
                      </a:r>
                      <a:endParaRPr sz="1100">
                        <a:latin typeface="微軟正黑體"/>
                        <a:cs typeface="微軟正黑體"/>
                      </a:endParaRPr>
                    </a:p>
                  </a:txBody>
                  <a:tcPr marL="0" marR="0" marT="6350" marB="0">
                    <a:lnT w="6350">
                      <a:solidFill>
                        <a:srgbClr val="FFFFFF"/>
                      </a:solidFill>
                      <a:prstDash val="solid"/>
                    </a:lnT>
                    <a:lnB w="6350">
                      <a:solidFill>
                        <a:srgbClr val="FFFFFF"/>
                      </a:solidFill>
                      <a:prstDash val="solid"/>
                    </a:lnB>
                    <a:solidFill>
                      <a:srgbClr val="61A489"/>
                    </a:solidFill>
                  </a:tcPr>
                </a:tc>
                <a:tc gridSpan="3">
                  <a:txBody>
                    <a:bodyPr/>
                    <a:lstStyle/>
                    <a:p>
                      <a:pPr marL="154940">
                        <a:lnSpc>
                          <a:spcPct val="100000"/>
                        </a:lnSpc>
                        <a:spcBef>
                          <a:spcPts val="915"/>
                        </a:spcBef>
                        <a:tabLst>
                          <a:tab pos="670560" algn="l"/>
                        </a:tabLst>
                      </a:pPr>
                      <a:r>
                        <a:rPr sz="1500" baseline="2777" dirty="0">
                          <a:solidFill>
                            <a:srgbClr val="231F20"/>
                          </a:solidFill>
                          <a:latin typeface="Arial"/>
                          <a:cs typeface="Arial"/>
                        </a:rPr>
                        <a:t>B-V-1	</a:t>
                      </a:r>
                      <a:r>
                        <a:rPr sz="1100" spc="25" dirty="0">
                          <a:solidFill>
                            <a:srgbClr val="231F20"/>
                          </a:solidFill>
                          <a:latin typeface="SimSun"/>
                          <a:cs typeface="SimSun"/>
                        </a:rPr>
                        <a:t>培養具備交通安全的公民責任與社會參與能力。</a:t>
                      </a:r>
                      <a:endParaRPr sz="1100">
                        <a:latin typeface="SimSun"/>
                        <a:cs typeface="SimSun"/>
                      </a:endParaRPr>
                    </a:p>
                    <a:p>
                      <a:pPr marL="154940">
                        <a:lnSpc>
                          <a:spcPct val="100000"/>
                        </a:lnSpc>
                        <a:spcBef>
                          <a:spcPts val="480"/>
                        </a:spcBef>
                      </a:pPr>
                      <a:r>
                        <a:rPr sz="1500" spc="0" baseline="2777" dirty="0">
                          <a:solidFill>
                            <a:srgbClr val="231F20"/>
                          </a:solidFill>
                          <a:latin typeface="Arial"/>
                          <a:cs typeface="Arial"/>
                        </a:rPr>
                        <a:t>Cc-V-1</a:t>
                      </a:r>
                      <a:r>
                        <a:rPr sz="1500" spc="359" baseline="2777" dirty="0">
                          <a:solidFill>
                            <a:srgbClr val="231F20"/>
                          </a:solidFill>
                          <a:latin typeface="Arial"/>
                          <a:cs typeface="Arial"/>
                        </a:rPr>
                        <a:t> </a:t>
                      </a:r>
                      <a:r>
                        <a:rPr sz="1100" spc="25" dirty="0">
                          <a:solidFill>
                            <a:srgbClr val="231F20"/>
                          </a:solidFill>
                          <a:latin typeface="SimSun"/>
                          <a:cs typeface="SimSun"/>
                        </a:rPr>
                        <a:t>熟練自行車的騎乘技巧與故障處理方式。</a:t>
                      </a:r>
                      <a:endParaRPr sz="1100">
                        <a:latin typeface="SimSun"/>
                        <a:cs typeface="SimSun"/>
                      </a:endParaRPr>
                    </a:p>
                    <a:p>
                      <a:pPr marL="154940">
                        <a:lnSpc>
                          <a:spcPct val="100000"/>
                        </a:lnSpc>
                        <a:spcBef>
                          <a:spcPts val="480"/>
                        </a:spcBef>
                      </a:pPr>
                      <a:r>
                        <a:rPr sz="1500" spc="0" baseline="2777" dirty="0">
                          <a:solidFill>
                            <a:srgbClr val="231F20"/>
                          </a:solidFill>
                          <a:latin typeface="Arial"/>
                          <a:cs typeface="Arial"/>
                        </a:rPr>
                        <a:t>Cc-V-2</a:t>
                      </a:r>
                      <a:r>
                        <a:rPr sz="1500" spc="359" baseline="2777" dirty="0">
                          <a:solidFill>
                            <a:srgbClr val="231F20"/>
                          </a:solidFill>
                          <a:latin typeface="Arial"/>
                          <a:cs typeface="Arial"/>
                        </a:rPr>
                        <a:t> </a:t>
                      </a:r>
                      <a:r>
                        <a:rPr sz="1100" spc="25" dirty="0">
                          <a:solidFill>
                            <a:srgbClr val="231F20"/>
                          </a:solidFill>
                          <a:latin typeface="SimSun"/>
                          <a:cs typeface="SimSun"/>
                        </a:rPr>
                        <a:t>了解自行車的結構與動力原理。</a:t>
                      </a:r>
                      <a:endParaRPr sz="1100">
                        <a:latin typeface="SimSun"/>
                        <a:cs typeface="SimSun"/>
                      </a:endParaRPr>
                    </a:p>
                    <a:p>
                      <a:pPr marL="154940">
                        <a:lnSpc>
                          <a:spcPct val="100000"/>
                        </a:lnSpc>
                        <a:spcBef>
                          <a:spcPts val="480"/>
                        </a:spcBef>
                        <a:tabLst>
                          <a:tab pos="670560" algn="l"/>
                        </a:tabLst>
                      </a:pPr>
                      <a:r>
                        <a:rPr sz="1500" baseline="2777" dirty="0">
                          <a:solidFill>
                            <a:srgbClr val="231F20"/>
                          </a:solidFill>
                          <a:latin typeface="Arial"/>
                          <a:cs typeface="Arial"/>
                        </a:rPr>
                        <a:t>D-V-1	</a:t>
                      </a:r>
                      <a:r>
                        <a:rPr sz="1100" spc="15" dirty="0">
                          <a:solidFill>
                            <a:srgbClr val="231F20"/>
                          </a:solidFill>
                          <a:latin typeface="SimSun"/>
                          <a:cs typeface="SimSun"/>
                        </a:rPr>
                        <a:t>探究通行路權及交通設施誌設置的目的。</a:t>
                      </a:r>
                      <a:endParaRPr sz="1100">
                        <a:latin typeface="SimSun"/>
                        <a:cs typeface="SimSun"/>
                      </a:endParaRPr>
                    </a:p>
                  </a:txBody>
                  <a:tcPr marL="0" marR="0" marT="116205" marB="0">
                    <a:lnR w="6350">
                      <a:solidFill>
                        <a:srgbClr val="61A489"/>
                      </a:solidFill>
                      <a:prstDash val="solid"/>
                    </a:lnR>
                    <a:lnT w="6350">
                      <a:solidFill>
                        <a:srgbClr val="61A489"/>
                      </a:solidFill>
                      <a:prstDash val="solid"/>
                    </a:lnT>
                    <a:lnB w="6350">
                      <a:solidFill>
                        <a:srgbClr val="61A48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2413000">
                <a:tc rowSpan="2">
                  <a:txBody>
                    <a:bodyPr/>
                    <a:lstStyle/>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spcBef>
                          <a:spcPts val="35"/>
                        </a:spcBef>
                      </a:pPr>
                      <a:endParaRPr sz="3050">
                        <a:latin typeface="Times New Roman"/>
                        <a:cs typeface="Times New Roman"/>
                      </a:endParaRPr>
                    </a:p>
                    <a:p>
                      <a:pPr marL="427355" marR="417830">
                        <a:lnSpc>
                          <a:spcPct val="136300"/>
                        </a:lnSpc>
                      </a:pPr>
                      <a:r>
                        <a:rPr sz="1100" b="1" spc="25" dirty="0">
                          <a:solidFill>
                            <a:srgbClr val="FFFFFF"/>
                          </a:solidFill>
                          <a:latin typeface="微軟正黑體"/>
                          <a:cs typeface="微軟正黑體"/>
                        </a:rPr>
                        <a:t>相關領域 學習重點</a:t>
                      </a:r>
                      <a:endParaRPr sz="1100">
                        <a:latin typeface="微軟正黑體"/>
                        <a:cs typeface="微軟正黑體"/>
                      </a:endParaRPr>
                    </a:p>
                  </a:txBody>
                  <a:tcPr marL="0" marR="0" marT="0" marB="0">
                    <a:lnT w="6350">
                      <a:solidFill>
                        <a:srgbClr val="FFFFFF"/>
                      </a:solidFill>
                      <a:prstDash val="solid"/>
                    </a:lnT>
                    <a:solidFill>
                      <a:srgbClr val="61A489"/>
                    </a:solidFill>
                  </a:tcPr>
                </a:tc>
                <a:tc gridSpan="3">
                  <a:txBody>
                    <a:bodyPr/>
                    <a:lstStyle/>
                    <a:p>
                      <a:pPr marL="103505">
                        <a:lnSpc>
                          <a:spcPct val="100000"/>
                        </a:lnSpc>
                        <a:spcBef>
                          <a:spcPts val="715"/>
                        </a:spcBef>
                      </a:pPr>
                      <a:r>
                        <a:rPr sz="1100" spc="25" dirty="0">
                          <a:solidFill>
                            <a:srgbClr val="231F20"/>
                          </a:solidFill>
                          <a:latin typeface="SimSun"/>
                          <a:cs typeface="SimSun"/>
                        </a:rPr>
                        <a:t>【學習表現】</a:t>
                      </a:r>
                      <a:endParaRPr sz="1100">
                        <a:latin typeface="SimSun"/>
                        <a:cs typeface="SimSun"/>
                      </a:endParaRPr>
                    </a:p>
                    <a:p>
                      <a:pPr marL="103505">
                        <a:lnSpc>
                          <a:spcPct val="100000"/>
                        </a:lnSpc>
                        <a:spcBef>
                          <a:spcPts val="680"/>
                        </a:spcBef>
                      </a:pPr>
                      <a:r>
                        <a:rPr sz="1100" spc="25" dirty="0">
                          <a:solidFill>
                            <a:srgbClr val="231F20"/>
                          </a:solidFill>
                          <a:latin typeface="SimSun"/>
                          <a:cs typeface="SimSun"/>
                        </a:rPr>
                        <a:t>（</a:t>
                      </a:r>
                      <a:r>
                        <a:rPr sz="1100" dirty="0">
                          <a:solidFill>
                            <a:srgbClr val="231F20"/>
                          </a:solidFill>
                          <a:latin typeface="SimSun"/>
                          <a:cs typeface="SimSun"/>
                        </a:rPr>
                        <a:t>普</a:t>
                      </a:r>
                      <a:r>
                        <a:rPr sz="1100" spc="-260" dirty="0">
                          <a:solidFill>
                            <a:srgbClr val="231F20"/>
                          </a:solidFill>
                          <a:latin typeface="SimSun"/>
                          <a:cs typeface="SimSun"/>
                        </a:rPr>
                        <a:t> </a:t>
                      </a:r>
                      <a:r>
                        <a:rPr sz="1100" dirty="0">
                          <a:solidFill>
                            <a:srgbClr val="231F20"/>
                          </a:solidFill>
                          <a:latin typeface="Arial"/>
                          <a:cs typeface="Arial"/>
                        </a:rPr>
                        <a:t>/</a:t>
                      </a:r>
                      <a:r>
                        <a:rPr sz="1100" spc="-15" dirty="0">
                          <a:solidFill>
                            <a:srgbClr val="231F20"/>
                          </a:solidFill>
                          <a:latin typeface="Arial"/>
                          <a:cs typeface="Arial"/>
                        </a:rPr>
                        <a:t> </a:t>
                      </a:r>
                      <a:r>
                        <a:rPr sz="1100" dirty="0">
                          <a:solidFill>
                            <a:srgbClr val="231F20"/>
                          </a:solidFill>
                          <a:latin typeface="SimSun"/>
                          <a:cs typeface="SimSun"/>
                        </a:rPr>
                        <a:t>技</a:t>
                      </a:r>
                      <a:r>
                        <a:rPr sz="1100" spc="-260" dirty="0">
                          <a:solidFill>
                            <a:srgbClr val="231F20"/>
                          </a:solidFill>
                          <a:latin typeface="SimSun"/>
                          <a:cs typeface="SimSun"/>
                        </a:rPr>
                        <a:t> </a:t>
                      </a:r>
                      <a:r>
                        <a:rPr sz="1100" dirty="0">
                          <a:solidFill>
                            <a:srgbClr val="231F20"/>
                          </a:solidFill>
                          <a:latin typeface="Arial"/>
                          <a:cs typeface="Arial"/>
                        </a:rPr>
                        <a:t>/</a:t>
                      </a:r>
                      <a:r>
                        <a:rPr sz="1100" spc="-15" dirty="0">
                          <a:solidFill>
                            <a:srgbClr val="231F20"/>
                          </a:solidFill>
                          <a:latin typeface="Arial"/>
                          <a:cs typeface="Arial"/>
                        </a:rPr>
                        <a:t> </a:t>
                      </a:r>
                      <a:r>
                        <a:rPr sz="1100" spc="25" dirty="0">
                          <a:solidFill>
                            <a:srgbClr val="231F20"/>
                          </a:solidFill>
                          <a:latin typeface="SimSun"/>
                          <a:cs typeface="SimSun"/>
                        </a:rPr>
                        <a:t>綜</a:t>
                      </a:r>
                      <a:r>
                        <a:rPr sz="1100" dirty="0">
                          <a:solidFill>
                            <a:srgbClr val="231F20"/>
                          </a:solidFill>
                          <a:latin typeface="SimSun"/>
                          <a:cs typeface="SimSun"/>
                        </a:rPr>
                        <a:t>）</a:t>
                      </a:r>
                      <a:r>
                        <a:rPr sz="1100" spc="-130" dirty="0">
                          <a:solidFill>
                            <a:srgbClr val="231F20"/>
                          </a:solidFill>
                          <a:latin typeface="SimSun"/>
                          <a:cs typeface="SimSun"/>
                        </a:rPr>
                        <a:t> </a:t>
                      </a:r>
                      <a:r>
                        <a:rPr sz="1500" baseline="2777" dirty="0">
                          <a:solidFill>
                            <a:srgbClr val="231F20"/>
                          </a:solidFill>
                          <a:latin typeface="SimSun"/>
                          <a:cs typeface="SimSun"/>
                        </a:rPr>
                        <a:t>公</a:t>
                      </a:r>
                      <a:r>
                        <a:rPr sz="1500" spc="-352" baseline="2777" dirty="0">
                          <a:solidFill>
                            <a:srgbClr val="231F20"/>
                          </a:solidFill>
                          <a:latin typeface="SimSun"/>
                          <a:cs typeface="SimSun"/>
                        </a:rPr>
                        <a:t> </a:t>
                      </a:r>
                      <a:r>
                        <a:rPr sz="1500" spc="0" baseline="2777" dirty="0">
                          <a:solidFill>
                            <a:srgbClr val="231F20"/>
                          </a:solidFill>
                          <a:latin typeface="Arial"/>
                          <a:cs typeface="Arial"/>
                        </a:rPr>
                        <a:t>1c-V-2</a:t>
                      </a:r>
                      <a:r>
                        <a:rPr sz="1500" spc="120" baseline="2777" dirty="0">
                          <a:solidFill>
                            <a:srgbClr val="231F20"/>
                          </a:solidFill>
                          <a:latin typeface="Arial"/>
                          <a:cs typeface="Arial"/>
                        </a:rPr>
                        <a:t> </a:t>
                      </a:r>
                      <a:r>
                        <a:rPr sz="1100" spc="25" dirty="0">
                          <a:solidFill>
                            <a:srgbClr val="231F20"/>
                          </a:solidFill>
                          <a:latin typeface="SimSun"/>
                          <a:cs typeface="SimSun"/>
                        </a:rPr>
                        <a:t>整合公民知識，論述自己的主張，並能</a:t>
                      </a:r>
                      <a:endParaRPr sz="1100">
                        <a:latin typeface="SimSun"/>
                        <a:cs typeface="SimSun"/>
                      </a:endParaRPr>
                    </a:p>
                    <a:p>
                      <a:pPr marL="103505">
                        <a:lnSpc>
                          <a:spcPts val="660"/>
                        </a:lnSpc>
                        <a:spcBef>
                          <a:spcPts val="2280"/>
                        </a:spcBef>
                      </a:pPr>
                      <a:r>
                        <a:rPr sz="1100" spc="25" dirty="0">
                          <a:solidFill>
                            <a:srgbClr val="231F20"/>
                          </a:solidFill>
                          <a:latin typeface="SimSun"/>
                          <a:cs typeface="SimSun"/>
                        </a:rPr>
                        <a:t>（</a:t>
                      </a:r>
                      <a:r>
                        <a:rPr sz="1100" dirty="0">
                          <a:solidFill>
                            <a:srgbClr val="231F20"/>
                          </a:solidFill>
                          <a:latin typeface="SimSun"/>
                          <a:cs typeface="SimSun"/>
                        </a:rPr>
                        <a:t>普</a:t>
                      </a:r>
                      <a:r>
                        <a:rPr sz="1100" spc="-254" dirty="0">
                          <a:solidFill>
                            <a:srgbClr val="231F20"/>
                          </a:solidFill>
                          <a:latin typeface="SimSun"/>
                          <a:cs typeface="SimSun"/>
                        </a:rPr>
                        <a:t> </a:t>
                      </a:r>
                      <a:r>
                        <a:rPr sz="1100" dirty="0">
                          <a:solidFill>
                            <a:srgbClr val="231F20"/>
                          </a:solidFill>
                          <a:latin typeface="Arial"/>
                          <a:cs typeface="Arial"/>
                        </a:rPr>
                        <a:t>/</a:t>
                      </a:r>
                      <a:r>
                        <a:rPr sz="1100" spc="-10" dirty="0">
                          <a:solidFill>
                            <a:srgbClr val="231F20"/>
                          </a:solidFill>
                          <a:latin typeface="Arial"/>
                          <a:cs typeface="Arial"/>
                        </a:rPr>
                        <a:t> </a:t>
                      </a:r>
                      <a:r>
                        <a:rPr sz="1100" dirty="0">
                          <a:solidFill>
                            <a:srgbClr val="231F20"/>
                          </a:solidFill>
                          <a:latin typeface="SimSun"/>
                          <a:cs typeface="SimSun"/>
                        </a:rPr>
                        <a:t>技</a:t>
                      </a:r>
                      <a:r>
                        <a:rPr sz="1100" spc="-254" dirty="0">
                          <a:solidFill>
                            <a:srgbClr val="231F20"/>
                          </a:solidFill>
                          <a:latin typeface="SimSun"/>
                          <a:cs typeface="SimSun"/>
                        </a:rPr>
                        <a:t> </a:t>
                      </a:r>
                      <a:r>
                        <a:rPr sz="1100" dirty="0">
                          <a:solidFill>
                            <a:srgbClr val="231F20"/>
                          </a:solidFill>
                          <a:latin typeface="Arial"/>
                          <a:cs typeface="Arial"/>
                        </a:rPr>
                        <a:t>/</a:t>
                      </a:r>
                      <a:r>
                        <a:rPr sz="1100" spc="-10" dirty="0">
                          <a:solidFill>
                            <a:srgbClr val="231F20"/>
                          </a:solidFill>
                          <a:latin typeface="Arial"/>
                          <a:cs typeface="Arial"/>
                        </a:rPr>
                        <a:t> </a:t>
                      </a:r>
                      <a:r>
                        <a:rPr sz="1100" spc="25" dirty="0">
                          <a:solidFill>
                            <a:srgbClr val="231F20"/>
                          </a:solidFill>
                          <a:latin typeface="SimSun"/>
                          <a:cs typeface="SimSun"/>
                        </a:rPr>
                        <a:t>綜</a:t>
                      </a:r>
                      <a:r>
                        <a:rPr sz="1100" dirty="0">
                          <a:solidFill>
                            <a:srgbClr val="231F20"/>
                          </a:solidFill>
                          <a:latin typeface="SimSun"/>
                          <a:cs typeface="SimSun"/>
                        </a:rPr>
                        <a:t>）</a:t>
                      </a:r>
                      <a:r>
                        <a:rPr sz="1100" spc="-125" dirty="0">
                          <a:solidFill>
                            <a:srgbClr val="231F20"/>
                          </a:solidFill>
                          <a:latin typeface="SimSun"/>
                          <a:cs typeface="SimSun"/>
                        </a:rPr>
                        <a:t> </a:t>
                      </a:r>
                      <a:r>
                        <a:rPr sz="1500" baseline="2777" dirty="0">
                          <a:solidFill>
                            <a:srgbClr val="231F20"/>
                          </a:solidFill>
                          <a:latin typeface="SimSun"/>
                          <a:cs typeface="SimSun"/>
                        </a:rPr>
                        <a:t>生</a:t>
                      </a:r>
                      <a:r>
                        <a:rPr sz="1500" spc="-345" baseline="2777" dirty="0">
                          <a:solidFill>
                            <a:srgbClr val="231F20"/>
                          </a:solidFill>
                          <a:latin typeface="SimSun"/>
                          <a:cs typeface="SimSun"/>
                        </a:rPr>
                        <a:t> </a:t>
                      </a:r>
                      <a:r>
                        <a:rPr sz="1500" spc="0" baseline="2777" dirty="0">
                          <a:solidFill>
                            <a:srgbClr val="231F20"/>
                          </a:solidFill>
                          <a:latin typeface="Arial"/>
                          <a:cs typeface="Arial"/>
                        </a:rPr>
                        <a:t>4a-V-1</a:t>
                      </a:r>
                      <a:r>
                        <a:rPr sz="1500" spc="60" baseline="2777" dirty="0">
                          <a:solidFill>
                            <a:srgbClr val="231F20"/>
                          </a:solidFill>
                          <a:latin typeface="Arial"/>
                          <a:cs typeface="Arial"/>
                        </a:rPr>
                        <a:t> </a:t>
                      </a:r>
                      <a:r>
                        <a:rPr sz="1650" spc="37" baseline="101010" dirty="0">
                          <a:solidFill>
                            <a:srgbClr val="231F20"/>
                          </a:solidFill>
                          <a:latin typeface="SimSun"/>
                          <a:cs typeface="SimSun"/>
                        </a:rPr>
                        <a:t>提出合理的論證。</a:t>
                      </a:r>
                      <a:endParaRPr sz="1650" baseline="101010">
                        <a:latin typeface="SimSun"/>
                        <a:cs typeface="SimSun"/>
                      </a:endParaRPr>
                    </a:p>
                    <a:p>
                      <a:pPr marL="1769745">
                        <a:lnSpc>
                          <a:spcPts val="660"/>
                        </a:lnSpc>
                      </a:pPr>
                      <a:r>
                        <a:rPr sz="1100" spc="25" dirty="0">
                          <a:solidFill>
                            <a:srgbClr val="231F20"/>
                          </a:solidFill>
                          <a:latin typeface="SimSun"/>
                          <a:cs typeface="SimSun"/>
                        </a:rPr>
                        <a:t>具備對道德、個人行為及公共議題進行</a:t>
                      </a:r>
                      <a:endParaRPr sz="1100">
                        <a:latin typeface="SimSun"/>
                        <a:cs typeface="SimSun"/>
                      </a:endParaRPr>
                    </a:p>
                    <a:p>
                      <a:pPr marL="103505">
                        <a:lnSpc>
                          <a:spcPts val="660"/>
                        </a:lnSpc>
                        <a:spcBef>
                          <a:spcPts val="2275"/>
                        </a:spcBef>
                      </a:pPr>
                      <a:r>
                        <a:rPr sz="1100" spc="25" dirty="0">
                          <a:solidFill>
                            <a:srgbClr val="231F20"/>
                          </a:solidFill>
                          <a:latin typeface="SimSun"/>
                          <a:cs typeface="SimSun"/>
                        </a:rPr>
                        <a:t>（</a:t>
                      </a:r>
                      <a:r>
                        <a:rPr sz="1100" dirty="0">
                          <a:solidFill>
                            <a:srgbClr val="231F20"/>
                          </a:solidFill>
                          <a:latin typeface="SimSun"/>
                          <a:cs typeface="SimSun"/>
                        </a:rPr>
                        <a:t>普</a:t>
                      </a:r>
                      <a:r>
                        <a:rPr sz="1100" spc="-254" dirty="0">
                          <a:solidFill>
                            <a:srgbClr val="231F20"/>
                          </a:solidFill>
                          <a:latin typeface="SimSun"/>
                          <a:cs typeface="SimSun"/>
                        </a:rPr>
                        <a:t> </a:t>
                      </a:r>
                      <a:r>
                        <a:rPr sz="1100" dirty="0">
                          <a:solidFill>
                            <a:srgbClr val="231F20"/>
                          </a:solidFill>
                          <a:latin typeface="Arial"/>
                          <a:cs typeface="Arial"/>
                        </a:rPr>
                        <a:t>/</a:t>
                      </a:r>
                      <a:r>
                        <a:rPr sz="1100" spc="-10" dirty="0">
                          <a:solidFill>
                            <a:srgbClr val="231F20"/>
                          </a:solidFill>
                          <a:latin typeface="Arial"/>
                          <a:cs typeface="Arial"/>
                        </a:rPr>
                        <a:t> </a:t>
                      </a:r>
                      <a:r>
                        <a:rPr sz="1100" dirty="0">
                          <a:solidFill>
                            <a:srgbClr val="231F20"/>
                          </a:solidFill>
                          <a:latin typeface="SimSun"/>
                          <a:cs typeface="SimSun"/>
                        </a:rPr>
                        <a:t>技</a:t>
                      </a:r>
                      <a:r>
                        <a:rPr sz="1100" spc="-254" dirty="0">
                          <a:solidFill>
                            <a:srgbClr val="231F20"/>
                          </a:solidFill>
                          <a:latin typeface="SimSun"/>
                          <a:cs typeface="SimSun"/>
                        </a:rPr>
                        <a:t> </a:t>
                      </a:r>
                      <a:r>
                        <a:rPr sz="1100" dirty="0">
                          <a:solidFill>
                            <a:srgbClr val="231F20"/>
                          </a:solidFill>
                          <a:latin typeface="Arial"/>
                          <a:cs typeface="Arial"/>
                        </a:rPr>
                        <a:t>/</a:t>
                      </a:r>
                      <a:r>
                        <a:rPr sz="1100" spc="-10" dirty="0">
                          <a:solidFill>
                            <a:srgbClr val="231F20"/>
                          </a:solidFill>
                          <a:latin typeface="Arial"/>
                          <a:cs typeface="Arial"/>
                        </a:rPr>
                        <a:t> </a:t>
                      </a:r>
                      <a:r>
                        <a:rPr sz="1100" spc="25" dirty="0">
                          <a:solidFill>
                            <a:srgbClr val="231F20"/>
                          </a:solidFill>
                          <a:latin typeface="SimSun"/>
                          <a:cs typeface="SimSun"/>
                        </a:rPr>
                        <a:t>綜</a:t>
                      </a:r>
                      <a:r>
                        <a:rPr sz="1100" dirty="0">
                          <a:solidFill>
                            <a:srgbClr val="231F20"/>
                          </a:solidFill>
                          <a:latin typeface="SimSun"/>
                          <a:cs typeface="SimSun"/>
                        </a:rPr>
                        <a:t>）</a:t>
                      </a:r>
                      <a:r>
                        <a:rPr sz="1100" spc="-125" dirty="0">
                          <a:solidFill>
                            <a:srgbClr val="231F20"/>
                          </a:solidFill>
                          <a:latin typeface="SimSun"/>
                          <a:cs typeface="SimSun"/>
                        </a:rPr>
                        <a:t> </a:t>
                      </a:r>
                      <a:r>
                        <a:rPr sz="1500" baseline="2777" dirty="0">
                          <a:solidFill>
                            <a:srgbClr val="231F20"/>
                          </a:solidFill>
                          <a:latin typeface="SimSun"/>
                          <a:cs typeface="SimSun"/>
                        </a:rPr>
                        <a:t>健</a:t>
                      </a:r>
                      <a:r>
                        <a:rPr sz="1500" spc="-345" baseline="2777" dirty="0">
                          <a:solidFill>
                            <a:srgbClr val="231F20"/>
                          </a:solidFill>
                          <a:latin typeface="SimSun"/>
                          <a:cs typeface="SimSun"/>
                        </a:rPr>
                        <a:t> </a:t>
                      </a:r>
                      <a:r>
                        <a:rPr sz="1500" spc="0" baseline="2777" dirty="0">
                          <a:solidFill>
                            <a:srgbClr val="231F20"/>
                          </a:solidFill>
                          <a:latin typeface="Arial"/>
                          <a:cs typeface="Arial"/>
                        </a:rPr>
                        <a:t>3b-V-4</a:t>
                      </a:r>
                      <a:r>
                        <a:rPr sz="1500" spc="60" baseline="2777" dirty="0">
                          <a:solidFill>
                            <a:srgbClr val="231F20"/>
                          </a:solidFill>
                          <a:latin typeface="Arial"/>
                          <a:cs typeface="Arial"/>
                        </a:rPr>
                        <a:t> </a:t>
                      </a:r>
                      <a:r>
                        <a:rPr sz="1650" spc="37" baseline="101010" dirty="0">
                          <a:solidFill>
                            <a:srgbClr val="231F20"/>
                          </a:solidFill>
                          <a:latin typeface="SimSun"/>
                          <a:cs typeface="SimSun"/>
                        </a:rPr>
                        <a:t>價值思辨的素養。</a:t>
                      </a:r>
                      <a:endParaRPr sz="1650" baseline="101010">
                        <a:latin typeface="SimSun"/>
                        <a:cs typeface="SimSun"/>
                      </a:endParaRPr>
                    </a:p>
                    <a:p>
                      <a:pPr marL="1769745">
                        <a:lnSpc>
                          <a:spcPts val="660"/>
                        </a:lnSpc>
                      </a:pPr>
                      <a:r>
                        <a:rPr sz="1100" spc="25" dirty="0">
                          <a:solidFill>
                            <a:srgbClr val="231F20"/>
                          </a:solidFill>
                          <a:latin typeface="SimSun"/>
                          <a:cs typeface="SimSun"/>
                        </a:rPr>
                        <a:t>因應於不同的健康情境，有效運用各種</a:t>
                      </a:r>
                      <a:endParaRPr sz="1100">
                        <a:latin typeface="SimSun"/>
                        <a:cs typeface="SimSun"/>
                      </a:endParaRPr>
                    </a:p>
                    <a:p>
                      <a:pPr marL="1769745">
                        <a:lnSpc>
                          <a:spcPct val="100000"/>
                        </a:lnSpc>
                        <a:spcBef>
                          <a:spcPts val="285"/>
                        </a:spcBef>
                      </a:pPr>
                      <a:r>
                        <a:rPr sz="1100" spc="25" dirty="0">
                          <a:solidFill>
                            <a:srgbClr val="231F20"/>
                          </a:solidFill>
                          <a:latin typeface="SimSun"/>
                          <a:cs typeface="SimSun"/>
                        </a:rPr>
                        <a:t>的生活技能，發展出個人及群體的健康</a:t>
                      </a:r>
                      <a:endParaRPr sz="1100">
                        <a:latin typeface="SimSun"/>
                        <a:cs typeface="SimSun"/>
                      </a:endParaRPr>
                    </a:p>
                    <a:p>
                      <a:pPr marL="103505">
                        <a:lnSpc>
                          <a:spcPts val="660"/>
                        </a:lnSpc>
                        <a:spcBef>
                          <a:spcPts val="2475"/>
                        </a:spcBef>
                      </a:pPr>
                      <a:r>
                        <a:rPr sz="1100" spc="25" dirty="0">
                          <a:solidFill>
                            <a:srgbClr val="231F20"/>
                          </a:solidFill>
                          <a:latin typeface="SimSun"/>
                          <a:cs typeface="SimSun"/>
                        </a:rPr>
                        <a:t>（</a:t>
                      </a:r>
                      <a:r>
                        <a:rPr sz="1100" dirty="0">
                          <a:solidFill>
                            <a:srgbClr val="231F20"/>
                          </a:solidFill>
                          <a:latin typeface="SimSun"/>
                          <a:cs typeface="SimSun"/>
                        </a:rPr>
                        <a:t>普</a:t>
                      </a:r>
                      <a:r>
                        <a:rPr sz="1100" spc="-254" dirty="0">
                          <a:solidFill>
                            <a:srgbClr val="231F20"/>
                          </a:solidFill>
                          <a:latin typeface="SimSun"/>
                          <a:cs typeface="SimSun"/>
                        </a:rPr>
                        <a:t> </a:t>
                      </a:r>
                      <a:r>
                        <a:rPr sz="1100" dirty="0">
                          <a:solidFill>
                            <a:srgbClr val="231F20"/>
                          </a:solidFill>
                          <a:latin typeface="Arial"/>
                          <a:cs typeface="Arial"/>
                        </a:rPr>
                        <a:t>/</a:t>
                      </a:r>
                      <a:r>
                        <a:rPr sz="1100" spc="-10" dirty="0">
                          <a:solidFill>
                            <a:srgbClr val="231F20"/>
                          </a:solidFill>
                          <a:latin typeface="Arial"/>
                          <a:cs typeface="Arial"/>
                        </a:rPr>
                        <a:t> </a:t>
                      </a:r>
                      <a:r>
                        <a:rPr sz="1100" dirty="0">
                          <a:solidFill>
                            <a:srgbClr val="231F20"/>
                          </a:solidFill>
                          <a:latin typeface="SimSun"/>
                          <a:cs typeface="SimSun"/>
                        </a:rPr>
                        <a:t>技</a:t>
                      </a:r>
                      <a:r>
                        <a:rPr sz="1100" spc="-254" dirty="0">
                          <a:solidFill>
                            <a:srgbClr val="231F20"/>
                          </a:solidFill>
                          <a:latin typeface="SimSun"/>
                          <a:cs typeface="SimSun"/>
                        </a:rPr>
                        <a:t> </a:t>
                      </a:r>
                      <a:r>
                        <a:rPr sz="1100" dirty="0">
                          <a:solidFill>
                            <a:srgbClr val="231F20"/>
                          </a:solidFill>
                          <a:latin typeface="Arial"/>
                          <a:cs typeface="Arial"/>
                        </a:rPr>
                        <a:t>/</a:t>
                      </a:r>
                      <a:r>
                        <a:rPr sz="1100" spc="-10" dirty="0">
                          <a:solidFill>
                            <a:srgbClr val="231F20"/>
                          </a:solidFill>
                          <a:latin typeface="Arial"/>
                          <a:cs typeface="Arial"/>
                        </a:rPr>
                        <a:t> </a:t>
                      </a:r>
                      <a:r>
                        <a:rPr sz="1100" spc="25" dirty="0">
                          <a:solidFill>
                            <a:srgbClr val="231F20"/>
                          </a:solidFill>
                          <a:latin typeface="SimSun"/>
                          <a:cs typeface="SimSun"/>
                        </a:rPr>
                        <a:t>綜</a:t>
                      </a:r>
                      <a:r>
                        <a:rPr sz="1100" dirty="0">
                          <a:solidFill>
                            <a:srgbClr val="231F20"/>
                          </a:solidFill>
                          <a:latin typeface="SimSun"/>
                          <a:cs typeface="SimSun"/>
                        </a:rPr>
                        <a:t>）</a:t>
                      </a:r>
                      <a:r>
                        <a:rPr sz="1100" spc="-125" dirty="0">
                          <a:solidFill>
                            <a:srgbClr val="231F20"/>
                          </a:solidFill>
                          <a:latin typeface="SimSun"/>
                          <a:cs typeface="SimSun"/>
                        </a:rPr>
                        <a:t> </a:t>
                      </a:r>
                      <a:r>
                        <a:rPr sz="1500" baseline="2777" dirty="0">
                          <a:solidFill>
                            <a:srgbClr val="231F20"/>
                          </a:solidFill>
                          <a:latin typeface="SimSun"/>
                          <a:cs typeface="SimSun"/>
                        </a:rPr>
                        <a:t>健</a:t>
                      </a:r>
                      <a:r>
                        <a:rPr sz="1500" spc="-345" baseline="2777" dirty="0">
                          <a:solidFill>
                            <a:srgbClr val="231F20"/>
                          </a:solidFill>
                          <a:latin typeface="SimSun"/>
                          <a:cs typeface="SimSun"/>
                        </a:rPr>
                        <a:t> </a:t>
                      </a:r>
                      <a:r>
                        <a:rPr sz="1500" spc="0" baseline="2777" dirty="0">
                          <a:solidFill>
                            <a:srgbClr val="231F20"/>
                          </a:solidFill>
                          <a:latin typeface="Arial"/>
                          <a:cs typeface="Arial"/>
                        </a:rPr>
                        <a:t>2a-V-3</a:t>
                      </a:r>
                      <a:r>
                        <a:rPr sz="1500" spc="75" baseline="2777" dirty="0">
                          <a:solidFill>
                            <a:srgbClr val="231F20"/>
                          </a:solidFill>
                          <a:latin typeface="Arial"/>
                          <a:cs typeface="Arial"/>
                        </a:rPr>
                        <a:t> </a:t>
                      </a:r>
                      <a:r>
                        <a:rPr sz="1650" spc="37" baseline="101010" dirty="0">
                          <a:solidFill>
                            <a:srgbClr val="231F20"/>
                          </a:solidFill>
                          <a:latin typeface="SimSun"/>
                          <a:cs typeface="SimSun"/>
                        </a:rPr>
                        <a:t>生活模式。</a:t>
                      </a:r>
                      <a:endParaRPr sz="1650" baseline="101010">
                        <a:latin typeface="SimSun"/>
                        <a:cs typeface="SimSun"/>
                      </a:endParaRPr>
                    </a:p>
                    <a:p>
                      <a:pPr marL="1769745">
                        <a:lnSpc>
                          <a:spcPts val="660"/>
                        </a:lnSpc>
                      </a:pPr>
                      <a:r>
                        <a:rPr sz="1100" spc="25" dirty="0">
                          <a:solidFill>
                            <a:srgbClr val="231F20"/>
                          </a:solidFill>
                          <a:latin typeface="SimSun"/>
                          <a:cs typeface="SimSun"/>
                        </a:rPr>
                        <a:t>多層面地體察健康行動在個人及群體的</a:t>
                      </a:r>
                      <a:endParaRPr sz="1100">
                        <a:latin typeface="SimSun"/>
                        <a:cs typeface="SimSun"/>
                      </a:endParaRPr>
                    </a:p>
                    <a:p>
                      <a:pPr marL="1769745">
                        <a:lnSpc>
                          <a:spcPct val="100000"/>
                        </a:lnSpc>
                        <a:spcBef>
                          <a:spcPts val="285"/>
                        </a:spcBef>
                      </a:pPr>
                      <a:r>
                        <a:rPr sz="1100" spc="25" dirty="0">
                          <a:solidFill>
                            <a:srgbClr val="231F20"/>
                          </a:solidFill>
                          <a:latin typeface="SimSun"/>
                          <a:cs typeface="SimSun"/>
                        </a:rPr>
                        <a:t>自覺利益與障礙。</a:t>
                      </a:r>
                      <a:endParaRPr sz="1100">
                        <a:latin typeface="SimSun"/>
                        <a:cs typeface="SimSun"/>
                      </a:endParaRPr>
                    </a:p>
                  </a:txBody>
                  <a:tcPr marL="0" marR="0" marT="90805" marB="0">
                    <a:lnR w="6350">
                      <a:solidFill>
                        <a:srgbClr val="61A489"/>
                      </a:solidFill>
                      <a:prstDash val="solid"/>
                    </a:lnR>
                    <a:lnT w="6350">
                      <a:solidFill>
                        <a:srgbClr val="61A489"/>
                      </a:solidFill>
                      <a:prstDash val="solid"/>
                    </a:lnT>
                    <a:lnB w="6350">
                      <a:solidFill>
                        <a:srgbClr val="61A48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727200">
                <a:tc vMerge="1">
                  <a:txBody>
                    <a:bodyPr/>
                    <a:lstStyle/>
                    <a:p>
                      <a:endParaRPr/>
                    </a:p>
                  </a:txBody>
                  <a:tcPr marL="0" marR="0" marT="0" marB="0">
                    <a:lnT w="6350">
                      <a:solidFill>
                        <a:srgbClr val="FFFFFF"/>
                      </a:solidFill>
                      <a:prstDash val="solid"/>
                    </a:lnT>
                    <a:solidFill>
                      <a:srgbClr val="61A489"/>
                    </a:solidFill>
                  </a:tcPr>
                </a:tc>
                <a:tc gridSpan="3">
                  <a:txBody>
                    <a:bodyPr/>
                    <a:lstStyle/>
                    <a:p>
                      <a:pPr marL="103505">
                        <a:lnSpc>
                          <a:spcPct val="100000"/>
                        </a:lnSpc>
                        <a:spcBef>
                          <a:spcPts val="715"/>
                        </a:spcBef>
                      </a:pPr>
                      <a:r>
                        <a:rPr sz="1100" spc="25" dirty="0">
                          <a:solidFill>
                            <a:srgbClr val="231F20"/>
                          </a:solidFill>
                          <a:latin typeface="SimSun"/>
                          <a:cs typeface="SimSun"/>
                        </a:rPr>
                        <a:t>【學習內容】</a:t>
                      </a:r>
                      <a:endParaRPr sz="1100">
                        <a:latin typeface="SimSun"/>
                        <a:cs typeface="SimSun"/>
                      </a:endParaRPr>
                    </a:p>
                    <a:p>
                      <a:pPr marL="103505">
                        <a:lnSpc>
                          <a:spcPct val="100000"/>
                        </a:lnSpc>
                        <a:spcBef>
                          <a:spcPts val="680"/>
                        </a:spcBef>
                      </a:pPr>
                      <a:r>
                        <a:rPr sz="1100" spc="25" dirty="0">
                          <a:solidFill>
                            <a:srgbClr val="231F20"/>
                          </a:solidFill>
                          <a:latin typeface="SimSun"/>
                          <a:cs typeface="SimSun"/>
                        </a:rPr>
                        <a:t>（普</a:t>
                      </a:r>
                      <a:r>
                        <a:rPr sz="1100" dirty="0">
                          <a:solidFill>
                            <a:srgbClr val="231F20"/>
                          </a:solidFill>
                          <a:latin typeface="SimSun"/>
                          <a:cs typeface="SimSun"/>
                        </a:rPr>
                        <a:t>）</a:t>
                      </a:r>
                      <a:r>
                        <a:rPr sz="1100" spc="-135" dirty="0">
                          <a:solidFill>
                            <a:srgbClr val="231F20"/>
                          </a:solidFill>
                          <a:latin typeface="SimSun"/>
                          <a:cs typeface="SimSun"/>
                        </a:rPr>
                        <a:t> </a:t>
                      </a:r>
                      <a:r>
                        <a:rPr sz="1500" baseline="2777" dirty="0">
                          <a:solidFill>
                            <a:srgbClr val="231F20"/>
                          </a:solidFill>
                          <a:latin typeface="SimSun"/>
                          <a:cs typeface="SimSun"/>
                        </a:rPr>
                        <a:t>公</a:t>
                      </a:r>
                      <a:r>
                        <a:rPr sz="1500" spc="-352" baseline="2777" dirty="0">
                          <a:solidFill>
                            <a:srgbClr val="231F20"/>
                          </a:solidFill>
                          <a:latin typeface="SimSun"/>
                          <a:cs typeface="SimSun"/>
                        </a:rPr>
                        <a:t> </a:t>
                      </a:r>
                      <a:r>
                        <a:rPr sz="1500" spc="0" baseline="2777" dirty="0">
                          <a:solidFill>
                            <a:srgbClr val="231F20"/>
                          </a:solidFill>
                          <a:latin typeface="Arial"/>
                          <a:cs typeface="Arial"/>
                        </a:rPr>
                        <a:t>Bc-V-1</a:t>
                      </a:r>
                      <a:r>
                        <a:rPr sz="1500" spc="375" baseline="2777" dirty="0">
                          <a:solidFill>
                            <a:srgbClr val="231F20"/>
                          </a:solidFill>
                          <a:latin typeface="Arial"/>
                          <a:cs typeface="Arial"/>
                        </a:rPr>
                        <a:t> </a:t>
                      </a:r>
                      <a:r>
                        <a:rPr sz="1100" spc="25" dirty="0">
                          <a:solidFill>
                            <a:srgbClr val="231F20"/>
                          </a:solidFill>
                          <a:latin typeface="SimSun"/>
                          <a:cs typeface="SimSun"/>
                        </a:rPr>
                        <a:t>社會規範如何維護社會秩序與形成社會控制？在</a:t>
                      </a:r>
                      <a:endParaRPr sz="1100">
                        <a:latin typeface="SimSun"/>
                        <a:cs typeface="SimSun"/>
                      </a:endParaRPr>
                    </a:p>
                    <a:p>
                      <a:pPr marL="103505">
                        <a:lnSpc>
                          <a:spcPct val="100000"/>
                        </a:lnSpc>
                        <a:spcBef>
                          <a:spcPts val="280"/>
                        </a:spcBef>
                      </a:pPr>
                      <a:r>
                        <a:rPr sz="1650" spc="37" baseline="-101010" dirty="0">
                          <a:solidFill>
                            <a:srgbClr val="231F20"/>
                          </a:solidFill>
                          <a:latin typeface="SimSun"/>
                          <a:cs typeface="SimSun"/>
                        </a:rPr>
                        <a:t>（普</a:t>
                      </a:r>
                      <a:r>
                        <a:rPr sz="1650" baseline="-101010" dirty="0">
                          <a:solidFill>
                            <a:srgbClr val="231F20"/>
                          </a:solidFill>
                          <a:latin typeface="SimSun"/>
                          <a:cs typeface="SimSun"/>
                        </a:rPr>
                        <a:t>）</a:t>
                      </a:r>
                      <a:r>
                        <a:rPr sz="1650" spc="-195" baseline="-101010" dirty="0">
                          <a:solidFill>
                            <a:srgbClr val="231F20"/>
                          </a:solidFill>
                          <a:latin typeface="SimSun"/>
                          <a:cs typeface="SimSun"/>
                        </a:rPr>
                        <a:t> </a:t>
                      </a:r>
                      <a:r>
                        <a:rPr sz="1500" baseline="-108333" dirty="0">
                          <a:solidFill>
                            <a:srgbClr val="231F20"/>
                          </a:solidFill>
                          <a:latin typeface="SimSun"/>
                          <a:cs typeface="SimSun"/>
                        </a:rPr>
                        <a:t>生</a:t>
                      </a:r>
                      <a:r>
                        <a:rPr sz="1500" spc="-345" baseline="-108333" dirty="0">
                          <a:solidFill>
                            <a:srgbClr val="231F20"/>
                          </a:solidFill>
                          <a:latin typeface="SimSun"/>
                          <a:cs typeface="SimSun"/>
                        </a:rPr>
                        <a:t> </a:t>
                      </a:r>
                      <a:r>
                        <a:rPr sz="1500" spc="0" baseline="-108333" dirty="0">
                          <a:solidFill>
                            <a:srgbClr val="231F20"/>
                          </a:solidFill>
                          <a:latin typeface="Arial"/>
                          <a:cs typeface="Arial"/>
                        </a:rPr>
                        <a:t>Da-V-3</a:t>
                      </a:r>
                      <a:r>
                        <a:rPr sz="1500" spc="247" baseline="-108333" dirty="0">
                          <a:solidFill>
                            <a:srgbClr val="231F20"/>
                          </a:solidFill>
                          <a:latin typeface="Arial"/>
                          <a:cs typeface="Arial"/>
                        </a:rPr>
                        <a:t> </a:t>
                      </a:r>
                      <a:r>
                        <a:rPr sz="1100" spc="25" dirty="0">
                          <a:solidFill>
                            <a:srgbClr val="231F20"/>
                          </a:solidFill>
                          <a:latin typeface="SimSun"/>
                          <a:cs typeface="SimSun"/>
                        </a:rPr>
                        <a:t>什麼情形下，規範會受到質疑而改變？</a:t>
                      </a:r>
                      <a:endParaRPr sz="1100">
                        <a:latin typeface="SimSun"/>
                        <a:cs typeface="SimSun"/>
                      </a:endParaRPr>
                    </a:p>
                    <a:p>
                      <a:pPr marL="1202690">
                        <a:lnSpc>
                          <a:spcPct val="100000"/>
                        </a:lnSpc>
                        <a:spcBef>
                          <a:spcPts val="680"/>
                        </a:spcBef>
                      </a:pPr>
                      <a:r>
                        <a:rPr sz="1100" spc="25" dirty="0">
                          <a:solidFill>
                            <a:srgbClr val="231F20"/>
                          </a:solidFill>
                          <a:latin typeface="SimSun"/>
                          <a:cs typeface="SimSun"/>
                        </a:rPr>
                        <a:t>、（</a:t>
                      </a:r>
                      <a:r>
                        <a:rPr sz="1100" dirty="0">
                          <a:solidFill>
                            <a:srgbClr val="231F20"/>
                          </a:solidFill>
                          <a:latin typeface="SimSun"/>
                          <a:cs typeface="SimSun"/>
                        </a:rPr>
                        <a:t>技</a:t>
                      </a:r>
                      <a:r>
                        <a:rPr sz="1100" spc="-260" dirty="0">
                          <a:solidFill>
                            <a:srgbClr val="231F20"/>
                          </a:solidFill>
                          <a:latin typeface="SimSun"/>
                          <a:cs typeface="SimSun"/>
                        </a:rPr>
                        <a:t> </a:t>
                      </a:r>
                      <a:r>
                        <a:rPr sz="1100" dirty="0">
                          <a:solidFill>
                            <a:srgbClr val="231F20"/>
                          </a:solidFill>
                          <a:latin typeface="Arial"/>
                          <a:cs typeface="Arial"/>
                        </a:rPr>
                        <a:t>/</a:t>
                      </a:r>
                      <a:r>
                        <a:rPr sz="1100" spc="-15" dirty="0">
                          <a:solidFill>
                            <a:srgbClr val="231F20"/>
                          </a:solidFill>
                          <a:latin typeface="Arial"/>
                          <a:cs typeface="Arial"/>
                        </a:rPr>
                        <a:t> </a:t>
                      </a:r>
                      <a:r>
                        <a:rPr sz="1100" spc="25" dirty="0">
                          <a:solidFill>
                            <a:srgbClr val="231F20"/>
                          </a:solidFill>
                          <a:latin typeface="SimSun"/>
                          <a:cs typeface="SimSun"/>
                        </a:rPr>
                        <a:t>綜</a:t>
                      </a:r>
                      <a:r>
                        <a:rPr sz="1100" dirty="0">
                          <a:solidFill>
                            <a:srgbClr val="231F20"/>
                          </a:solidFill>
                          <a:latin typeface="SimSun"/>
                          <a:cs typeface="SimSun"/>
                        </a:rPr>
                        <a:t>）</a:t>
                      </a:r>
                      <a:r>
                        <a:rPr sz="1100" spc="-130" dirty="0">
                          <a:solidFill>
                            <a:srgbClr val="231F20"/>
                          </a:solidFill>
                          <a:latin typeface="SimSun"/>
                          <a:cs typeface="SimSun"/>
                        </a:rPr>
                        <a:t> </a:t>
                      </a:r>
                      <a:r>
                        <a:rPr sz="1500" baseline="2777" dirty="0">
                          <a:solidFill>
                            <a:srgbClr val="231F20"/>
                          </a:solidFill>
                          <a:latin typeface="SimSun"/>
                          <a:cs typeface="SimSun"/>
                        </a:rPr>
                        <a:t>生</a:t>
                      </a:r>
                      <a:r>
                        <a:rPr sz="1500" spc="-352" baseline="2777" dirty="0">
                          <a:solidFill>
                            <a:srgbClr val="231F20"/>
                          </a:solidFill>
                          <a:latin typeface="SimSun"/>
                          <a:cs typeface="SimSun"/>
                        </a:rPr>
                        <a:t> </a:t>
                      </a:r>
                      <a:r>
                        <a:rPr sz="1500" spc="0" baseline="2777" dirty="0">
                          <a:solidFill>
                            <a:srgbClr val="231F20"/>
                          </a:solidFill>
                          <a:latin typeface="Arial"/>
                          <a:cs typeface="Arial"/>
                        </a:rPr>
                        <a:t>Da-V-5</a:t>
                      </a:r>
                      <a:r>
                        <a:rPr sz="1500" spc="75" baseline="2777" dirty="0">
                          <a:solidFill>
                            <a:srgbClr val="231F20"/>
                          </a:solidFill>
                          <a:latin typeface="Arial"/>
                          <a:cs typeface="Arial"/>
                        </a:rPr>
                        <a:t> </a:t>
                      </a:r>
                      <a:r>
                        <a:rPr sz="1100" spc="130" dirty="0">
                          <a:solidFill>
                            <a:srgbClr val="231F20"/>
                          </a:solidFill>
                          <a:latin typeface="SimSun"/>
                          <a:cs typeface="SimSun"/>
                        </a:rPr>
                        <a:t>釐清個人行為及公共事</a:t>
                      </a:r>
                      <a:endParaRPr sz="1100">
                        <a:latin typeface="SimSun"/>
                        <a:cs typeface="SimSun"/>
                      </a:endParaRPr>
                    </a:p>
                    <a:p>
                      <a:pPr marL="2700020">
                        <a:lnSpc>
                          <a:spcPct val="100000"/>
                        </a:lnSpc>
                        <a:spcBef>
                          <a:spcPts val="280"/>
                        </a:spcBef>
                      </a:pPr>
                      <a:r>
                        <a:rPr sz="1100" spc="150" dirty="0">
                          <a:solidFill>
                            <a:srgbClr val="231F20"/>
                          </a:solidFill>
                          <a:latin typeface="SimSun"/>
                          <a:cs typeface="SimSun"/>
                        </a:rPr>
                        <a:t>務等議題中的迷</a:t>
                      </a:r>
                      <a:r>
                        <a:rPr sz="1100" spc="25" dirty="0">
                          <a:solidFill>
                            <a:srgbClr val="231F20"/>
                          </a:solidFill>
                          <a:latin typeface="SimSun"/>
                          <a:cs typeface="SimSun"/>
                        </a:rPr>
                        <a:t>思</a:t>
                      </a:r>
                      <a:r>
                        <a:rPr sz="1100" spc="150" dirty="0">
                          <a:solidFill>
                            <a:srgbClr val="231F20"/>
                          </a:solidFill>
                          <a:latin typeface="SimSun"/>
                          <a:cs typeface="SimSun"/>
                        </a:rPr>
                        <a:t>，掌</a:t>
                      </a:r>
                      <a:endParaRPr sz="1100">
                        <a:latin typeface="SimSun"/>
                        <a:cs typeface="SimSun"/>
                      </a:endParaRPr>
                    </a:p>
                    <a:p>
                      <a:pPr marL="2700020" marR="81280">
                        <a:lnSpc>
                          <a:spcPct val="136300"/>
                        </a:lnSpc>
                      </a:pPr>
                      <a:r>
                        <a:rPr sz="1100" spc="135" dirty="0">
                          <a:solidFill>
                            <a:srgbClr val="231F20"/>
                          </a:solidFill>
                          <a:latin typeface="SimSun"/>
                          <a:cs typeface="SimSun"/>
                        </a:rPr>
                        <a:t>握正確探索相關課題的 </a:t>
                      </a:r>
                      <a:r>
                        <a:rPr sz="1100" spc="25" dirty="0">
                          <a:solidFill>
                            <a:srgbClr val="231F20"/>
                          </a:solidFill>
                          <a:latin typeface="SimSun"/>
                          <a:cs typeface="SimSun"/>
                        </a:rPr>
                        <a:t>方法。</a:t>
                      </a:r>
                      <a:endParaRPr sz="1100">
                        <a:latin typeface="SimSun"/>
                        <a:cs typeface="SimSun"/>
                      </a:endParaRPr>
                    </a:p>
                  </a:txBody>
                  <a:tcPr marL="0" marR="0" marT="90805" marB="0">
                    <a:lnR w="6350">
                      <a:solidFill>
                        <a:srgbClr val="61A489"/>
                      </a:solidFill>
                      <a:prstDash val="solid"/>
                    </a:lnR>
                    <a:lnT w="6350">
                      <a:solidFill>
                        <a:srgbClr val="61A489"/>
                      </a:solidFill>
                      <a:prstDash val="solid"/>
                    </a:lnT>
                    <a:lnB w="6350">
                      <a:solidFill>
                        <a:srgbClr val="61A48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34641" y="101165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177</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4" name="object 4"/>
          <p:cNvSpPr/>
          <p:nvPr/>
        </p:nvSpPr>
        <p:spPr>
          <a:xfrm>
            <a:off x="5651995" y="0"/>
            <a:ext cx="1908175" cy="252095"/>
          </a:xfrm>
          <a:custGeom>
            <a:avLst/>
            <a:gdLst/>
            <a:ahLst/>
            <a:cxnLst/>
            <a:rect l="l" t="t" r="r" b="b"/>
            <a:pathLst>
              <a:path w="1908175" h="252095">
                <a:moveTo>
                  <a:pt x="0" y="251993"/>
                </a:moveTo>
                <a:lnTo>
                  <a:pt x="1908009" y="251993"/>
                </a:lnTo>
                <a:lnTo>
                  <a:pt x="1908009" y="0"/>
                </a:lnTo>
                <a:lnTo>
                  <a:pt x="0" y="0"/>
                </a:lnTo>
                <a:lnTo>
                  <a:pt x="0" y="251993"/>
                </a:lnTo>
                <a:close/>
              </a:path>
            </a:pathLst>
          </a:custGeom>
          <a:solidFill>
            <a:srgbClr val="AAC9BB"/>
          </a:solidFill>
        </p:spPr>
        <p:txBody>
          <a:bodyPr wrap="square" lIns="0" tIns="0" rIns="0" bIns="0" rtlCol="0"/>
          <a:lstStyle/>
          <a:p>
            <a:endParaRPr/>
          </a:p>
        </p:txBody>
      </p:sp>
      <p:sp>
        <p:nvSpPr>
          <p:cNvPr id="5" name="object 5"/>
          <p:cNvSpPr/>
          <p:nvPr/>
        </p:nvSpPr>
        <p:spPr>
          <a:xfrm>
            <a:off x="0" y="0"/>
            <a:ext cx="5652135" cy="252095"/>
          </a:xfrm>
          <a:custGeom>
            <a:avLst/>
            <a:gdLst/>
            <a:ahLst/>
            <a:cxnLst/>
            <a:rect l="l" t="t" r="r" b="b"/>
            <a:pathLst>
              <a:path w="5652135" h="252095">
                <a:moveTo>
                  <a:pt x="5651995" y="0"/>
                </a:moveTo>
                <a:lnTo>
                  <a:pt x="0" y="0"/>
                </a:lnTo>
                <a:lnTo>
                  <a:pt x="0" y="251993"/>
                </a:lnTo>
                <a:lnTo>
                  <a:pt x="5651995" y="251993"/>
                </a:lnTo>
                <a:lnTo>
                  <a:pt x="5651995" y="0"/>
                </a:lnTo>
                <a:close/>
              </a:path>
            </a:pathLst>
          </a:custGeom>
          <a:solidFill>
            <a:srgbClr val="7EB19B"/>
          </a:solidFill>
        </p:spPr>
        <p:txBody>
          <a:bodyPr wrap="square" lIns="0" tIns="0" rIns="0" bIns="0" rtlCol="0"/>
          <a:lstStyle/>
          <a:p>
            <a:endParaRPr/>
          </a:p>
        </p:txBody>
      </p:sp>
      <p:sp>
        <p:nvSpPr>
          <p:cNvPr id="6" name="object 6"/>
          <p:cNvSpPr/>
          <p:nvPr/>
        </p:nvSpPr>
        <p:spPr>
          <a:xfrm>
            <a:off x="6950554" y="7362003"/>
            <a:ext cx="190500" cy="1755139"/>
          </a:xfrm>
          <a:custGeom>
            <a:avLst/>
            <a:gdLst/>
            <a:ahLst/>
            <a:cxnLst/>
            <a:rect l="l" t="t" r="r" b="b"/>
            <a:pathLst>
              <a:path w="190500" h="1755140">
                <a:moveTo>
                  <a:pt x="94996" y="0"/>
                </a:moveTo>
                <a:lnTo>
                  <a:pt x="58019" y="7465"/>
                </a:lnTo>
                <a:lnTo>
                  <a:pt x="27824" y="27824"/>
                </a:lnTo>
                <a:lnTo>
                  <a:pt x="7465" y="58019"/>
                </a:lnTo>
                <a:lnTo>
                  <a:pt x="0" y="94996"/>
                </a:lnTo>
                <a:lnTo>
                  <a:pt x="0" y="1660004"/>
                </a:lnTo>
                <a:lnTo>
                  <a:pt x="7465" y="1696980"/>
                </a:lnTo>
                <a:lnTo>
                  <a:pt x="27824" y="1727176"/>
                </a:lnTo>
                <a:lnTo>
                  <a:pt x="58019" y="1747534"/>
                </a:lnTo>
                <a:lnTo>
                  <a:pt x="94996" y="1755000"/>
                </a:lnTo>
                <a:lnTo>
                  <a:pt x="131972" y="1747534"/>
                </a:lnTo>
                <a:lnTo>
                  <a:pt x="162167" y="1727176"/>
                </a:lnTo>
                <a:lnTo>
                  <a:pt x="182526" y="1696980"/>
                </a:lnTo>
                <a:lnTo>
                  <a:pt x="189992" y="1660004"/>
                </a:lnTo>
                <a:lnTo>
                  <a:pt x="189992" y="94996"/>
                </a:lnTo>
                <a:lnTo>
                  <a:pt x="182526" y="58019"/>
                </a:lnTo>
                <a:lnTo>
                  <a:pt x="162167" y="27824"/>
                </a:lnTo>
                <a:lnTo>
                  <a:pt x="131972" y="7465"/>
                </a:lnTo>
                <a:lnTo>
                  <a:pt x="94996" y="0"/>
                </a:lnTo>
                <a:close/>
              </a:path>
            </a:pathLst>
          </a:custGeom>
          <a:solidFill>
            <a:srgbClr val="E9F0EC"/>
          </a:solidFill>
        </p:spPr>
        <p:txBody>
          <a:bodyPr wrap="square" lIns="0" tIns="0" rIns="0" bIns="0" rtlCol="0"/>
          <a:lstStyle/>
          <a:p>
            <a:endParaRPr/>
          </a:p>
        </p:txBody>
      </p:sp>
      <p:sp>
        <p:nvSpPr>
          <p:cNvPr id="7" name="object 7"/>
          <p:cNvSpPr txBox="1"/>
          <p:nvPr/>
        </p:nvSpPr>
        <p:spPr>
          <a:xfrm>
            <a:off x="6975701" y="1481302"/>
            <a:ext cx="139700" cy="161798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壹</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那些年一起學的機車知</a:t>
            </a:r>
            <a:r>
              <a:rPr sz="900" b="1" dirty="0">
                <a:solidFill>
                  <a:srgbClr val="6D6E71"/>
                </a:solidFill>
                <a:latin typeface="微軟正黑體"/>
                <a:cs typeface="微軟正黑體"/>
              </a:rPr>
              <a:t>識</a:t>
            </a:r>
            <a:endParaRPr sz="900">
              <a:latin typeface="微軟正黑體"/>
              <a:cs typeface="微軟正黑體"/>
            </a:endParaRPr>
          </a:p>
        </p:txBody>
      </p:sp>
      <p:sp>
        <p:nvSpPr>
          <p:cNvPr id="8" name="object 8"/>
          <p:cNvSpPr txBox="1"/>
          <p:nvPr/>
        </p:nvSpPr>
        <p:spPr>
          <a:xfrm>
            <a:off x="6991896" y="3159986"/>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9" name="object 9"/>
          <p:cNvSpPr txBox="1"/>
          <p:nvPr/>
        </p:nvSpPr>
        <p:spPr>
          <a:xfrm>
            <a:off x="6975701" y="3423810"/>
            <a:ext cx="139700" cy="1497965"/>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貳</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行車要檢查騎乘要安</a:t>
            </a:r>
            <a:r>
              <a:rPr sz="900" b="1" dirty="0">
                <a:solidFill>
                  <a:srgbClr val="6D6E71"/>
                </a:solidFill>
                <a:latin typeface="微軟正黑體"/>
                <a:cs typeface="微軟正黑體"/>
              </a:rPr>
              <a:t>全</a:t>
            </a:r>
            <a:endParaRPr sz="900">
              <a:latin typeface="微軟正黑體"/>
              <a:cs typeface="微軟正黑體"/>
            </a:endParaRPr>
          </a:p>
        </p:txBody>
      </p:sp>
      <p:sp>
        <p:nvSpPr>
          <p:cNvPr id="10" name="object 10"/>
          <p:cNvSpPr txBox="1"/>
          <p:nvPr/>
        </p:nvSpPr>
        <p:spPr>
          <a:xfrm>
            <a:off x="6991896" y="4982477"/>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11" name="object 11"/>
          <p:cNvSpPr txBox="1"/>
          <p:nvPr/>
        </p:nvSpPr>
        <p:spPr>
          <a:xfrm>
            <a:off x="6975701" y="5246304"/>
            <a:ext cx="139700" cy="185801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參</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安全駕駛機車該懂的日常檢</a:t>
            </a:r>
            <a:r>
              <a:rPr sz="900" b="1" dirty="0">
                <a:solidFill>
                  <a:srgbClr val="6D6E71"/>
                </a:solidFill>
                <a:latin typeface="微軟正黑體"/>
                <a:cs typeface="微軟正黑體"/>
              </a:rPr>
              <a:t>查</a:t>
            </a:r>
            <a:endParaRPr sz="900">
              <a:latin typeface="微軟正黑體"/>
              <a:cs typeface="微軟正黑體"/>
            </a:endParaRPr>
          </a:p>
        </p:txBody>
      </p:sp>
      <p:sp>
        <p:nvSpPr>
          <p:cNvPr id="12" name="object 12"/>
          <p:cNvSpPr txBox="1"/>
          <p:nvPr/>
        </p:nvSpPr>
        <p:spPr>
          <a:xfrm>
            <a:off x="6991896" y="7165016"/>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13" name="object 13"/>
          <p:cNvSpPr txBox="1"/>
          <p:nvPr/>
        </p:nvSpPr>
        <p:spPr>
          <a:xfrm>
            <a:off x="6975701" y="7428843"/>
            <a:ext cx="139700" cy="1617980"/>
          </a:xfrm>
          <a:prstGeom prst="rect">
            <a:avLst/>
          </a:prstGeom>
        </p:spPr>
        <p:txBody>
          <a:bodyPr vert="eaVert" wrap="square" lIns="0" tIns="0" rIns="0" bIns="0" rtlCol="0">
            <a:spAutoFit/>
          </a:bodyPr>
          <a:lstStyle/>
          <a:p>
            <a:pPr marL="12700">
              <a:lnSpc>
                <a:spcPct val="70000"/>
              </a:lnSpc>
            </a:pPr>
            <a:r>
              <a:rPr sz="900" b="1" spc="40" dirty="0">
                <a:solidFill>
                  <a:srgbClr val="8DB9A5"/>
                </a:solidFill>
                <a:latin typeface="微軟正黑體"/>
                <a:cs typeface="微軟正黑體"/>
              </a:rPr>
              <a:t>肆</a:t>
            </a:r>
            <a:r>
              <a:rPr sz="900" b="1" dirty="0">
                <a:solidFill>
                  <a:srgbClr val="8DB9A5"/>
                </a:solidFill>
                <a:latin typeface="微軟正黑體"/>
                <a:cs typeface="微軟正黑體"/>
              </a:rPr>
              <a:t>、 </a:t>
            </a:r>
            <a:r>
              <a:rPr sz="900" b="1" spc="-110" dirty="0">
                <a:solidFill>
                  <a:srgbClr val="8DB9A5"/>
                </a:solidFill>
                <a:latin typeface="微軟正黑體"/>
                <a:cs typeface="微軟正黑體"/>
              </a:rPr>
              <a:t> </a:t>
            </a:r>
            <a:r>
              <a:rPr sz="900" b="1" spc="40" dirty="0">
                <a:solidFill>
                  <a:srgbClr val="8DB9A5"/>
                </a:solidFill>
                <a:latin typeface="微軟正黑體"/>
                <a:cs typeface="微軟正黑體"/>
              </a:rPr>
              <a:t>微型電動二輪車安全駕</a:t>
            </a:r>
            <a:r>
              <a:rPr sz="900" b="1" dirty="0">
                <a:solidFill>
                  <a:srgbClr val="8DB9A5"/>
                </a:solidFill>
                <a:latin typeface="微軟正黑體"/>
                <a:cs typeface="微軟正黑體"/>
              </a:rPr>
              <a:t>駛</a:t>
            </a:r>
            <a:endParaRPr sz="900">
              <a:latin typeface="微軟正黑體"/>
              <a:cs typeface="微軟正黑體"/>
            </a:endParaRPr>
          </a:p>
        </p:txBody>
      </p:sp>
      <p:sp>
        <p:nvSpPr>
          <p:cNvPr id="14" name="object 14"/>
          <p:cNvSpPr/>
          <p:nvPr/>
        </p:nvSpPr>
        <p:spPr>
          <a:xfrm>
            <a:off x="870343" y="1372768"/>
            <a:ext cx="5858510" cy="8370570"/>
          </a:xfrm>
          <a:custGeom>
            <a:avLst/>
            <a:gdLst/>
            <a:ahLst/>
            <a:cxnLst/>
            <a:rect l="l" t="t" r="r" b="b"/>
            <a:pathLst>
              <a:path w="5858509" h="8370570">
                <a:moveTo>
                  <a:pt x="0" y="8369998"/>
                </a:moveTo>
                <a:lnTo>
                  <a:pt x="5858471" y="8369998"/>
                </a:lnTo>
                <a:lnTo>
                  <a:pt x="5858471" y="0"/>
                </a:lnTo>
                <a:lnTo>
                  <a:pt x="0" y="0"/>
                </a:lnTo>
                <a:lnTo>
                  <a:pt x="0" y="8369998"/>
                </a:lnTo>
                <a:close/>
              </a:path>
            </a:pathLst>
          </a:custGeom>
          <a:ln w="6350">
            <a:solidFill>
              <a:srgbClr val="6D6E71"/>
            </a:solidFill>
          </a:ln>
        </p:spPr>
        <p:txBody>
          <a:bodyPr wrap="square" lIns="0" tIns="0" rIns="0" bIns="0" rtlCol="0"/>
          <a:lstStyle/>
          <a:p>
            <a:endParaRPr/>
          </a:p>
        </p:txBody>
      </p:sp>
      <p:graphicFrame>
        <p:nvGraphicFramePr>
          <p:cNvPr id="15" name="object 15"/>
          <p:cNvGraphicFramePr>
            <a:graphicFrameLocks noGrp="1"/>
          </p:cNvGraphicFramePr>
          <p:nvPr/>
        </p:nvGraphicFramePr>
        <p:xfrm>
          <a:off x="1060597" y="1530003"/>
          <a:ext cx="5480685" cy="8028305"/>
        </p:xfrm>
        <a:graphic>
          <a:graphicData uri="http://schemas.openxmlformats.org/drawingml/2006/table">
            <a:tbl>
              <a:tblPr firstRow="1" bandRow="1">
                <a:tableStyleId>{2D5ABB26-0587-4C30-8999-92F81FD0307C}</a:tableStyleId>
              </a:tblPr>
              <a:tblGrid>
                <a:gridCol w="1165225">
                  <a:extLst>
                    <a:ext uri="{9D8B030D-6E8A-4147-A177-3AD203B41FA5}">
                      <a16:colId xmlns:a16="http://schemas.microsoft.com/office/drawing/2014/main" val="20000"/>
                    </a:ext>
                  </a:extLst>
                </a:gridCol>
                <a:gridCol w="4304665">
                  <a:extLst>
                    <a:ext uri="{9D8B030D-6E8A-4147-A177-3AD203B41FA5}">
                      <a16:colId xmlns:a16="http://schemas.microsoft.com/office/drawing/2014/main" val="20001"/>
                    </a:ext>
                  </a:extLst>
                </a:gridCol>
              </a:tblGrid>
              <a:tr h="548005">
                <a:tc gridSpan="2">
                  <a:txBody>
                    <a:bodyPr/>
                    <a:lstStyle/>
                    <a:p>
                      <a:pPr marL="74930">
                        <a:lnSpc>
                          <a:spcPct val="100000"/>
                        </a:lnSpc>
                        <a:spcBef>
                          <a:spcPts val="434"/>
                        </a:spcBef>
                      </a:pPr>
                      <a:r>
                        <a:rPr sz="1100" spc="25" dirty="0">
                          <a:solidFill>
                            <a:srgbClr val="61A489"/>
                          </a:solidFill>
                          <a:latin typeface="SimSun"/>
                          <a:cs typeface="SimSun"/>
                        </a:rPr>
                        <a:t>情</a:t>
                      </a:r>
                      <a:r>
                        <a:rPr sz="1100" dirty="0">
                          <a:solidFill>
                            <a:srgbClr val="61A489"/>
                          </a:solidFill>
                          <a:latin typeface="SimSun"/>
                          <a:cs typeface="SimSun"/>
                        </a:rPr>
                        <a:t>境</a:t>
                      </a:r>
                      <a:r>
                        <a:rPr sz="1100" spc="-254" dirty="0">
                          <a:solidFill>
                            <a:srgbClr val="61A489"/>
                          </a:solidFill>
                          <a:latin typeface="SimSun"/>
                          <a:cs typeface="SimSun"/>
                        </a:rPr>
                        <a:t> </a:t>
                      </a:r>
                      <a:r>
                        <a:rPr sz="1100" dirty="0">
                          <a:solidFill>
                            <a:srgbClr val="61A489"/>
                          </a:solidFill>
                          <a:latin typeface="Arial"/>
                          <a:cs typeface="Arial"/>
                        </a:rPr>
                        <a:t>(</a:t>
                      </a:r>
                      <a:r>
                        <a:rPr sz="1100" spc="-10" dirty="0">
                          <a:solidFill>
                            <a:srgbClr val="61A489"/>
                          </a:solidFill>
                          <a:latin typeface="Arial"/>
                          <a:cs typeface="Arial"/>
                        </a:rPr>
                        <a:t> </a:t>
                      </a:r>
                      <a:r>
                        <a:rPr sz="1100" spc="25" dirty="0">
                          <a:solidFill>
                            <a:srgbClr val="61A489"/>
                          </a:solidFill>
                          <a:latin typeface="SimSun"/>
                          <a:cs typeface="SimSun"/>
                        </a:rPr>
                        <a:t>其</a:t>
                      </a:r>
                      <a:r>
                        <a:rPr sz="1100" dirty="0">
                          <a:solidFill>
                            <a:srgbClr val="61A489"/>
                          </a:solidFill>
                          <a:latin typeface="SimSun"/>
                          <a:cs typeface="SimSun"/>
                        </a:rPr>
                        <a:t>他</a:t>
                      </a:r>
                      <a:r>
                        <a:rPr sz="1100" spc="-254" dirty="0">
                          <a:solidFill>
                            <a:srgbClr val="61A489"/>
                          </a:solidFill>
                          <a:latin typeface="SimSun"/>
                          <a:cs typeface="SimSun"/>
                        </a:rPr>
                        <a:t> </a:t>
                      </a:r>
                      <a:r>
                        <a:rPr sz="1100" spc="5" dirty="0">
                          <a:solidFill>
                            <a:srgbClr val="61A489"/>
                          </a:solidFill>
                          <a:latin typeface="Arial"/>
                          <a:cs typeface="Arial"/>
                        </a:rPr>
                        <a:t>)</a:t>
                      </a:r>
                      <a:r>
                        <a:rPr sz="1100" spc="5" dirty="0">
                          <a:solidFill>
                            <a:srgbClr val="61A489"/>
                          </a:solidFill>
                          <a:latin typeface="SimSun"/>
                          <a:cs typeface="SimSun"/>
                        </a:rPr>
                        <a:t>：</a:t>
                      </a:r>
                      <a:endParaRPr sz="1100">
                        <a:latin typeface="SimSun"/>
                        <a:cs typeface="SimSun"/>
                      </a:endParaRPr>
                    </a:p>
                    <a:p>
                      <a:pPr marL="74930">
                        <a:lnSpc>
                          <a:spcPct val="100000"/>
                        </a:lnSpc>
                        <a:spcBef>
                          <a:spcPts val="760"/>
                        </a:spcBef>
                      </a:pPr>
                      <a:r>
                        <a:rPr sz="1100" spc="25" dirty="0">
                          <a:solidFill>
                            <a:srgbClr val="61A489"/>
                          </a:solidFill>
                          <a:latin typeface="SimSun"/>
                          <a:cs typeface="SimSun"/>
                        </a:rPr>
                        <a:t>你覺得還有哪些狀況會發</a:t>
                      </a:r>
                      <a:r>
                        <a:rPr sz="1100" dirty="0">
                          <a:solidFill>
                            <a:srgbClr val="61A489"/>
                          </a:solidFill>
                          <a:latin typeface="SimSun"/>
                          <a:cs typeface="SimSun"/>
                        </a:rPr>
                        <a:t>生</a:t>
                      </a:r>
                      <a:r>
                        <a:rPr sz="1100" spc="-254" dirty="0">
                          <a:solidFill>
                            <a:srgbClr val="61A489"/>
                          </a:solidFill>
                          <a:latin typeface="SimSun"/>
                          <a:cs typeface="SimSun"/>
                        </a:rPr>
                        <a:t> </a:t>
                      </a:r>
                      <a:r>
                        <a:rPr sz="1100" spc="-5" dirty="0">
                          <a:solidFill>
                            <a:srgbClr val="61A489"/>
                          </a:solidFill>
                          <a:latin typeface="Arial"/>
                          <a:cs typeface="Arial"/>
                        </a:rPr>
                        <a:t>?</a:t>
                      </a:r>
                      <a:endParaRPr sz="1100">
                        <a:latin typeface="Arial"/>
                        <a:cs typeface="Arial"/>
                      </a:endParaRPr>
                    </a:p>
                  </a:txBody>
                  <a:tcPr marL="0" marR="0" marT="55244"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1129665">
                <a:tc>
                  <a:txBody>
                    <a:bodyPr/>
                    <a:lstStyle/>
                    <a:p>
                      <a:pPr>
                        <a:lnSpc>
                          <a:spcPct val="100000"/>
                        </a:lnSpc>
                        <a:spcBef>
                          <a:spcPts val="25"/>
                        </a:spcBef>
                      </a:pPr>
                      <a:endParaRPr sz="3250">
                        <a:latin typeface="Times New Roman"/>
                        <a:cs typeface="Times New Roman"/>
                      </a:endParaRPr>
                    </a:p>
                    <a:p>
                      <a:pPr marL="74930">
                        <a:lnSpc>
                          <a:spcPct val="100000"/>
                        </a:lnSpc>
                        <a:spcBef>
                          <a:spcPts val="5"/>
                        </a:spcBef>
                      </a:pPr>
                      <a:r>
                        <a:rPr sz="1100" spc="25" dirty="0">
                          <a:solidFill>
                            <a:srgbClr val="61A489"/>
                          </a:solidFill>
                          <a:latin typeface="SimSun"/>
                          <a:cs typeface="SimSun"/>
                        </a:rPr>
                        <a:t>可能發生的危險</a:t>
                      </a:r>
                      <a:endParaRPr sz="1100">
                        <a:latin typeface="SimSun"/>
                        <a:cs typeface="SimSun"/>
                      </a:endParaRPr>
                    </a:p>
                  </a:txBody>
                  <a:tcPr marL="0" marR="0" marT="3175"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a:lnSpc>
                          <a:spcPct val="100000"/>
                        </a:lnSpc>
                      </a:pPr>
                      <a:endParaRPr sz="1000">
                        <a:latin typeface="Times New Roman"/>
                        <a:cs typeface="Times New Roma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1"/>
                  </a:ext>
                </a:extLst>
              </a:tr>
              <a:tr h="1129665">
                <a:tc>
                  <a:txBody>
                    <a:bodyPr/>
                    <a:lstStyle/>
                    <a:p>
                      <a:pPr>
                        <a:lnSpc>
                          <a:spcPct val="100000"/>
                        </a:lnSpc>
                        <a:spcBef>
                          <a:spcPts val="25"/>
                        </a:spcBef>
                      </a:pPr>
                      <a:endParaRPr sz="3250">
                        <a:latin typeface="Times New Roman"/>
                        <a:cs typeface="Times New Roman"/>
                      </a:endParaRPr>
                    </a:p>
                    <a:p>
                      <a:pPr marL="74930">
                        <a:lnSpc>
                          <a:spcPct val="100000"/>
                        </a:lnSpc>
                        <a:spcBef>
                          <a:spcPts val="5"/>
                        </a:spcBef>
                      </a:pPr>
                      <a:r>
                        <a:rPr sz="1100" spc="25" dirty="0">
                          <a:solidFill>
                            <a:srgbClr val="61A489"/>
                          </a:solidFill>
                          <a:latin typeface="SimSun"/>
                          <a:cs typeface="SimSun"/>
                        </a:rPr>
                        <a:t>安全駕駛的做法</a:t>
                      </a:r>
                      <a:endParaRPr sz="1100">
                        <a:latin typeface="SimSun"/>
                        <a:cs typeface="SimSun"/>
                      </a:endParaRPr>
                    </a:p>
                  </a:txBody>
                  <a:tcPr marL="0" marR="0" marT="3175"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a:lnSpc>
                          <a:spcPct val="100000"/>
                        </a:lnSpc>
                      </a:pPr>
                      <a:endParaRPr sz="1000">
                        <a:latin typeface="Times New Roman"/>
                        <a:cs typeface="Times New Roma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2"/>
                  </a:ext>
                </a:extLst>
              </a:tr>
              <a:tr h="1129665">
                <a:tc>
                  <a:txBody>
                    <a:bodyPr/>
                    <a:lstStyle/>
                    <a:p>
                      <a:pPr>
                        <a:lnSpc>
                          <a:spcPct val="100000"/>
                        </a:lnSpc>
                        <a:spcBef>
                          <a:spcPts val="25"/>
                        </a:spcBef>
                      </a:pPr>
                      <a:endParaRPr sz="3250">
                        <a:latin typeface="Times New Roman"/>
                        <a:cs typeface="Times New Roman"/>
                      </a:endParaRPr>
                    </a:p>
                    <a:p>
                      <a:pPr marL="74930">
                        <a:lnSpc>
                          <a:spcPct val="100000"/>
                        </a:lnSpc>
                        <a:spcBef>
                          <a:spcPts val="5"/>
                        </a:spcBef>
                      </a:pPr>
                      <a:r>
                        <a:rPr sz="1100" spc="25" dirty="0">
                          <a:solidFill>
                            <a:srgbClr val="61A489"/>
                          </a:solidFill>
                          <a:latin typeface="SimSun"/>
                          <a:cs typeface="SimSun"/>
                        </a:rPr>
                        <a:t>其他組別的做法</a:t>
                      </a:r>
                      <a:endParaRPr sz="1100">
                        <a:latin typeface="SimSun"/>
                        <a:cs typeface="SimSun"/>
                      </a:endParaRPr>
                    </a:p>
                  </a:txBody>
                  <a:tcPr marL="0" marR="0" marT="3175"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a:lnSpc>
                          <a:spcPct val="100000"/>
                        </a:lnSpc>
                      </a:pPr>
                      <a:endParaRPr sz="1000">
                        <a:latin typeface="Times New Roman"/>
                        <a:cs typeface="Times New Roma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3"/>
                  </a:ext>
                </a:extLst>
              </a:tr>
              <a:tr h="548005">
                <a:tc gridSpan="2">
                  <a:txBody>
                    <a:bodyPr/>
                    <a:lstStyle/>
                    <a:p>
                      <a:pPr marL="74930">
                        <a:lnSpc>
                          <a:spcPct val="100000"/>
                        </a:lnSpc>
                        <a:spcBef>
                          <a:spcPts val="430"/>
                        </a:spcBef>
                      </a:pPr>
                      <a:r>
                        <a:rPr sz="1100" spc="25" dirty="0">
                          <a:solidFill>
                            <a:srgbClr val="61A489"/>
                          </a:solidFill>
                          <a:latin typeface="SimSun"/>
                          <a:cs typeface="SimSun"/>
                        </a:rPr>
                        <a:t>情</a:t>
                      </a:r>
                      <a:r>
                        <a:rPr sz="1100" dirty="0">
                          <a:solidFill>
                            <a:srgbClr val="61A489"/>
                          </a:solidFill>
                          <a:latin typeface="SimSun"/>
                          <a:cs typeface="SimSun"/>
                        </a:rPr>
                        <a:t>境</a:t>
                      </a:r>
                      <a:r>
                        <a:rPr sz="1100" spc="-254" dirty="0">
                          <a:solidFill>
                            <a:srgbClr val="61A489"/>
                          </a:solidFill>
                          <a:latin typeface="SimSun"/>
                          <a:cs typeface="SimSun"/>
                        </a:rPr>
                        <a:t> </a:t>
                      </a:r>
                      <a:r>
                        <a:rPr sz="1100" dirty="0">
                          <a:solidFill>
                            <a:srgbClr val="61A489"/>
                          </a:solidFill>
                          <a:latin typeface="Arial"/>
                          <a:cs typeface="Arial"/>
                        </a:rPr>
                        <a:t>(</a:t>
                      </a:r>
                      <a:r>
                        <a:rPr sz="1100" spc="-10" dirty="0">
                          <a:solidFill>
                            <a:srgbClr val="61A489"/>
                          </a:solidFill>
                          <a:latin typeface="Arial"/>
                          <a:cs typeface="Arial"/>
                        </a:rPr>
                        <a:t> </a:t>
                      </a:r>
                      <a:r>
                        <a:rPr sz="1100" spc="25" dirty="0">
                          <a:solidFill>
                            <a:srgbClr val="61A489"/>
                          </a:solidFill>
                          <a:latin typeface="SimSun"/>
                          <a:cs typeface="SimSun"/>
                        </a:rPr>
                        <a:t>其</a:t>
                      </a:r>
                      <a:r>
                        <a:rPr sz="1100" dirty="0">
                          <a:solidFill>
                            <a:srgbClr val="61A489"/>
                          </a:solidFill>
                          <a:latin typeface="SimSun"/>
                          <a:cs typeface="SimSun"/>
                        </a:rPr>
                        <a:t>他</a:t>
                      </a:r>
                      <a:r>
                        <a:rPr sz="1100" spc="-254" dirty="0">
                          <a:solidFill>
                            <a:srgbClr val="61A489"/>
                          </a:solidFill>
                          <a:latin typeface="SimSun"/>
                          <a:cs typeface="SimSun"/>
                        </a:rPr>
                        <a:t> </a:t>
                      </a:r>
                      <a:r>
                        <a:rPr sz="1100" spc="5" dirty="0">
                          <a:solidFill>
                            <a:srgbClr val="61A489"/>
                          </a:solidFill>
                          <a:latin typeface="Arial"/>
                          <a:cs typeface="Arial"/>
                        </a:rPr>
                        <a:t>)</a:t>
                      </a:r>
                      <a:r>
                        <a:rPr sz="1100" spc="5" dirty="0">
                          <a:solidFill>
                            <a:srgbClr val="61A489"/>
                          </a:solidFill>
                          <a:latin typeface="SimSun"/>
                          <a:cs typeface="SimSun"/>
                        </a:rPr>
                        <a:t>：</a:t>
                      </a:r>
                      <a:endParaRPr sz="1100">
                        <a:latin typeface="SimSun"/>
                        <a:cs typeface="SimSun"/>
                      </a:endParaRPr>
                    </a:p>
                    <a:p>
                      <a:pPr marL="74930">
                        <a:lnSpc>
                          <a:spcPct val="100000"/>
                        </a:lnSpc>
                        <a:spcBef>
                          <a:spcPts val="765"/>
                        </a:spcBef>
                      </a:pPr>
                      <a:r>
                        <a:rPr sz="1100" spc="25" dirty="0">
                          <a:solidFill>
                            <a:srgbClr val="61A489"/>
                          </a:solidFill>
                          <a:latin typeface="SimSun"/>
                          <a:cs typeface="SimSun"/>
                        </a:rPr>
                        <a:t>你覺得還有哪些狀況會發</a:t>
                      </a:r>
                      <a:r>
                        <a:rPr sz="1100" dirty="0">
                          <a:solidFill>
                            <a:srgbClr val="61A489"/>
                          </a:solidFill>
                          <a:latin typeface="SimSun"/>
                          <a:cs typeface="SimSun"/>
                        </a:rPr>
                        <a:t>生</a:t>
                      </a:r>
                      <a:r>
                        <a:rPr sz="1100" spc="-254" dirty="0">
                          <a:solidFill>
                            <a:srgbClr val="61A489"/>
                          </a:solidFill>
                          <a:latin typeface="SimSun"/>
                          <a:cs typeface="SimSun"/>
                        </a:rPr>
                        <a:t> </a:t>
                      </a:r>
                      <a:r>
                        <a:rPr sz="1100" spc="-5" dirty="0">
                          <a:solidFill>
                            <a:srgbClr val="61A489"/>
                          </a:solidFill>
                          <a:latin typeface="Arial"/>
                          <a:cs typeface="Arial"/>
                        </a:rPr>
                        <a:t>?</a:t>
                      </a:r>
                      <a:endParaRPr sz="1100">
                        <a:latin typeface="Arial"/>
                        <a:cs typeface="Arial"/>
                      </a:endParaRPr>
                    </a:p>
                  </a:txBody>
                  <a:tcPr marL="0" marR="0" marT="5461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1177925">
                <a:tc>
                  <a:txBody>
                    <a:bodyPr/>
                    <a:lstStyle/>
                    <a:p>
                      <a:pPr>
                        <a:lnSpc>
                          <a:spcPct val="100000"/>
                        </a:lnSpc>
                        <a:spcBef>
                          <a:spcPts val="45"/>
                        </a:spcBef>
                      </a:pPr>
                      <a:endParaRPr sz="3400">
                        <a:latin typeface="Times New Roman"/>
                        <a:cs typeface="Times New Roman"/>
                      </a:endParaRPr>
                    </a:p>
                    <a:p>
                      <a:pPr marL="74930">
                        <a:lnSpc>
                          <a:spcPct val="100000"/>
                        </a:lnSpc>
                      </a:pPr>
                      <a:r>
                        <a:rPr sz="1100" spc="25" dirty="0">
                          <a:solidFill>
                            <a:srgbClr val="61A489"/>
                          </a:solidFill>
                          <a:latin typeface="SimSun"/>
                          <a:cs typeface="SimSun"/>
                        </a:rPr>
                        <a:t>可能發生的危險</a:t>
                      </a:r>
                      <a:endParaRPr sz="1100">
                        <a:latin typeface="SimSun"/>
                        <a:cs typeface="SimSun"/>
                      </a:endParaRPr>
                    </a:p>
                  </a:txBody>
                  <a:tcPr marL="0" marR="0" marT="5715"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a:lnSpc>
                          <a:spcPct val="100000"/>
                        </a:lnSpc>
                      </a:pPr>
                      <a:endParaRPr sz="1000">
                        <a:latin typeface="Times New Roman"/>
                        <a:cs typeface="Times New Roma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5"/>
                  </a:ext>
                </a:extLst>
              </a:tr>
              <a:tr h="1177925">
                <a:tc>
                  <a:txBody>
                    <a:bodyPr/>
                    <a:lstStyle/>
                    <a:p>
                      <a:pPr>
                        <a:lnSpc>
                          <a:spcPct val="100000"/>
                        </a:lnSpc>
                        <a:spcBef>
                          <a:spcPts val="45"/>
                        </a:spcBef>
                      </a:pPr>
                      <a:endParaRPr sz="3400">
                        <a:latin typeface="Times New Roman"/>
                        <a:cs typeface="Times New Roman"/>
                      </a:endParaRPr>
                    </a:p>
                    <a:p>
                      <a:pPr marL="74930">
                        <a:lnSpc>
                          <a:spcPct val="100000"/>
                        </a:lnSpc>
                      </a:pPr>
                      <a:r>
                        <a:rPr sz="1100" spc="25" dirty="0">
                          <a:solidFill>
                            <a:srgbClr val="61A489"/>
                          </a:solidFill>
                          <a:latin typeface="SimSun"/>
                          <a:cs typeface="SimSun"/>
                        </a:rPr>
                        <a:t>安全駕駛的做法</a:t>
                      </a:r>
                      <a:endParaRPr sz="1100">
                        <a:latin typeface="SimSun"/>
                        <a:cs typeface="SimSun"/>
                      </a:endParaRPr>
                    </a:p>
                  </a:txBody>
                  <a:tcPr marL="0" marR="0" marT="5715"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a:lnSpc>
                          <a:spcPct val="100000"/>
                        </a:lnSpc>
                      </a:pPr>
                      <a:endParaRPr sz="1000">
                        <a:latin typeface="Times New Roman"/>
                        <a:cs typeface="Times New Roma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6"/>
                  </a:ext>
                </a:extLst>
              </a:tr>
              <a:tr h="1177925">
                <a:tc>
                  <a:txBody>
                    <a:bodyPr/>
                    <a:lstStyle/>
                    <a:p>
                      <a:pPr>
                        <a:lnSpc>
                          <a:spcPct val="100000"/>
                        </a:lnSpc>
                        <a:spcBef>
                          <a:spcPts val="45"/>
                        </a:spcBef>
                      </a:pPr>
                      <a:endParaRPr sz="3400">
                        <a:latin typeface="Times New Roman"/>
                        <a:cs typeface="Times New Roman"/>
                      </a:endParaRPr>
                    </a:p>
                    <a:p>
                      <a:pPr marL="74930">
                        <a:lnSpc>
                          <a:spcPct val="100000"/>
                        </a:lnSpc>
                      </a:pPr>
                      <a:r>
                        <a:rPr sz="1100" spc="25" dirty="0">
                          <a:solidFill>
                            <a:srgbClr val="61A489"/>
                          </a:solidFill>
                          <a:latin typeface="SimSun"/>
                          <a:cs typeface="SimSun"/>
                        </a:rPr>
                        <a:t>其他組別的做法</a:t>
                      </a:r>
                      <a:endParaRPr sz="1100">
                        <a:latin typeface="SimSun"/>
                        <a:cs typeface="SimSun"/>
                      </a:endParaRPr>
                    </a:p>
                  </a:txBody>
                  <a:tcPr marL="0" marR="0" marT="5715"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a:lnSpc>
                          <a:spcPct val="100000"/>
                        </a:lnSpc>
                      </a:pPr>
                      <a:endParaRPr sz="1000">
                        <a:latin typeface="Times New Roman"/>
                        <a:cs typeface="Times New Roma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9940" y="101176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178</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4" name="object 4"/>
          <p:cNvSpPr/>
          <p:nvPr/>
        </p:nvSpPr>
        <p:spPr>
          <a:xfrm>
            <a:off x="0" y="0"/>
            <a:ext cx="7560309" cy="252095"/>
          </a:xfrm>
          <a:custGeom>
            <a:avLst/>
            <a:gdLst/>
            <a:ahLst/>
            <a:cxnLst/>
            <a:rect l="l" t="t" r="r" b="b"/>
            <a:pathLst>
              <a:path w="7560309" h="252095">
                <a:moveTo>
                  <a:pt x="7560005" y="251993"/>
                </a:moveTo>
                <a:lnTo>
                  <a:pt x="7560005" y="0"/>
                </a:lnTo>
                <a:lnTo>
                  <a:pt x="0" y="0"/>
                </a:lnTo>
                <a:lnTo>
                  <a:pt x="0" y="251993"/>
                </a:lnTo>
                <a:lnTo>
                  <a:pt x="7560005" y="251993"/>
                </a:lnTo>
                <a:close/>
              </a:path>
            </a:pathLst>
          </a:custGeom>
          <a:solidFill>
            <a:srgbClr val="7EB19B"/>
          </a:solidFill>
        </p:spPr>
        <p:txBody>
          <a:bodyPr wrap="square" lIns="0" tIns="0" rIns="0" bIns="0" rtlCol="0"/>
          <a:lstStyle/>
          <a:p>
            <a:endParaRPr/>
          </a:p>
        </p:txBody>
      </p:sp>
      <p:sp>
        <p:nvSpPr>
          <p:cNvPr id="5" name="object 5"/>
          <p:cNvSpPr/>
          <p:nvPr/>
        </p:nvSpPr>
        <p:spPr>
          <a:xfrm>
            <a:off x="862413" y="853202"/>
            <a:ext cx="2967990" cy="227329"/>
          </a:xfrm>
          <a:custGeom>
            <a:avLst/>
            <a:gdLst/>
            <a:ahLst/>
            <a:cxnLst/>
            <a:rect l="l" t="t" r="r" b="b"/>
            <a:pathLst>
              <a:path w="2967990" h="227330">
                <a:moveTo>
                  <a:pt x="2854591" y="0"/>
                </a:moveTo>
                <a:lnTo>
                  <a:pt x="113398" y="0"/>
                </a:lnTo>
                <a:lnTo>
                  <a:pt x="69260" y="8912"/>
                </a:lnTo>
                <a:lnTo>
                  <a:pt x="33215" y="33215"/>
                </a:lnTo>
                <a:lnTo>
                  <a:pt x="8912" y="69260"/>
                </a:lnTo>
                <a:lnTo>
                  <a:pt x="0" y="113398"/>
                </a:lnTo>
                <a:lnTo>
                  <a:pt x="8912" y="157541"/>
                </a:lnTo>
                <a:lnTo>
                  <a:pt x="33215" y="193586"/>
                </a:lnTo>
                <a:lnTo>
                  <a:pt x="69260" y="217886"/>
                </a:lnTo>
                <a:lnTo>
                  <a:pt x="113398" y="226796"/>
                </a:lnTo>
                <a:lnTo>
                  <a:pt x="2854591" y="226796"/>
                </a:lnTo>
                <a:lnTo>
                  <a:pt x="2898729" y="217886"/>
                </a:lnTo>
                <a:lnTo>
                  <a:pt x="2934774" y="193586"/>
                </a:lnTo>
                <a:lnTo>
                  <a:pt x="2959077" y="157541"/>
                </a:lnTo>
                <a:lnTo>
                  <a:pt x="2967990" y="113398"/>
                </a:lnTo>
                <a:lnTo>
                  <a:pt x="2959077" y="69260"/>
                </a:lnTo>
                <a:lnTo>
                  <a:pt x="2934774" y="33215"/>
                </a:lnTo>
                <a:lnTo>
                  <a:pt x="2898729" y="8912"/>
                </a:lnTo>
                <a:lnTo>
                  <a:pt x="2854591" y="0"/>
                </a:lnTo>
                <a:close/>
              </a:path>
            </a:pathLst>
          </a:custGeom>
          <a:solidFill>
            <a:srgbClr val="AAC9BB"/>
          </a:solidFill>
        </p:spPr>
        <p:txBody>
          <a:bodyPr wrap="square" lIns="0" tIns="0" rIns="0" bIns="0" rtlCol="0"/>
          <a:lstStyle/>
          <a:p>
            <a:endParaRPr/>
          </a:p>
        </p:txBody>
      </p:sp>
      <p:sp>
        <p:nvSpPr>
          <p:cNvPr id="6" name="object 6"/>
          <p:cNvSpPr txBox="1"/>
          <p:nvPr/>
        </p:nvSpPr>
        <p:spPr>
          <a:xfrm>
            <a:off x="928744" y="875163"/>
            <a:ext cx="2842895" cy="177800"/>
          </a:xfrm>
          <a:prstGeom prst="rect">
            <a:avLst/>
          </a:prstGeom>
        </p:spPr>
        <p:txBody>
          <a:bodyPr vert="horz" wrap="square" lIns="0" tIns="12700" rIns="0" bIns="0" rtlCol="0">
            <a:spAutoFit/>
          </a:bodyPr>
          <a:lstStyle/>
          <a:p>
            <a:pPr marL="12700">
              <a:lnSpc>
                <a:spcPct val="100000"/>
              </a:lnSpc>
              <a:spcBef>
                <a:spcPts val="100"/>
              </a:spcBef>
            </a:pPr>
            <a:r>
              <a:rPr sz="1000" spc="25" dirty="0">
                <a:solidFill>
                  <a:srgbClr val="231F20"/>
                </a:solidFill>
                <a:latin typeface="SimSun"/>
                <a:cs typeface="SimSun"/>
              </a:rPr>
              <a:t>附</a:t>
            </a:r>
            <a:r>
              <a:rPr sz="1000" dirty="0">
                <a:solidFill>
                  <a:srgbClr val="231F20"/>
                </a:solidFill>
                <a:latin typeface="SimSun"/>
                <a:cs typeface="SimSun"/>
              </a:rPr>
              <a:t>件</a:t>
            </a:r>
            <a:r>
              <a:rPr sz="1000" spc="-305" dirty="0">
                <a:solidFill>
                  <a:srgbClr val="231F20"/>
                </a:solidFill>
                <a:latin typeface="SimSun"/>
                <a:cs typeface="SimSun"/>
              </a:rPr>
              <a:t> </a:t>
            </a:r>
            <a:r>
              <a:rPr sz="1000" b="1" dirty="0">
                <a:solidFill>
                  <a:srgbClr val="231F20"/>
                </a:solidFill>
                <a:latin typeface="Arial"/>
                <a:cs typeface="Arial"/>
              </a:rPr>
              <a:t>V-36</a:t>
            </a:r>
            <a:r>
              <a:rPr sz="1000" b="1" spc="10" dirty="0">
                <a:solidFill>
                  <a:srgbClr val="231F20"/>
                </a:solidFill>
                <a:latin typeface="Arial"/>
                <a:cs typeface="Arial"/>
              </a:rPr>
              <a:t> </a:t>
            </a:r>
            <a:r>
              <a:rPr sz="1000" spc="25" dirty="0">
                <a:solidFill>
                  <a:srgbClr val="231F20"/>
                </a:solidFill>
                <a:latin typeface="SimSun"/>
                <a:cs typeface="SimSun"/>
              </a:rPr>
              <a:t>學習</a:t>
            </a:r>
            <a:r>
              <a:rPr sz="1000" dirty="0">
                <a:solidFill>
                  <a:srgbClr val="231F20"/>
                </a:solidFill>
                <a:latin typeface="SimSun"/>
                <a:cs typeface="SimSun"/>
              </a:rPr>
              <a:t>單</a:t>
            </a:r>
            <a:r>
              <a:rPr sz="1000" spc="-305" dirty="0">
                <a:solidFill>
                  <a:srgbClr val="231F20"/>
                </a:solidFill>
                <a:latin typeface="SimSun"/>
                <a:cs typeface="SimSun"/>
              </a:rPr>
              <a:t> </a:t>
            </a:r>
            <a:r>
              <a:rPr sz="1000" b="1" spc="-95" dirty="0">
                <a:solidFill>
                  <a:srgbClr val="231F20"/>
                </a:solidFill>
                <a:latin typeface="Arial"/>
                <a:cs typeface="Arial"/>
              </a:rPr>
              <a:t>-</a:t>
            </a:r>
            <a:r>
              <a:rPr sz="1000" spc="25" dirty="0">
                <a:solidFill>
                  <a:srgbClr val="231F20"/>
                </a:solidFill>
                <a:latin typeface="SimSun"/>
                <a:cs typeface="SimSun"/>
              </a:rPr>
              <a:t>「微</a:t>
            </a:r>
            <a:r>
              <a:rPr sz="1000" spc="-95" dirty="0">
                <a:solidFill>
                  <a:srgbClr val="231F20"/>
                </a:solidFill>
                <a:latin typeface="SimSun"/>
                <a:cs typeface="SimSun"/>
              </a:rPr>
              <a:t>」</a:t>
            </a:r>
            <a:r>
              <a:rPr sz="1000" spc="25" dirty="0">
                <a:solidFill>
                  <a:srgbClr val="231F20"/>
                </a:solidFill>
                <a:latin typeface="SimSun"/>
                <a:cs typeface="SimSun"/>
              </a:rPr>
              <a:t>笑出門</a:t>
            </a:r>
            <a:r>
              <a:rPr sz="1000" spc="-95" dirty="0">
                <a:solidFill>
                  <a:srgbClr val="231F20"/>
                </a:solidFill>
                <a:latin typeface="SimSun"/>
                <a:cs typeface="SimSun"/>
              </a:rPr>
              <a:t>，安</a:t>
            </a:r>
            <a:r>
              <a:rPr sz="1000" spc="25" dirty="0">
                <a:solidFill>
                  <a:srgbClr val="231F20"/>
                </a:solidFill>
                <a:latin typeface="SimSun"/>
                <a:cs typeface="SimSun"/>
              </a:rPr>
              <a:t>「駕</a:t>
            </a:r>
            <a:r>
              <a:rPr sz="1000" spc="-95" dirty="0">
                <a:solidFill>
                  <a:srgbClr val="231F20"/>
                </a:solidFill>
                <a:latin typeface="SimSun"/>
                <a:cs typeface="SimSun"/>
              </a:rPr>
              <a:t>」</a:t>
            </a:r>
            <a:r>
              <a:rPr sz="1000" spc="25" dirty="0">
                <a:solidFill>
                  <a:srgbClr val="231F20"/>
                </a:solidFill>
                <a:latin typeface="SimSun"/>
                <a:cs typeface="SimSun"/>
              </a:rPr>
              <a:t>回</a:t>
            </a:r>
            <a:r>
              <a:rPr sz="1000" dirty="0">
                <a:solidFill>
                  <a:srgbClr val="231F20"/>
                </a:solidFill>
                <a:latin typeface="SimSun"/>
                <a:cs typeface="SimSun"/>
              </a:rPr>
              <a:t>家</a:t>
            </a:r>
            <a:r>
              <a:rPr sz="1000" spc="-305" dirty="0">
                <a:solidFill>
                  <a:srgbClr val="231F20"/>
                </a:solidFill>
                <a:latin typeface="SimSun"/>
                <a:cs typeface="SimSun"/>
              </a:rPr>
              <a:t> </a:t>
            </a:r>
            <a:r>
              <a:rPr sz="1000" b="1" spc="25" dirty="0">
                <a:solidFill>
                  <a:srgbClr val="231F20"/>
                </a:solidFill>
                <a:latin typeface="Arial"/>
                <a:cs typeface="Arial"/>
              </a:rPr>
              <a:t>-2</a:t>
            </a:r>
            <a:endParaRPr sz="1000">
              <a:latin typeface="Arial"/>
              <a:cs typeface="Arial"/>
            </a:endParaRPr>
          </a:p>
        </p:txBody>
      </p:sp>
      <p:sp>
        <p:nvSpPr>
          <p:cNvPr id="7" name="object 7"/>
          <p:cNvSpPr/>
          <p:nvPr/>
        </p:nvSpPr>
        <p:spPr>
          <a:xfrm>
            <a:off x="928192" y="2134802"/>
            <a:ext cx="5668010" cy="266700"/>
          </a:xfrm>
          <a:custGeom>
            <a:avLst/>
            <a:gdLst/>
            <a:ahLst/>
            <a:cxnLst/>
            <a:rect l="l" t="t" r="r" b="b"/>
            <a:pathLst>
              <a:path w="5668009" h="266700">
                <a:moveTo>
                  <a:pt x="5534418" y="0"/>
                </a:moveTo>
                <a:lnTo>
                  <a:pt x="133197" y="0"/>
                </a:lnTo>
                <a:lnTo>
                  <a:pt x="91098" y="6790"/>
                </a:lnTo>
                <a:lnTo>
                  <a:pt x="54534" y="25700"/>
                </a:lnTo>
                <a:lnTo>
                  <a:pt x="25700" y="54534"/>
                </a:lnTo>
                <a:lnTo>
                  <a:pt x="6790" y="91098"/>
                </a:lnTo>
                <a:lnTo>
                  <a:pt x="0" y="133197"/>
                </a:lnTo>
                <a:lnTo>
                  <a:pt x="6790" y="175301"/>
                </a:lnTo>
                <a:lnTo>
                  <a:pt x="25700" y="211865"/>
                </a:lnTo>
                <a:lnTo>
                  <a:pt x="54534" y="240698"/>
                </a:lnTo>
                <a:lnTo>
                  <a:pt x="91098" y="259605"/>
                </a:lnTo>
                <a:lnTo>
                  <a:pt x="133197" y="266395"/>
                </a:lnTo>
                <a:lnTo>
                  <a:pt x="5534418" y="266395"/>
                </a:lnTo>
                <a:lnTo>
                  <a:pt x="5576517" y="259605"/>
                </a:lnTo>
                <a:lnTo>
                  <a:pt x="5613081" y="240698"/>
                </a:lnTo>
                <a:lnTo>
                  <a:pt x="5641915" y="211865"/>
                </a:lnTo>
                <a:lnTo>
                  <a:pt x="5660825" y="175301"/>
                </a:lnTo>
                <a:lnTo>
                  <a:pt x="5667616" y="133197"/>
                </a:lnTo>
                <a:lnTo>
                  <a:pt x="5660825" y="91098"/>
                </a:lnTo>
                <a:lnTo>
                  <a:pt x="5641915" y="54534"/>
                </a:lnTo>
                <a:lnTo>
                  <a:pt x="5613081" y="25700"/>
                </a:lnTo>
                <a:lnTo>
                  <a:pt x="5576517" y="6790"/>
                </a:lnTo>
                <a:lnTo>
                  <a:pt x="5534418" y="0"/>
                </a:lnTo>
                <a:close/>
              </a:path>
            </a:pathLst>
          </a:custGeom>
          <a:solidFill>
            <a:srgbClr val="E6E7E8"/>
          </a:solidFill>
        </p:spPr>
        <p:txBody>
          <a:bodyPr wrap="square" lIns="0" tIns="0" rIns="0" bIns="0" rtlCol="0"/>
          <a:lstStyle/>
          <a:p>
            <a:endParaRPr/>
          </a:p>
        </p:txBody>
      </p:sp>
      <p:sp>
        <p:nvSpPr>
          <p:cNvPr id="8" name="object 8"/>
          <p:cNvSpPr txBox="1"/>
          <p:nvPr/>
        </p:nvSpPr>
        <p:spPr>
          <a:xfrm>
            <a:off x="1022299" y="2163013"/>
            <a:ext cx="455295"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231F20"/>
                </a:solidFill>
                <a:latin typeface="SimSun"/>
                <a:cs typeface="SimSun"/>
              </a:rPr>
              <a:t>班級：</a:t>
            </a:r>
            <a:endParaRPr sz="1100">
              <a:latin typeface="SimSun"/>
              <a:cs typeface="SimSun"/>
            </a:endParaRPr>
          </a:p>
        </p:txBody>
      </p:sp>
      <p:sp>
        <p:nvSpPr>
          <p:cNvPr id="9" name="object 9"/>
          <p:cNvSpPr txBox="1"/>
          <p:nvPr/>
        </p:nvSpPr>
        <p:spPr>
          <a:xfrm>
            <a:off x="2690876" y="2163013"/>
            <a:ext cx="455295"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231F20"/>
                </a:solidFill>
                <a:latin typeface="SimSun"/>
                <a:cs typeface="SimSun"/>
              </a:rPr>
              <a:t>組別：</a:t>
            </a:r>
            <a:endParaRPr sz="1100">
              <a:latin typeface="SimSun"/>
              <a:cs typeface="SimSun"/>
            </a:endParaRPr>
          </a:p>
        </p:txBody>
      </p:sp>
      <p:sp>
        <p:nvSpPr>
          <p:cNvPr id="10" name="object 10"/>
          <p:cNvSpPr txBox="1"/>
          <p:nvPr/>
        </p:nvSpPr>
        <p:spPr>
          <a:xfrm>
            <a:off x="3836416" y="2163013"/>
            <a:ext cx="741680" cy="193040"/>
          </a:xfrm>
          <a:prstGeom prst="rect">
            <a:avLst/>
          </a:prstGeom>
        </p:spPr>
        <p:txBody>
          <a:bodyPr vert="horz" wrap="square" lIns="0" tIns="12700" rIns="0" bIns="0" rtlCol="0">
            <a:spAutoFit/>
          </a:bodyPr>
          <a:lstStyle/>
          <a:p>
            <a:pPr marL="12700">
              <a:lnSpc>
                <a:spcPct val="100000"/>
              </a:lnSpc>
              <a:spcBef>
                <a:spcPts val="100"/>
              </a:spcBef>
            </a:pPr>
            <a:r>
              <a:rPr sz="1100" spc="25" dirty="0">
                <a:solidFill>
                  <a:srgbClr val="231F20"/>
                </a:solidFill>
                <a:latin typeface="SimSun"/>
                <a:cs typeface="SimSun"/>
              </a:rPr>
              <a:t>組員姓名：</a:t>
            </a:r>
            <a:endParaRPr sz="1100">
              <a:latin typeface="SimSun"/>
              <a:cs typeface="SimSun"/>
            </a:endParaRPr>
          </a:p>
        </p:txBody>
      </p:sp>
      <p:sp>
        <p:nvSpPr>
          <p:cNvPr id="11" name="object 11"/>
          <p:cNvSpPr txBox="1"/>
          <p:nvPr/>
        </p:nvSpPr>
        <p:spPr>
          <a:xfrm>
            <a:off x="1011821" y="2537408"/>
            <a:ext cx="5506085" cy="533400"/>
          </a:xfrm>
          <a:prstGeom prst="rect">
            <a:avLst/>
          </a:prstGeom>
        </p:spPr>
        <p:txBody>
          <a:bodyPr vert="horz" wrap="square" lIns="0" tIns="12700" rIns="0" bIns="0" rtlCol="0">
            <a:spAutoFit/>
          </a:bodyPr>
          <a:lstStyle/>
          <a:p>
            <a:pPr marL="298450" marR="5080" indent="-286385">
              <a:lnSpc>
                <a:spcPct val="151500"/>
              </a:lnSpc>
              <a:spcBef>
                <a:spcPts val="100"/>
              </a:spcBef>
            </a:pPr>
            <a:r>
              <a:rPr sz="1100" spc="25" dirty="0">
                <a:solidFill>
                  <a:srgbClr val="231F20"/>
                </a:solidFill>
                <a:latin typeface="SimSun"/>
                <a:cs typeface="SimSun"/>
              </a:rPr>
              <a:t>一、學完微型電動二輪車安全駕駛的課程後，請你將學校所學的知識和技能應用在以下 學生出遊時情境狀況，完成填寫後分</a:t>
            </a:r>
            <a:r>
              <a:rPr sz="1100" dirty="0">
                <a:solidFill>
                  <a:srgbClr val="231F20"/>
                </a:solidFill>
                <a:latin typeface="SimSun"/>
                <a:cs typeface="SimSun"/>
              </a:rPr>
              <a:t>享</a:t>
            </a:r>
            <a:r>
              <a:rPr sz="1100" spc="-195" dirty="0">
                <a:solidFill>
                  <a:srgbClr val="231F20"/>
                </a:solidFill>
                <a:latin typeface="SimSun"/>
                <a:cs typeface="SimSun"/>
              </a:rPr>
              <a:t> </a:t>
            </a:r>
            <a:r>
              <a:rPr sz="1100" dirty="0">
                <a:solidFill>
                  <a:srgbClr val="231F20"/>
                </a:solidFill>
                <a:latin typeface="SimSun"/>
                <a:cs typeface="SimSun"/>
              </a:rPr>
              <a:t>。</a:t>
            </a:r>
            <a:endParaRPr sz="1100">
              <a:latin typeface="SimSun"/>
              <a:cs typeface="SimSun"/>
            </a:endParaRPr>
          </a:p>
        </p:txBody>
      </p:sp>
      <p:sp>
        <p:nvSpPr>
          <p:cNvPr id="12" name="object 12"/>
          <p:cNvSpPr/>
          <p:nvPr/>
        </p:nvSpPr>
        <p:spPr>
          <a:xfrm>
            <a:off x="834351" y="1372768"/>
            <a:ext cx="5858510" cy="8370570"/>
          </a:xfrm>
          <a:custGeom>
            <a:avLst/>
            <a:gdLst/>
            <a:ahLst/>
            <a:cxnLst/>
            <a:rect l="l" t="t" r="r" b="b"/>
            <a:pathLst>
              <a:path w="5858509" h="8370570">
                <a:moveTo>
                  <a:pt x="0" y="8369998"/>
                </a:moveTo>
                <a:lnTo>
                  <a:pt x="5858471" y="8369998"/>
                </a:lnTo>
                <a:lnTo>
                  <a:pt x="5858471" y="0"/>
                </a:lnTo>
                <a:lnTo>
                  <a:pt x="0" y="0"/>
                </a:lnTo>
                <a:lnTo>
                  <a:pt x="0" y="8369998"/>
                </a:lnTo>
                <a:close/>
              </a:path>
            </a:pathLst>
          </a:custGeom>
          <a:ln w="6350">
            <a:solidFill>
              <a:srgbClr val="6D6E71"/>
            </a:solidFill>
          </a:ln>
        </p:spPr>
        <p:txBody>
          <a:bodyPr wrap="square" lIns="0" tIns="0" rIns="0" bIns="0" rtlCol="0"/>
          <a:lstStyle/>
          <a:p>
            <a:endParaRPr/>
          </a:p>
        </p:txBody>
      </p:sp>
      <p:graphicFrame>
        <p:nvGraphicFramePr>
          <p:cNvPr id="13" name="object 13"/>
          <p:cNvGraphicFramePr>
            <a:graphicFrameLocks noGrp="1"/>
          </p:cNvGraphicFramePr>
          <p:nvPr/>
        </p:nvGraphicFramePr>
        <p:xfrm>
          <a:off x="1024596" y="3258002"/>
          <a:ext cx="5480685" cy="6334125"/>
        </p:xfrm>
        <a:graphic>
          <a:graphicData uri="http://schemas.openxmlformats.org/drawingml/2006/table">
            <a:tbl>
              <a:tblPr firstRow="1" bandRow="1">
                <a:tableStyleId>{2D5ABB26-0587-4C30-8999-92F81FD0307C}</a:tableStyleId>
              </a:tblPr>
              <a:tblGrid>
                <a:gridCol w="1165225">
                  <a:extLst>
                    <a:ext uri="{9D8B030D-6E8A-4147-A177-3AD203B41FA5}">
                      <a16:colId xmlns:a16="http://schemas.microsoft.com/office/drawing/2014/main" val="20000"/>
                    </a:ext>
                  </a:extLst>
                </a:gridCol>
                <a:gridCol w="4304665">
                  <a:extLst>
                    <a:ext uri="{9D8B030D-6E8A-4147-A177-3AD203B41FA5}">
                      <a16:colId xmlns:a16="http://schemas.microsoft.com/office/drawing/2014/main" val="20001"/>
                    </a:ext>
                  </a:extLst>
                </a:gridCol>
              </a:tblGrid>
              <a:tr h="3650615">
                <a:tc gridSpan="2">
                  <a:txBody>
                    <a:bodyPr/>
                    <a:lstStyle/>
                    <a:p>
                      <a:pPr marL="74930">
                        <a:lnSpc>
                          <a:spcPct val="100000"/>
                        </a:lnSpc>
                        <a:spcBef>
                          <a:spcPts val="434"/>
                        </a:spcBef>
                      </a:pPr>
                      <a:r>
                        <a:rPr sz="1100" spc="25" dirty="0">
                          <a:solidFill>
                            <a:srgbClr val="61A489"/>
                          </a:solidFill>
                          <a:latin typeface="SimSun"/>
                          <a:cs typeface="SimSun"/>
                        </a:rPr>
                        <a:t>情境：</a:t>
                      </a:r>
                      <a:endParaRPr sz="1100">
                        <a:latin typeface="SimSun"/>
                        <a:cs typeface="SimSun"/>
                      </a:endParaRPr>
                    </a:p>
                    <a:p>
                      <a:pPr marL="74930">
                        <a:lnSpc>
                          <a:spcPct val="100000"/>
                        </a:lnSpc>
                        <a:spcBef>
                          <a:spcPts val="760"/>
                        </a:spcBef>
                      </a:pPr>
                      <a:r>
                        <a:rPr sz="1100" spc="35" dirty="0">
                          <a:solidFill>
                            <a:srgbClr val="61A489"/>
                          </a:solidFill>
                          <a:latin typeface="SimSun"/>
                          <a:cs typeface="SimSun"/>
                        </a:rPr>
                        <a:t>在一個天氣晴朗的上</a:t>
                      </a:r>
                      <a:r>
                        <a:rPr sz="1100" spc="25" dirty="0">
                          <a:solidFill>
                            <a:srgbClr val="61A489"/>
                          </a:solidFill>
                          <a:latin typeface="SimSun"/>
                          <a:cs typeface="SimSun"/>
                        </a:rPr>
                        <a:t>午</a:t>
                      </a:r>
                      <a:r>
                        <a:rPr sz="1100" spc="35" dirty="0">
                          <a:solidFill>
                            <a:srgbClr val="61A489"/>
                          </a:solidFill>
                          <a:latin typeface="SimSun"/>
                          <a:cs typeface="SimSun"/>
                        </a:rPr>
                        <a:t>，阿強的同學打電話</a:t>
                      </a:r>
                      <a:r>
                        <a:rPr sz="1100" spc="25" dirty="0">
                          <a:solidFill>
                            <a:srgbClr val="61A489"/>
                          </a:solidFill>
                          <a:latin typeface="SimSun"/>
                          <a:cs typeface="SimSun"/>
                        </a:rPr>
                        <a:t>來</a:t>
                      </a:r>
                      <a:r>
                        <a:rPr sz="1100" spc="35" dirty="0">
                          <a:solidFill>
                            <a:srgbClr val="61A489"/>
                          </a:solidFill>
                          <a:latin typeface="SimSun"/>
                          <a:cs typeface="SimSun"/>
                        </a:rPr>
                        <a:t>，跟阿強約</a:t>
                      </a:r>
                      <a:r>
                        <a:rPr sz="1100" dirty="0">
                          <a:solidFill>
                            <a:srgbClr val="61A489"/>
                          </a:solidFill>
                          <a:latin typeface="SimSun"/>
                          <a:cs typeface="SimSun"/>
                        </a:rPr>
                        <a:t>在</a:t>
                      </a:r>
                      <a:r>
                        <a:rPr sz="1100" spc="-229" dirty="0">
                          <a:solidFill>
                            <a:srgbClr val="61A489"/>
                          </a:solidFill>
                          <a:latin typeface="SimSun"/>
                          <a:cs typeface="SimSun"/>
                        </a:rPr>
                        <a:t> </a:t>
                      </a:r>
                      <a:r>
                        <a:rPr sz="1100" spc="5" dirty="0">
                          <a:solidFill>
                            <a:srgbClr val="61A489"/>
                          </a:solidFill>
                          <a:latin typeface="Arial"/>
                          <a:cs typeface="Arial"/>
                        </a:rPr>
                        <a:t>11 </a:t>
                      </a:r>
                      <a:r>
                        <a:rPr sz="1100" spc="35" dirty="0">
                          <a:solidFill>
                            <a:srgbClr val="61A489"/>
                          </a:solidFill>
                          <a:latin typeface="SimSun"/>
                          <a:cs typeface="SimSun"/>
                        </a:rPr>
                        <a:t>點時家門口集</a:t>
                      </a:r>
                      <a:r>
                        <a:rPr sz="1100" spc="25" dirty="0">
                          <a:solidFill>
                            <a:srgbClr val="61A489"/>
                          </a:solidFill>
                          <a:latin typeface="SimSun"/>
                          <a:cs typeface="SimSun"/>
                        </a:rPr>
                        <a:t>合</a:t>
                      </a:r>
                      <a:r>
                        <a:rPr sz="1100" spc="35" dirty="0">
                          <a:solidFill>
                            <a:srgbClr val="61A489"/>
                          </a:solidFill>
                          <a:latin typeface="SimSun"/>
                          <a:cs typeface="SimSun"/>
                        </a:rPr>
                        <a:t>，載</a:t>
                      </a:r>
                      <a:endParaRPr sz="1100">
                        <a:latin typeface="SimSun"/>
                        <a:cs typeface="SimSun"/>
                      </a:endParaRPr>
                    </a:p>
                    <a:p>
                      <a:pPr marL="74930" marR="57150">
                        <a:lnSpc>
                          <a:spcPct val="136300"/>
                        </a:lnSpc>
                      </a:pPr>
                      <a:r>
                        <a:rPr sz="1100" spc="25" dirty="0">
                          <a:solidFill>
                            <a:srgbClr val="61A489"/>
                          </a:solidFill>
                          <a:latin typeface="SimSun"/>
                          <a:cs typeface="SimSun"/>
                        </a:rPr>
                        <a:t>他一起去台</a:t>
                      </a:r>
                      <a:r>
                        <a:rPr sz="1100" dirty="0">
                          <a:solidFill>
                            <a:srgbClr val="61A489"/>
                          </a:solidFill>
                          <a:latin typeface="SimSun"/>
                          <a:cs typeface="SimSun"/>
                        </a:rPr>
                        <a:t>北</a:t>
                      </a:r>
                      <a:r>
                        <a:rPr sz="1100" spc="-290" dirty="0">
                          <a:solidFill>
                            <a:srgbClr val="61A489"/>
                          </a:solidFill>
                          <a:latin typeface="SimSun"/>
                          <a:cs typeface="SimSun"/>
                        </a:rPr>
                        <a:t> </a:t>
                      </a:r>
                      <a:r>
                        <a:rPr sz="1100" spc="10" dirty="0">
                          <a:solidFill>
                            <a:srgbClr val="61A489"/>
                          </a:solidFill>
                          <a:latin typeface="Arial"/>
                          <a:cs typeface="Arial"/>
                        </a:rPr>
                        <a:t>101</a:t>
                      </a:r>
                      <a:r>
                        <a:rPr sz="1100" spc="-45" dirty="0">
                          <a:solidFill>
                            <a:srgbClr val="61A489"/>
                          </a:solidFill>
                          <a:latin typeface="Arial"/>
                          <a:cs typeface="Arial"/>
                        </a:rPr>
                        <a:t> </a:t>
                      </a:r>
                      <a:r>
                        <a:rPr sz="1100" spc="25" dirty="0">
                          <a:solidFill>
                            <a:srgbClr val="61A489"/>
                          </a:solidFill>
                          <a:latin typeface="SimSun"/>
                          <a:cs typeface="SimSun"/>
                        </a:rPr>
                        <a:t>逛街，阿強因為打遊戲忘了時間，匆匆忙忙趕著出門，出發前居然 找不到自己平常戴的安全帽，於是隨便拿了一頂安全帽就出門了。</a:t>
                      </a:r>
                      <a:endParaRPr sz="1100">
                        <a:latin typeface="SimSun"/>
                        <a:cs typeface="SimSun"/>
                      </a:endParaRPr>
                    </a:p>
                  </a:txBody>
                  <a:tcPr marL="0" marR="0" marT="55244"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969010">
                <a:tc>
                  <a:txBody>
                    <a:bodyPr/>
                    <a:lstStyle/>
                    <a:p>
                      <a:pPr>
                        <a:lnSpc>
                          <a:spcPct val="100000"/>
                        </a:lnSpc>
                        <a:spcBef>
                          <a:spcPts val="25"/>
                        </a:spcBef>
                      </a:pPr>
                      <a:endParaRPr sz="2700">
                        <a:latin typeface="Times New Roman"/>
                        <a:cs typeface="Times New Roman"/>
                      </a:endParaRPr>
                    </a:p>
                    <a:p>
                      <a:pPr marR="5080" algn="ctr">
                        <a:lnSpc>
                          <a:spcPct val="100000"/>
                        </a:lnSpc>
                        <a:spcBef>
                          <a:spcPts val="5"/>
                        </a:spcBef>
                      </a:pPr>
                      <a:r>
                        <a:rPr sz="1100" spc="25" dirty="0">
                          <a:solidFill>
                            <a:srgbClr val="61A489"/>
                          </a:solidFill>
                          <a:latin typeface="SimSun"/>
                          <a:cs typeface="SimSun"/>
                        </a:rPr>
                        <a:t>可能發生的危險</a:t>
                      </a:r>
                      <a:endParaRPr sz="1100">
                        <a:latin typeface="SimSun"/>
                        <a:cs typeface="SimSun"/>
                      </a:endParaRPr>
                    </a:p>
                  </a:txBody>
                  <a:tcPr marL="0" marR="0" marT="3175"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marL="240665" marR="59690" indent="-165735">
                        <a:lnSpc>
                          <a:spcPts val="1800"/>
                        </a:lnSpc>
                        <a:spcBef>
                          <a:spcPts val="90"/>
                        </a:spcBef>
                        <a:buFont typeface="Arial"/>
                        <a:buAutoNum type="arabicPeriod"/>
                        <a:tabLst>
                          <a:tab pos="241300" algn="l"/>
                        </a:tabLst>
                      </a:pPr>
                      <a:r>
                        <a:rPr sz="1100" spc="60" dirty="0">
                          <a:solidFill>
                            <a:srgbClr val="E46244"/>
                          </a:solidFill>
                          <a:latin typeface="SimSun"/>
                          <a:cs typeface="SimSun"/>
                        </a:rPr>
                        <a:t>雙載會降低車輛操控及穩定性</a:t>
                      </a:r>
                      <a:r>
                        <a:rPr sz="1100" spc="25" dirty="0">
                          <a:solidFill>
                            <a:srgbClr val="E46244"/>
                          </a:solidFill>
                          <a:latin typeface="SimSun"/>
                          <a:cs typeface="SimSun"/>
                        </a:rPr>
                        <a:t>能</a:t>
                      </a:r>
                      <a:r>
                        <a:rPr sz="1100" spc="60" dirty="0">
                          <a:solidFill>
                            <a:srgbClr val="E46244"/>
                          </a:solidFill>
                          <a:latin typeface="SimSun"/>
                          <a:cs typeface="SimSun"/>
                        </a:rPr>
                        <a:t>，造成駕駛控制困</a:t>
                      </a:r>
                      <a:r>
                        <a:rPr sz="1100" spc="25" dirty="0">
                          <a:solidFill>
                            <a:srgbClr val="E46244"/>
                          </a:solidFill>
                          <a:latin typeface="SimSun"/>
                          <a:cs typeface="SimSun"/>
                        </a:rPr>
                        <a:t>難</a:t>
                      </a:r>
                      <a:r>
                        <a:rPr sz="1100" spc="60" dirty="0">
                          <a:solidFill>
                            <a:srgbClr val="E46244"/>
                          </a:solidFill>
                          <a:latin typeface="SimSun"/>
                          <a:cs typeface="SimSun"/>
                        </a:rPr>
                        <a:t>，增加</a:t>
                      </a:r>
                      <a:r>
                        <a:rPr sz="1100" dirty="0">
                          <a:solidFill>
                            <a:srgbClr val="E46244"/>
                          </a:solidFill>
                          <a:latin typeface="SimSun"/>
                          <a:cs typeface="SimSun"/>
                        </a:rPr>
                        <a:t>事 </a:t>
                      </a:r>
                      <a:r>
                        <a:rPr sz="1100" spc="25" dirty="0">
                          <a:solidFill>
                            <a:srgbClr val="E46244"/>
                          </a:solidFill>
                          <a:latin typeface="SimSun"/>
                          <a:cs typeface="SimSun"/>
                        </a:rPr>
                        <a:t>故發生機率。</a:t>
                      </a:r>
                      <a:endParaRPr sz="1100">
                        <a:latin typeface="SimSun"/>
                        <a:cs typeface="SimSun"/>
                      </a:endParaRPr>
                    </a:p>
                    <a:p>
                      <a:pPr marL="240665" marR="52069" indent="-165735">
                        <a:lnSpc>
                          <a:spcPts val="1800"/>
                        </a:lnSpc>
                        <a:buFont typeface="Arial"/>
                        <a:buAutoNum type="arabicPeriod"/>
                        <a:tabLst>
                          <a:tab pos="241300" algn="l"/>
                        </a:tabLst>
                      </a:pPr>
                      <a:r>
                        <a:rPr sz="1100" spc="60" dirty="0">
                          <a:solidFill>
                            <a:srgbClr val="E46244"/>
                          </a:solidFill>
                          <a:latin typeface="SimSun"/>
                          <a:cs typeface="SimSun"/>
                        </a:rPr>
                        <a:t>安全帽大小不合</a:t>
                      </a:r>
                      <a:r>
                        <a:rPr sz="1100" spc="25" dirty="0">
                          <a:solidFill>
                            <a:srgbClr val="E46244"/>
                          </a:solidFill>
                          <a:latin typeface="SimSun"/>
                          <a:cs typeface="SimSun"/>
                        </a:rPr>
                        <a:t>適</a:t>
                      </a:r>
                      <a:r>
                        <a:rPr sz="1100" spc="60" dirty="0">
                          <a:solidFill>
                            <a:srgbClr val="E46244"/>
                          </a:solidFill>
                          <a:latin typeface="SimSun"/>
                          <a:cs typeface="SimSun"/>
                        </a:rPr>
                        <a:t>，可能會導致安全帽鬆</a:t>
                      </a:r>
                      <a:r>
                        <a:rPr sz="1100" spc="25" dirty="0">
                          <a:solidFill>
                            <a:srgbClr val="E46244"/>
                          </a:solidFill>
                          <a:latin typeface="SimSun"/>
                          <a:cs typeface="SimSun"/>
                        </a:rPr>
                        <a:t>脫</a:t>
                      </a:r>
                      <a:r>
                        <a:rPr sz="1100" spc="60" dirty="0">
                          <a:solidFill>
                            <a:srgbClr val="E46244"/>
                          </a:solidFill>
                          <a:latin typeface="SimSun"/>
                          <a:cs typeface="SimSun"/>
                        </a:rPr>
                        <a:t>，若發生事</a:t>
                      </a:r>
                      <a:r>
                        <a:rPr sz="1100" spc="25" dirty="0">
                          <a:solidFill>
                            <a:srgbClr val="E46244"/>
                          </a:solidFill>
                          <a:latin typeface="SimSun"/>
                          <a:cs typeface="SimSun"/>
                        </a:rPr>
                        <a:t>故</a:t>
                      </a:r>
                      <a:r>
                        <a:rPr sz="1100" spc="60" dirty="0">
                          <a:solidFill>
                            <a:srgbClr val="E46244"/>
                          </a:solidFill>
                          <a:latin typeface="SimSun"/>
                          <a:cs typeface="SimSun"/>
                        </a:rPr>
                        <a:t>，則 </a:t>
                      </a:r>
                      <a:r>
                        <a:rPr sz="1100" spc="25" dirty="0">
                          <a:solidFill>
                            <a:srgbClr val="E46244"/>
                          </a:solidFill>
                          <a:latin typeface="SimSun"/>
                          <a:cs typeface="SimSun"/>
                        </a:rPr>
                        <a:t>會提高受傷嚴重性。</a:t>
                      </a:r>
                      <a:endParaRPr sz="1100">
                        <a:latin typeface="SimSun"/>
                        <a:cs typeface="SimSun"/>
                      </a:endParaRPr>
                    </a:p>
                  </a:txBody>
                  <a:tcPr marL="0" marR="0" marT="1143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1"/>
                  </a:ext>
                </a:extLst>
              </a:tr>
              <a:tr h="969010">
                <a:tc>
                  <a:txBody>
                    <a:bodyPr/>
                    <a:lstStyle/>
                    <a:p>
                      <a:pPr>
                        <a:lnSpc>
                          <a:spcPct val="100000"/>
                        </a:lnSpc>
                        <a:spcBef>
                          <a:spcPts val="25"/>
                        </a:spcBef>
                      </a:pPr>
                      <a:endParaRPr sz="2700">
                        <a:latin typeface="Times New Roman"/>
                        <a:cs typeface="Times New Roman"/>
                      </a:endParaRPr>
                    </a:p>
                    <a:p>
                      <a:pPr marR="5080" algn="ctr">
                        <a:lnSpc>
                          <a:spcPct val="100000"/>
                        </a:lnSpc>
                      </a:pPr>
                      <a:r>
                        <a:rPr sz="1100" spc="25" dirty="0">
                          <a:solidFill>
                            <a:srgbClr val="61A489"/>
                          </a:solidFill>
                          <a:latin typeface="SimSun"/>
                          <a:cs typeface="SimSun"/>
                        </a:rPr>
                        <a:t>安全駕駛的做法</a:t>
                      </a:r>
                      <a:endParaRPr sz="1100">
                        <a:latin typeface="SimSun"/>
                        <a:cs typeface="SimSun"/>
                      </a:endParaRPr>
                    </a:p>
                  </a:txBody>
                  <a:tcPr marL="0" marR="0" marT="3175"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marL="240665" marR="52069" indent="-165735">
                        <a:lnSpc>
                          <a:spcPts val="1800"/>
                        </a:lnSpc>
                        <a:spcBef>
                          <a:spcPts val="90"/>
                        </a:spcBef>
                        <a:buFont typeface="Arial"/>
                        <a:buAutoNum type="arabicPeriod"/>
                        <a:tabLst>
                          <a:tab pos="241300" algn="l"/>
                        </a:tabLst>
                      </a:pPr>
                      <a:r>
                        <a:rPr sz="1100" spc="60" dirty="0">
                          <a:solidFill>
                            <a:srgbClr val="E46244"/>
                          </a:solidFill>
                          <a:latin typeface="SimSun"/>
                          <a:cs typeface="SimSun"/>
                        </a:rPr>
                        <a:t>提醒同</a:t>
                      </a:r>
                      <a:r>
                        <a:rPr sz="1100" spc="25" dirty="0">
                          <a:solidFill>
                            <a:srgbClr val="E46244"/>
                          </a:solidFill>
                          <a:latin typeface="SimSun"/>
                          <a:cs typeface="SimSun"/>
                        </a:rPr>
                        <a:t>學</a:t>
                      </a:r>
                      <a:r>
                        <a:rPr sz="1100" spc="60" dirty="0">
                          <a:solidFill>
                            <a:srgbClr val="E46244"/>
                          </a:solidFill>
                          <a:latin typeface="SimSun"/>
                          <a:cs typeface="SimSun"/>
                        </a:rPr>
                        <a:t>，微型電動二輪車只能獨自駕</a:t>
                      </a:r>
                      <a:r>
                        <a:rPr sz="1100" spc="25" dirty="0">
                          <a:solidFill>
                            <a:srgbClr val="E46244"/>
                          </a:solidFill>
                          <a:latin typeface="SimSun"/>
                          <a:cs typeface="SimSun"/>
                        </a:rPr>
                        <a:t>駛</a:t>
                      </a:r>
                      <a:r>
                        <a:rPr sz="1100" spc="60" dirty="0">
                          <a:solidFill>
                            <a:srgbClr val="E46244"/>
                          </a:solidFill>
                          <a:latin typeface="SimSun"/>
                          <a:cs typeface="SimSun"/>
                        </a:rPr>
                        <a:t>，不能雙</a:t>
                      </a:r>
                      <a:r>
                        <a:rPr sz="1100" spc="25" dirty="0">
                          <a:solidFill>
                            <a:srgbClr val="E46244"/>
                          </a:solidFill>
                          <a:latin typeface="SimSun"/>
                          <a:cs typeface="SimSun"/>
                        </a:rPr>
                        <a:t>載</a:t>
                      </a:r>
                      <a:r>
                        <a:rPr sz="1100" spc="60" dirty="0">
                          <a:solidFill>
                            <a:srgbClr val="E46244"/>
                          </a:solidFill>
                          <a:latin typeface="SimSun"/>
                          <a:cs typeface="SimSun"/>
                        </a:rPr>
                        <a:t>，請同學 </a:t>
                      </a:r>
                      <a:r>
                        <a:rPr sz="1100" spc="25" dirty="0">
                          <a:solidFill>
                            <a:srgbClr val="E46244"/>
                          </a:solidFill>
                          <a:latin typeface="SimSun"/>
                          <a:cs typeface="SimSun"/>
                        </a:rPr>
                        <a:t>搭大眾運輸工具前往。</a:t>
                      </a:r>
                      <a:endParaRPr sz="1100">
                        <a:latin typeface="SimSun"/>
                        <a:cs typeface="SimSun"/>
                      </a:endParaRPr>
                    </a:p>
                    <a:p>
                      <a:pPr marL="240665" marR="50165" indent="-165735">
                        <a:lnSpc>
                          <a:spcPts val="1800"/>
                        </a:lnSpc>
                        <a:buFont typeface="Arial"/>
                        <a:buAutoNum type="arabicPeriod"/>
                        <a:tabLst>
                          <a:tab pos="241300" algn="l"/>
                        </a:tabLst>
                      </a:pPr>
                      <a:r>
                        <a:rPr sz="1100" spc="60" dirty="0">
                          <a:solidFill>
                            <a:srgbClr val="E46244"/>
                          </a:solidFill>
                          <a:latin typeface="SimSun"/>
                          <a:cs typeface="SimSun"/>
                        </a:rPr>
                        <a:t>應於出發前一日準備好相關配</a:t>
                      </a:r>
                      <a:r>
                        <a:rPr sz="1100" spc="25" dirty="0">
                          <a:solidFill>
                            <a:srgbClr val="E46244"/>
                          </a:solidFill>
                          <a:latin typeface="SimSun"/>
                          <a:cs typeface="SimSun"/>
                        </a:rPr>
                        <a:t>備</a:t>
                      </a:r>
                      <a:r>
                        <a:rPr sz="1100" spc="60" dirty="0">
                          <a:solidFill>
                            <a:srgbClr val="E46244"/>
                          </a:solidFill>
                          <a:latin typeface="SimSun"/>
                          <a:cs typeface="SimSun"/>
                        </a:rPr>
                        <a:t>（安全帽</a:t>
                      </a:r>
                      <a:r>
                        <a:rPr sz="1100" spc="40" dirty="0">
                          <a:solidFill>
                            <a:srgbClr val="E46244"/>
                          </a:solidFill>
                          <a:latin typeface="SimSun"/>
                          <a:cs typeface="SimSun"/>
                        </a:rPr>
                        <a:t>），</a:t>
                      </a:r>
                      <a:r>
                        <a:rPr sz="1100" spc="60" dirty="0">
                          <a:solidFill>
                            <a:srgbClr val="E46244"/>
                          </a:solidFill>
                          <a:latin typeface="SimSun"/>
                          <a:cs typeface="SimSun"/>
                        </a:rPr>
                        <a:t>才不會臨時找不 </a:t>
                      </a:r>
                      <a:r>
                        <a:rPr sz="1100" spc="25" dirty="0">
                          <a:solidFill>
                            <a:srgbClr val="E46244"/>
                          </a:solidFill>
                          <a:latin typeface="SimSun"/>
                          <a:cs typeface="SimSun"/>
                        </a:rPr>
                        <a:t>到適合自己的安全帽。</a:t>
                      </a:r>
                      <a:endParaRPr sz="1100">
                        <a:latin typeface="SimSun"/>
                        <a:cs typeface="SimSun"/>
                      </a:endParaRPr>
                    </a:p>
                  </a:txBody>
                  <a:tcPr marL="0" marR="0" marT="1143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2"/>
                  </a:ext>
                </a:extLst>
              </a:tr>
              <a:tr h="737235">
                <a:tc>
                  <a:txBody>
                    <a:bodyPr/>
                    <a:lstStyle/>
                    <a:p>
                      <a:pPr marR="5080" algn="ctr">
                        <a:lnSpc>
                          <a:spcPct val="100000"/>
                        </a:lnSpc>
                        <a:spcBef>
                          <a:spcPts val="2215"/>
                        </a:spcBef>
                      </a:pPr>
                      <a:r>
                        <a:rPr sz="1100" spc="25" dirty="0">
                          <a:solidFill>
                            <a:srgbClr val="61A489"/>
                          </a:solidFill>
                          <a:latin typeface="SimSun"/>
                          <a:cs typeface="SimSun"/>
                        </a:rPr>
                        <a:t>其他組別的做法</a:t>
                      </a:r>
                      <a:endParaRPr sz="1100">
                        <a:latin typeface="SimSun"/>
                        <a:cs typeface="SimSun"/>
                      </a:endParaRPr>
                    </a:p>
                  </a:txBody>
                  <a:tcPr marL="0" marR="0" marT="281305"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a:lnSpc>
                          <a:spcPct val="100000"/>
                        </a:lnSpc>
                      </a:pPr>
                      <a:endParaRPr sz="1100">
                        <a:latin typeface="Times New Roman"/>
                        <a:cs typeface="Times New Roma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3"/>
                  </a:ext>
                </a:extLst>
              </a:tr>
            </a:tbl>
          </a:graphicData>
        </a:graphic>
      </p:graphicFrame>
      <p:sp>
        <p:nvSpPr>
          <p:cNvPr id="14" name="object 14"/>
          <p:cNvSpPr/>
          <p:nvPr/>
        </p:nvSpPr>
        <p:spPr>
          <a:xfrm>
            <a:off x="1835998" y="1539002"/>
            <a:ext cx="424180" cy="424180"/>
          </a:xfrm>
          <a:custGeom>
            <a:avLst/>
            <a:gdLst/>
            <a:ahLst/>
            <a:cxnLst/>
            <a:rect l="l" t="t" r="r" b="b"/>
            <a:pathLst>
              <a:path w="424180" h="424180">
                <a:moveTo>
                  <a:pt x="212013" y="0"/>
                </a:moveTo>
                <a:lnTo>
                  <a:pt x="163400" y="5599"/>
                </a:lnTo>
                <a:lnTo>
                  <a:pt x="118774" y="21548"/>
                </a:lnTo>
                <a:lnTo>
                  <a:pt x="79409" y="46576"/>
                </a:lnTo>
                <a:lnTo>
                  <a:pt x="46576" y="79409"/>
                </a:lnTo>
                <a:lnTo>
                  <a:pt x="21548" y="118774"/>
                </a:lnTo>
                <a:lnTo>
                  <a:pt x="5599" y="163400"/>
                </a:lnTo>
                <a:lnTo>
                  <a:pt x="0" y="212013"/>
                </a:lnTo>
                <a:lnTo>
                  <a:pt x="5599" y="260627"/>
                </a:lnTo>
                <a:lnTo>
                  <a:pt x="21548" y="305252"/>
                </a:lnTo>
                <a:lnTo>
                  <a:pt x="46576" y="344618"/>
                </a:lnTo>
                <a:lnTo>
                  <a:pt x="79409" y="377451"/>
                </a:lnTo>
                <a:lnTo>
                  <a:pt x="118774" y="402478"/>
                </a:lnTo>
                <a:lnTo>
                  <a:pt x="163400" y="418428"/>
                </a:lnTo>
                <a:lnTo>
                  <a:pt x="212013" y="424027"/>
                </a:lnTo>
                <a:lnTo>
                  <a:pt x="260627" y="418428"/>
                </a:lnTo>
                <a:lnTo>
                  <a:pt x="305252" y="402478"/>
                </a:lnTo>
                <a:lnTo>
                  <a:pt x="344618" y="377451"/>
                </a:lnTo>
                <a:lnTo>
                  <a:pt x="377451" y="344618"/>
                </a:lnTo>
                <a:lnTo>
                  <a:pt x="402478" y="305252"/>
                </a:lnTo>
                <a:lnTo>
                  <a:pt x="418428" y="260627"/>
                </a:lnTo>
                <a:lnTo>
                  <a:pt x="424027" y="212013"/>
                </a:lnTo>
                <a:lnTo>
                  <a:pt x="418428" y="163400"/>
                </a:lnTo>
                <a:lnTo>
                  <a:pt x="402478" y="118774"/>
                </a:lnTo>
                <a:lnTo>
                  <a:pt x="377451" y="79409"/>
                </a:lnTo>
                <a:lnTo>
                  <a:pt x="344618" y="46576"/>
                </a:lnTo>
                <a:lnTo>
                  <a:pt x="305252" y="21548"/>
                </a:lnTo>
                <a:lnTo>
                  <a:pt x="260627" y="5599"/>
                </a:lnTo>
                <a:lnTo>
                  <a:pt x="212013" y="0"/>
                </a:lnTo>
                <a:close/>
              </a:path>
            </a:pathLst>
          </a:custGeom>
          <a:solidFill>
            <a:srgbClr val="61A489"/>
          </a:solidFill>
        </p:spPr>
        <p:txBody>
          <a:bodyPr wrap="square" lIns="0" tIns="0" rIns="0" bIns="0" rtlCol="0"/>
          <a:lstStyle/>
          <a:p>
            <a:endParaRPr/>
          </a:p>
        </p:txBody>
      </p:sp>
      <p:sp>
        <p:nvSpPr>
          <p:cNvPr id="15" name="object 15"/>
          <p:cNvSpPr txBox="1"/>
          <p:nvPr/>
        </p:nvSpPr>
        <p:spPr>
          <a:xfrm>
            <a:off x="1881007" y="1598135"/>
            <a:ext cx="3421379" cy="299720"/>
          </a:xfrm>
          <a:prstGeom prst="rect">
            <a:avLst/>
          </a:prstGeom>
        </p:spPr>
        <p:txBody>
          <a:bodyPr vert="horz" wrap="square" lIns="0" tIns="12700" rIns="0" bIns="0" rtlCol="0">
            <a:spAutoFit/>
          </a:bodyPr>
          <a:lstStyle/>
          <a:p>
            <a:pPr marL="12700">
              <a:lnSpc>
                <a:spcPct val="100000"/>
              </a:lnSpc>
              <a:spcBef>
                <a:spcPts val="100"/>
              </a:spcBef>
            </a:pPr>
            <a:r>
              <a:rPr sz="1800" b="1" spc="37" baseline="16203" dirty="0">
                <a:solidFill>
                  <a:srgbClr val="FFFFFF"/>
                </a:solidFill>
                <a:latin typeface="微軟正黑體"/>
                <a:cs typeface="微軟正黑體"/>
              </a:rPr>
              <a:t>解</a:t>
            </a:r>
            <a:r>
              <a:rPr sz="1800" b="1" spc="337" baseline="16203" dirty="0">
                <a:solidFill>
                  <a:srgbClr val="FFFFFF"/>
                </a:solidFill>
                <a:latin typeface="微軟正黑體"/>
                <a:cs typeface="微軟正黑體"/>
              </a:rPr>
              <a:t>答</a:t>
            </a:r>
            <a:r>
              <a:rPr sz="1800" b="1" spc="35" dirty="0">
                <a:solidFill>
                  <a:srgbClr val="231F20"/>
                </a:solidFill>
                <a:latin typeface="微軟正黑體"/>
                <a:cs typeface="微軟正黑體"/>
              </a:rPr>
              <a:t>「微」笑出門，安「駕」回家</a:t>
            </a:r>
            <a:endParaRPr sz="1800">
              <a:latin typeface="微軟正黑體"/>
              <a:cs typeface="微軟正黑體"/>
            </a:endParaRPr>
          </a:p>
        </p:txBody>
      </p:sp>
      <p:sp>
        <p:nvSpPr>
          <p:cNvPr id="16" name="object 16"/>
          <p:cNvSpPr/>
          <p:nvPr/>
        </p:nvSpPr>
        <p:spPr>
          <a:xfrm>
            <a:off x="1177372" y="4609979"/>
            <a:ext cx="2555189" cy="1807502"/>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3221898" y="4739434"/>
            <a:ext cx="509526" cy="456009"/>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3353547" y="4744440"/>
            <a:ext cx="285741" cy="673752"/>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2326607" y="5230737"/>
            <a:ext cx="659152" cy="736662"/>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2666392" y="5202446"/>
            <a:ext cx="15240" cy="20955"/>
          </a:xfrm>
          <a:custGeom>
            <a:avLst/>
            <a:gdLst/>
            <a:ahLst/>
            <a:cxnLst/>
            <a:rect l="l" t="t" r="r" b="b"/>
            <a:pathLst>
              <a:path w="15239" h="20954">
                <a:moveTo>
                  <a:pt x="241" y="20167"/>
                </a:moveTo>
                <a:lnTo>
                  <a:pt x="0" y="16497"/>
                </a:lnTo>
                <a:lnTo>
                  <a:pt x="63" y="12420"/>
                </a:lnTo>
                <a:lnTo>
                  <a:pt x="1308" y="8928"/>
                </a:lnTo>
                <a:lnTo>
                  <a:pt x="3175" y="3657"/>
                </a:lnTo>
                <a:lnTo>
                  <a:pt x="11557" y="0"/>
                </a:lnTo>
                <a:lnTo>
                  <a:pt x="13728" y="7035"/>
                </a:lnTo>
                <a:lnTo>
                  <a:pt x="15036" y="11264"/>
                </a:lnTo>
                <a:lnTo>
                  <a:pt x="11722" y="17081"/>
                </a:lnTo>
                <a:lnTo>
                  <a:pt x="9626" y="20599"/>
                </a:lnTo>
              </a:path>
            </a:pathLst>
          </a:custGeom>
          <a:ln w="3175">
            <a:solidFill>
              <a:srgbClr val="255579"/>
            </a:solidFill>
          </a:ln>
        </p:spPr>
        <p:txBody>
          <a:bodyPr wrap="square" lIns="0" tIns="0" rIns="0" bIns="0" rtlCol="0"/>
          <a:lstStyle/>
          <a:p>
            <a:endParaRPr/>
          </a:p>
        </p:txBody>
      </p:sp>
      <p:sp>
        <p:nvSpPr>
          <p:cNvPr id="21" name="object 21"/>
          <p:cNvSpPr/>
          <p:nvPr/>
        </p:nvSpPr>
        <p:spPr>
          <a:xfrm>
            <a:off x="2714901" y="5454040"/>
            <a:ext cx="59294" cy="57937"/>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2858795" y="5517273"/>
            <a:ext cx="48907" cy="47282"/>
          </a:xfrm>
          <a:prstGeom prst="rect">
            <a:avLst/>
          </a:prstGeom>
          <a:blipFill>
            <a:blip r:embed="rId7" cstate="print"/>
            <a:stretch>
              <a:fillRect/>
            </a:stretch>
          </a:blipFill>
        </p:spPr>
        <p:txBody>
          <a:bodyPr wrap="square" lIns="0" tIns="0" rIns="0" bIns="0" rtlCol="0"/>
          <a:lstStyle/>
          <a:p>
            <a:endParaRPr/>
          </a:p>
        </p:txBody>
      </p:sp>
      <p:sp>
        <p:nvSpPr>
          <p:cNvPr id="23" name="object 23"/>
          <p:cNvSpPr/>
          <p:nvPr/>
        </p:nvSpPr>
        <p:spPr>
          <a:xfrm>
            <a:off x="2620014" y="5421261"/>
            <a:ext cx="59287" cy="57924"/>
          </a:xfrm>
          <a:prstGeom prst="rect">
            <a:avLst/>
          </a:prstGeom>
          <a:blipFill>
            <a:blip r:embed="rId6" cstate="print"/>
            <a:stretch>
              <a:fillRect/>
            </a:stretch>
          </a:blipFill>
        </p:spPr>
        <p:txBody>
          <a:bodyPr wrap="square" lIns="0" tIns="0" rIns="0" bIns="0" rtlCol="0"/>
          <a:lstStyle/>
          <a:p>
            <a:endParaRPr/>
          </a:p>
        </p:txBody>
      </p:sp>
      <p:sp>
        <p:nvSpPr>
          <p:cNvPr id="24" name="object 24"/>
          <p:cNvSpPr/>
          <p:nvPr/>
        </p:nvSpPr>
        <p:spPr>
          <a:xfrm>
            <a:off x="2559930" y="5392058"/>
            <a:ext cx="83820" cy="66675"/>
          </a:xfrm>
          <a:custGeom>
            <a:avLst/>
            <a:gdLst/>
            <a:ahLst/>
            <a:cxnLst/>
            <a:rect l="l" t="t" r="r" b="b"/>
            <a:pathLst>
              <a:path w="83819" h="66675">
                <a:moveTo>
                  <a:pt x="0" y="0"/>
                </a:moveTo>
                <a:lnTo>
                  <a:pt x="23395" y="33215"/>
                </a:lnTo>
                <a:lnTo>
                  <a:pt x="39908" y="51223"/>
                </a:lnTo>
                <a:lnTo>
                  <a:pt x="57380" y="60266"/>
                </a:lnTo>
                <a:lnTo>
                  <a:pt x="83654" y="66586"/>
                </a:lnTo>
              </a:path>
            </a:pathLst>
          </a:custGeom>
          <a:ln w="3175">
            <a:solidFill>
              <a:srgbClr val="255579"/>
            </a:solidFill>
          </a:ln>
        </p:spPr>
        <p:txBody>
          <a:bodyPr wrap="square" lIns="0" tIns="0" rIns="0" bIns="0" rtlCol="0"/>
          <a:lstStyle/>
          <a:p>
            <a:endParaRPr/>
          </a:p>
        </p:txBody>
      </p:sp>
      <p:sp>
        <p:nvSpPr>
          <p:cNvPr id="25" name="object 25"/>
          <p:cNvSpPr/>
          <p:nvPr/>
        </p:nvSpPr>
        <p:spPr>
          <a:xfrm>
            <a:off x="2595782" y="5401448"/>
            <a:ext cx="48895" cy="38735"/>
          </a:xfrm>
          <a:custGeom>
            <a:avLst/>
            <a:gdLst/>
            <a:ahLst/>
            <a:cxnLst/>
            <a:rect l="l" t="t" r="r" b="b"/>
            <a:pathLst>
              <a:path w="48894" h="38735">
                <a:moveTo>
                  <a:pt x="0" y="0"/>
                </a:moveTo>
                <a:lnTo>
                  <a:pt x="13726" y="17409"/>
                </a:lnTo>
                <a:lnTo>
                  <a:pt x="23369" y="27214"/>
                </a:lnTo>
                <a:lnTo>
                  <a:pt x="33491" y="33016"/>
                </a:lnTo>
                <a:lnTo>
                  <a:pt x="48653" y="38417"/>
                </a:lnTo>
              </a:path>
            </a:pathLst>
          </a:custGeom>
          <a:ln w="3175">
            <a:solidFill>
              <a:srgbClr val="255579"/>
            </a:solidFill>
          </a:ln>
        </p:spPr>
        <p:txBody>
          <a:bodyPr wrap="square" lIns="0" tIns="0" rIns="0" bIns="0" rtlCol="0"/>
          <a:lstStyle/>
          <a:p>
            <a:endParaRPr/>
          </a:p>
        </p:txBody>
      </p:sp>
      <p:sp>
        <p:nvSpPr>
          <p:cNvPr id="26" name="object 26"/>
          <p:cNvSpPr/>
          <p:nvPr/>
        </p:nvSpPr>
        <p:spPr>
          <a:xfrm>
            <a:off x="1179004" y="4611103"/>
            <a:ext cx="2552700" cy="1805305"/>
          </a:xfrm>
          <a:custGeom>
            <a:avLst/>
            <a:gdLst/>
            <a:ahLst/>
            <a:cxnLst/>
            <a:rect l="l" t="t" r="r" b="b"/>
            <a:pathLst>
              <a:path w="2552700" h="1805304">
                <a:moveTo>
                  <a:pt x="0" y="1804746"/>
                </a:moveTo>
                <a:lnTo>
                  <a:pt x="2552433" y="1804746"/>
                </a:lnTo>
                <a:lnTo>
                  <a:pt x="2552433" y="0"/>
                </a:lnTo>
                <a:lnTo>
                  <a:pt x="0" y="0"/>
                </a:lnTo>
                <a:lnTo>
                  <a:pt x="0" y="1804746"/>
                </a:lnTo>
                <a:close/>
              </a:path>
            </a:pathLst>
          </a:custGeom>
          <a:ln w="6350">
            <a:solidFill>
              <a:srgbClr val="61A489"/>
            </a:solidFill>
          </a:ln>
        </p:spPr>
        <p:txBody>
          <a:bodyPr wrap="square" lIns="0" tIns="0" rIns="0" bIns="0" rtlCol="0"/>
          <a:lstStyle/>
          <a:p>
            <a:endParaRPr/>
          </a:p>
        </p:txBody>
      </p:sp>
      <p:sp>
        <p:nvSpPr>
          <p:cNvPr id="27" name="object 27"/>
          <p:cNvSpPr/>
          <p:nvPr/>
        </p:nvSpPr>
        <p:spPr>
          <a:xfrm>
            <a:off x="3816396" y="5588393"/>
            <a:ext cx="2552700" cy="828040"/>
          </a:xfrm>
          <a:custGeom>
            <a:avLst/>
            <a:gdLst/>
            <a:ahLst/>
            <a:cxnLst/>
            <a:rect l="l" t="t" r="r" b="b"/>
            <a:pathLst>
              <a:path w="2552700" h="828039">
                <a:moveTo>
                  <a:pt x="2005787" y="0"/>
                </a:moveTo>
                <a:lnTo>
                  <a:pt x="0" y="0"/>
                </a:lnTo>
                <a:lnTo>
                  <a:pt x="0" y="827455"/>
                </a:lnTo>
                <a:lnTo>
                  <a:pt x="2552433" y="827455"/>
                </a:lnTo>
                <a:lnTo>
                  <a:pt x="2552433" y="400558"/>
                </a:lnTo>
                <a:lnTo>
                  <a:pt x="2005787" y="0"/>
                </a:lnTo>
                <a:close/>
              </a:path>
            </a:pathLst>
          </a:custGeom>
          <a:solidFill>
            <a:srgbClr val="E1BF9E"/>
          </a:solidFill>
        </p:spPr>
        <p:txBody>
          <a:bodyPr wrap="square" lIns="0" tIns="0" rIns="0" bIns="0" rtlCol="0"/>
          <a:lstStyle/>
          <a:p>
            <a:endParaRPr/>
          </a:p>
        </p:txBody>
      </p:sp>
      <p:sp>
        <p:nvSpPr>
          <p:cNvPr id="28" name="object 28"/>
          <p:cNvSpPr/>
          <p:nvPr/>
        </p:nvSpPr>
        <p:spPr>
          <a:xfrm>
            <a:off x="3816400" y="5588392"/>
            <a:ext cx="2552700" cy="400685"/>
          </a:xfrm>
          <a:custGeom>
            <a:avLst/>
            <a:gdLst/>
            <a:ahLst/>
            <a:cxnLst/>
            <a:rect l="l" t="t" r="r" b="b"/>
            <a:pathLst>
              <a:path w="2552700" h="400685">
                <a:moveTo>
                  <a:pt x="0" y="0"/>
                </a:moveTo>
                <a:lnTo>
                  <a:pt x="2005775" y="0"/>
                </a:lnTo>
                <a:lnTo>
                  <a:pt x="2552433" y="400557"/>
                </a:lnTo>
              </a:path>
            </a:pathLst>
          </a:custGeom>
          <a:ln w="3175">
            <a:solidFill>
              <a:srgbClr val="255579"/>
            </a:solidFill>
          </a:ln>
        </p:spPr>
        <p:txBody>
          <a:bodyPr wrap="square" lIns="0" tIns="0" rIns="0" bIns="0" rtlCol="0"/>
          <a:lstStyle/>
          <a:p>
            <a:endParaRPr/>
          </a:p>
        </p:txBody>
      </p:sp>
      <p:sp>
        <p:nvSpPr>
          <p:cNvPr id="29" name="object 29"/>
          <p:cNvSpPr/>
          <p:nvPr/>
        </p:nvSpPr>
        <p:spPr>
          <a:xfrm>
            <a:off x="5822179" y="4611106"/>
            <a:ext cx="546735" cy="1380490"/>
          </a:xfrm>
          <a:custGeom>
            <a:avLst/>
            <a:gdLst/>
            <a:ahLst/>
            <a:cxnLst/>
            <a:rect l="l" t="t" r="r" b="b"/>
            <a:pathLst>
              <a:path w="546735" h="1380489">
                <a:moveTo>
                  <a:pt x="546646" y="0"/>
                </a:moveTo>
                <a:lnTo>
                  <a:pt x="0" y="0"/>
                </a:lnTo>
                <a:lnTo>
                  <a:pt x="0" y="977290"/>
                </a:lnTo>
                <a:lnTo>
                  <a:pt x="546646" y="1379956"/>
                </a:lnTo>
                <a:lnTo>
                  <a:pt x="546646" y="0"/>
                </a:lnTo>
                <a:close/>
              </a:path>
            </a:pathLst>
          </a:custGeom>
          <a:solidFill>
            <a:srgbClr val="EDDFD1"/>
          </a:solidFill>
        </p:spPr>
        <p:txBody>
          <a:bodyPr wrap="square" lIns="0" tIns="0" rIns="0" bIns="0" rtlCol="0"/>
          <a:lstStyle/>
          <a:p>
            <a:endParaRPr/>
          </a:p>
        </p:txBody>
      </p:sp>
      <p:sp>
        <p:nvSpPr>
          <p:cNvPr id="30" name="object 30"/>
          <p:cNvSpPr/>
          <p:nvPr/>
        </p:nvSpPr>
        <p:spPr>
          <a:xfrm>
            <a:off x="5822753" y="4611116"/>
            <a:ext cx="0" cy="977900"/>
          </a:xfrm>
          <a:custGeom>
            <a:avLst/>
            <a:gdLst/>
            <a:ahLst/>
            <a:cxnLst/>
            <a:rect l="l" t="t" r="r" b="b"/>
            <a:pathLst>
              <a:path h="977900">
                <a:moveTo>
                  <a:pt x="0" y="0"/>
                </a:moveTo>
                <a:lnTo>
                  <a:pt x="0" y="977276"/>
                </a:lnTo>
              </a:path>
            </a:pathLst>
          </a:custGeom>
          <a:ln w="3175">
            <a:solidFill>
              <a:srgbClr val="255579"/>
            </a:solidFill>
          </a:ln>
        </p:spPr>
        <p:txBody>
          <a:bodyPr wrap="square" lIns="0" tIns="0" rIns="0" bIns="0" rtlCol="0"/>
          <a:lstStyle/>
          <a:p>
            <a:endParaRPr/>
          </a:p>
        </p:txBody>
      </p:sp>
      <p:sp>
        <p:nvSpPr>
          <p:cNvPr id="31" name="object 31"/>
          <p:cNvSpPr/>
          <p:nvPr/>
        </p:nvSpPr>
        <p:spPr>
          <a:xfrm>
            <a:off x="5822182" y="5588392"/>
            <a:ext cx="546735" cy="403225"/>
          </a:xfrm>
          <a:custGeom>
            <a:avLst/>
            <a:gdLst/>
            <a:ahLst/>
            <a:cxnLst/>
            <a:rect l="l" t="t" r="r" b="b"/>
            <a:pathLst>
              <a:path w="546735" h="403225">
                <a:moveTo>
                  <a:pt x="546651" y="402669"/>
                </a:moveTo>
                <a:lnTo>
                  <a:pt x="0" y="0"/>
                </a:lnTo>
              </a:path>
            </a:pathLst>
          </a:custGeom>
          <a:ln w="3175">
            <a:solidFill>
              <a:srgbClr val="255579"/>
            </a:solidFill>
          </a:ln>
        </p:spPr>
        <p:txBody>
          <a:bodyPr wrap="square" lIns="0" tIns="0" rIns="0" bIns="0" rtlCol="0"/>
          <a:lstStyle/>
          <a:p>
            <a:endParaRPr/>
          </a:p>
        </p:txBody>
      </p:sp>
      <p:sp>
        <p:nvSpPr>
          <p:cNvPr id="32" name="object 32"/>
          <p:cNvSpPr/>
          <p:nvPr/>
        </p:nvSpPr>
        <p:spPr>
          <a:xfrm>
            <a:off x="3816400" y="4611103"/>
            <a:ext cx="2005964" cy="977900"/>
          </a:xfrm>
          <a:custGeom>
            <a:avLst/>
            <a:gdLst/>
            <a:ahLst/>
            <a:cxnLst/>
            <a:rect l="l" t="t" r="r" b="b"/>
            <a:pathLst>
              <a:path w="2005964" h="977900">
                <a:moveTo>
                  <a:pt x="0" y="977290"/>
                </a:moveTo>
                <a:lnTo>
                  <a:pt x="2005787" y="977290"/>
                </a:lnTo>
                <a:lnTo>
                  <a:pt x="2005787" y="0"/>
                </a:lnTo>
                <a:lnTo>
                  <a:pt x="0" y="0"/>
                </a:lnTo>
                <a:lnTo>
                  <a:pt x="0" y="977290"/>
                </a:lnTo>
                <a:close/>
              </a:path>
            </a:pathLst>
          </a:custGeom>
          <a:solidFill>
            <a:srgbClr val="FDEFE1"/>
          </a:solidFill>
        </p:spPr>
        <p:txBody>
          <a:bodyPr wrap="square" lIns="0" tIns="0" rIns="0" bIns="0" rtlCol="0"/>
          <a:lstStyle/>
          <a:p>
            <a:endParaRPr/>
          </a:p>
        </p:txBody>
      </p:sp>
      <p:sp>
        <p:nvSpPr>
          <p:cNvPr id="33" name="object 33"/>
          <p:cNvSpPr/>
          <p:nvPr/>
        </p:nvSpPr>
        <p:spPr>
          <a:xfrm>
            <a:off x="3816400" y="4611116"/>
            <a:ext cx="2005964" cy="977900"/>
          </a:xfrm>
          <a:custGeom>
            <a:avLst/>
            <a:gdLst/>
            <a:ahLst/>
            <a:cxnLst/>
            <a:rect l="l" t="t" r="r" b="b"/>
            <a:pathLst>
              <a:path w="2005964" h="977900">
                <a:moveTo>
                  <a:pt x="0" y="977276"/>
                </a:moveTo>
                <a:lnTo>
                  <a:pt x="2005775" y="977276"/>
                </a:lnTo>
                <a:lnTo>
                  <a:pt x="2005775" y="0"/>
                </a:lnTo>
              </a:path>
            </a:pathLst>
          </a:custGeom>
          <a:ln w="3175">
            <a:solidFill>
              <a:srgbClr val="255579"/>
            </a:solidFill>
          </a:ln>
        </p:spPr>
        <p:txBody>
          <a:bodyPr wrap="square" lIns="0" tIns="0" rIns="0" bIns="0" rtlCol="0"/>
          <a:lstStyle/>
          <a:p>
            <a:endParaRPr/>
          </a:p>
        </p:txBody>
      </p:sp>
      <p:sp>
        <p:nvSpPr>
          <p:cNvPr id="34" name="object 34"/>
          <p:cNvSpPr/>
          <p:nvPr/>
        </p:nvSpPr>
        <p:spPr>
          <a:xfrm>
            <a:off x="6006567" y="4611106"/>
            <a:ext cx="362585" cy="1381760"/>
          </a:xfrm>
          <a:custGeom>
            <a:avLst/>
            <a:gdLst/>
            <a:ahLst/>
            <a:cxnLst/>
            <a:rect l="l" t="t" r="r" b="b"/>
            <a:pathLst>
              <a:path w="362585" h="1381760">
                <a:moveTo>
                  <a:pt x="362267" y="0"/>
                </a:moveTo>
                <a:lnTo>
                  <a:pt x="0" y="0"/>
                </a:lnTo>
                <a:lnTo>
                  <a:pt x="0" y="1113002"/>
                </a:lnTo>
                <a:lnTo>
                  <a:pt x="362267" y="1381353"/>
                </a:lnTo>
                <a:lnTo>
                  <a:pt x="362267" y="0"/>
                </a:lnTo>
                <a:close/>
              </a:path>
            </a:pathLst>
          </a:custGeom>
          <a:solidFill>
            <a:srgbClr val="977252"/>
          </a:solidFill>
        </p:spPr>
        <p:txBody>
          <a:bodyPr wrap="square" lIns="0" tIns="0" rIns="0" bIns="0" rtlCol="0"/>
          <a:lstStyle/>
          <a:p>
            <a:endParaRPr/>
          </a:p>
        </p:txBody>
      </p:sp>
      <p:sp>
        <p:nvSpPr>
          <p:cNvPr id="35" name="object 35"/>
          <p:cNvSpPr/>
          <p:nvPr/>
        </p:nvSpPr>
        <p:spPr>
          <a:xfrm>
            <a:off x="6006566" y="4611116"/>
            <a:ext cx="362585" cy="1381760"/>
          </a:xfrm>
          <a:custGeom>
            <a:avLst/>
            <a:gdLst/>
            <a:ahLst/>
            <a:cxnLst/>
            <a:rect l="l" t="t" r="r" b="b"/>
            <a:pathLst>
              <a:path w="362585" h="1381760">
                <a:moveTo>
                  <a:pt x="0" y="0"/>
                </a:moveTo>
                <a:lnTo>
                  <a:pt x="0" y="1113007"/>
                </a:lnTo>
                <a:lnTo>
                  <a:pt x="362267" y="1381353"/>
                </a:lnTo>
              </a:path>
            </a:pathLst>
          </a:custGeom>
          <a:ln w="3175">
            <a:solidFill>
              <a:srgbClr val="255579"/>
            </a:solidFill>
          </a:ln>
        </p:spPr>
        <p:txBody>
          <a:bodyPr wrap="square" lIns="0" tIns="0" rIns="0" bIns="0" rtlCol="0"/>
          <a:lstStyle/>
          <a:p>
            <a:endParaRPr/>
          </a:p>
        </p:txBody>
      </p:sp>
      <p:sp>
        <p:nvSpPr>
          <p:cNvPr id="36" name="object 36"/>
          <p:cNvSpPr/>
          <p:nvPr/>
        </p:nvSpPr>
        <p:spPr>
          <a:xfrm>
            <a:off x="6075422" y="4611106"/>
            <a:ext cx="176530" cy="446405"/>
          </a:xfrm>
          <a:custGeom>
            <a:avLst/>
            <a:gdLst/>
            <a:ahLst/>
            <a:cxnLst/>
            <a:rect l="l" t="t" r="r" b="b"/>
            <a:pathLst>
              <a:path w="176529" h="446404">
                <a:moveTo>
                  <a:pt x="176428" y="0"/>
                </a:moveTo>
                <a:lnTo>
                  <a:pt x="0" y="0"/>
                </a:lnTo>
                <a:lnTo>
                  <a:pt x="0" y="393966"/>
                </a:lnTo>
                <a:lnTo>
                  <a:pt x="176428" y="446328"/>
                </a:lnTo>
                <a:lnTo>
                  <a:pt x="176428" y="0"/>
                </a:lnTo>
                <a:close/>
              </a:path>
            </a:pathLst>
          </a:custGeom>
          <a:solidFill>
            <a:srgbClr val="AC7D5A"/>
          </a:solidFill>
        </p:spPr>
        <p:txBody>
          <a:bodyPr wrap="square" lIns="0" tIns="0" rIns="0" bIns="0" rtlCol="0"/>
          <a:lstStyle/>
          <a:p>
            <a:endParaRPr/>
          </a:p>
        </p:txBody>
      </p:sp>
      <p:sp>
        <p:nvSpPr>
          <p:cNvPr id="37" name="object 37"/>
          <p:cNvSpPr/>
          <p:nvPr/>
        </p:nvSpPr>
        <p:spPr>
          <a:xfrm>
            <a:off x="6075427" y="4611116"/>
            <a:ext cx="176530" cy="446405"/>
          </a:xfrm>
          <a:custGeom>
            <a:avLst/>
            <a:gdLst/>
            <a:ahLst/>
            <a:cxnLst/>
            <a:rect l="l" t="t" r="r" b="b"/>
            <a:pathLst>
              <a:path w="176529" h="446404">
                <a:moveTo>
                  <a:pt x="0" y="0"/>
                </a:moveTo>
                <a:lnTo>
                  <a:pt x="0" y="393964"/>
                </a:lnTo>
                <a:lnTo>
                  <a:pt x="176415" y="446313"/>
                </a:lnTo>
                <a:lnTo>
                  <a:pt x="176415" y="0"/>
                </a:lnTo>
              </a:path>
            </a:pathLst>
          </a:custGeom>
          <a:ln w="3175">
            <a:solidFill>
              <a:srgbClr val="255579"/>
            </a:solidFill>
          </a:ln>
        </p:spPr>
        <p:txBody>
          <a:bodyPr wrap="square" lIns="0" tIns="0" rIns="0" bIns="0" rtlCol="0"/>
          <a:lstStyle/>
          <a:p>
            <a:endParaRPr/>
          </a:p>
        </p:txBody>
      </p:sp>
      <p:sp>
        <p:nvSpPr>
          <p:cNvPr id="38" name="object 38"/>
          <p:cNvSpPr/>
          <p:nvPr/>
        </p:nvSpPr>
        <p:spPr>
          <a:xfrm>
            <a:off x="6305336" y="4611106"/>
            <a:ext cx="63500" cy="479425"/>
          </a:xfrm>
          <a:custGeom>
            <a:avLst/>
            <a:gdLst/>
            <a:ahLst/>
            <a:cxnLst/>
            <a:rect l="l" t="t" r="r" b="b"/>
            <a:pathLst>
              <a:path w="63500" h="479425">
                <a:moveTo>
                  <a:pt x="63487" y="0"/>
                </a:moveTo>
                <a:lnTo>
                  <a:pt x="0" y="0"/>
                </a:lnTo>
                <a:lnTo>
                  <a:pt x="0" y="459994"/>
                </a:lnTo>
                <a:lnTo>
                  <a:pt x="63487" y="479094"/>
                </a:lnTo>
                <a:lnTo>
                  <a:pt x="63487" y="0"/>
                </a:lnTo>
                <a:close/>
              </a:path>
            </a:pathLst>
          </a:custGeom>
          <a:solidFill>
            <a:srgbClr val="AC7D5A"/>
          </a:solidFill>
        </p:spPr>
        <p:txBody>
          <a:bodyPr wrap="square" lIns="0" tIns="0" rIns="0" bIns="0" rtlCol="0"/>
          <a:lstStyle/>
          <a:p>
            <a:endParaRPr/>
          </a:p>
        </p:txBody>
      </p:sp>
      <p:sp>
        <p:nvSpPr>
          <p:cNvPr id="39" name="object 39"/>
          <p:cNvSpPr/>
          <p:nvPr/>
        </p:nvSpPr>
        <p:spPr>
          <a:xfrm>
            <a:off x="6305336" y="4611116"/>
            <a:ext cx="63500" cy="479425"/>
          </a:xfrm>
          <a:custGeom>
            <a:avLst/>
            <a:gdLst/>
            <a:ahLst/>
            <a:cxnLst/>
            <a:rect l="l" t="t" r="r" b="b"/>
            <a:pathLst>
              <a:path w="63500" h="479425">
                <a:moveTo>
                  <a:pt x="0" y="0"/>
                </a:moveTo>
                <a:lnTo>
                  <a:pt x="0" y="459974"/>
                </a:lnTo>
                <a:lnTo>
                  <a:pt x="63497" y="479084"/>
                </a:lnTo>
              </a:path>
            </a:pathLst>
          </a:custGeom>
          <a:ln w="3175">
            <a:solidFill>
              <a:srgbClr val="255579"/>
            </a:solidFill>
          </a:ln>
        </p:spPr>
        <p:txBody>
          <a:bodyPr wrap="square" lIns="0" tIns="0" rIns="0" bIns="0" rtlCol="0"/>
          <a:lstStyle/>
          <a:p>
            <a:endParaRPr/>
          </a:p>
        </p:txBody>
      </p:sp>
      <p:sp>
        <p:nvSpPr>
          <p:cNvPr id="40" name="object 40"/>
          <p:cNvSpPr/>
          <p:nvPr/>
        </p:nvSpPr>
        <p:spPr>
          <a:xfrm>
            <a:off x="6075427" y="5107516"/>
            <a:ext cx="172085" cy="717550"/>
          </a:xfrm>
          <a:custGeom>
            <a:avLst/>
            <a:gdLst/>
            <a:ahLst/>
            <a:cxnLst/>
            <a:rect l="l" t="t" r="r" b="b"/>
            <a:pathLst>
              <a:path w="172085" h="717550">
                <a:moveTo>
                  <a:pt x="0" y="0"/>
                </a:moveTo>
                <a:lnTo>
                  <a:pt x="0" y="597535"/>
                </a:lnTo>
                <a:lnTo>
                  <a:pt x="171475" y="717410"/>
                </a:lnTo>
                <a:lnTo>
                  <a:pt x="171475" y="53492"/>
                </a:lnTo>
                <a:lnTo>
                  <a:pt x="0" y="0"/>
                </a:lnTo>
                <a:close/>
              </a:path>
            </a:pathLst>
          </a:custGeom>
          <a:solidFill>
            <a:srgbClr val="AC7D5A"/>
          </a:solidFill>
        </p:spPr>
        <p:txBody>
          <a:bodyPr wrap="square" lIns="0" tIns="0" rIns="0" bIns="0" rtlCol="0"/>
          <a:lstStyle/>
          <a:p>
            <a:endParaRPr/>
          </a:p>
        </p:txBody>
      </p:sp>
      <p:sp>
        <p:nvSpPr>
          <p:cNvPr id="41" name="object 41"/>
          <p:cNvSpPr/>
          <p:nvPr/>
        </p:nvSpPr>
        <p:spPr>
          <a:xfrm>
            <a:off x="6075427" y="5107516"/>
            <a:ext cx="172085" cy="717550"/>
          </a:xfrm>
          <a:custGeom>
            <a:avLst/>
            <a:gdLst/>
            <a:ahLst/>
            <a:cxnLst/>
            <a:rect l="l" t="t" r="r" b="b"/>
            <a:pathLst>
              <a:path w="172085" h="717550">
                <a:moveTo>
                  <a:pt x="0" y="0"/>
                </a:moveTo>
                <a:lnTo>
                  <a:pt x="0" y="597535"/>
                </a:lnTo>
                <a:lnTo>
                  <a:pt x="171475" y="717410"/>
                </a:lnTo>
                <a:lnTo>
                  <a:pt x="171475" y="53492"/>
                </a:lnTo>
                <a:lnTo>
                  <a:pt x="0" y="0"/>
                </a:lnTo>
                <a:close/>
              </a:path>
            </a:pathLst>
          </a:custGeom>
          <a:ln w="3175">
            <a:solidFill>
              <a:srgbClr val="255579"/>
            </a:solidFill>
          </a:ln>
        </p:spPr>
        <p:txBody>
          <a:bodyPr wrap="square" lIns="0" tIns="0" rIns="0" bIns="0" rtlCol="0"/>
          <a:lstStyle/>
          <a:p>
            <a:endParaRPr/>
          </a:p>
        </p:txBody>
      </p:sp>
      <p:sp>
        <p:nvSpPr>
          <p:cNvPr id="42" name="object 42"/>
          <p:cNvSpPr/>
          <p:nvPr/>
        </p:nvSpPr>
        <p:spPr>
          <a:xfrm>
            <a:off x="6303062" y="5172392"/>
            <a:ext cx="66040" cy="733425"/>
          </a:xfrm>
          <a:custGeom>
            <a:avLst/>
            <a:gdLst/>
            <a:ahLst/>
            <a:cxnLst/>
            <a:rect l="l" t="t" r="r" b="b"/>
            <a:pathLst>
              <a:path w="66039" h="733425">
                <a:moveTo>
                  <a:pt x="0" y="0"/>
                </a:moveTo>
                <a:lnTo>
                  <a:pt x="0" y="684034"/>
                </a:lnTo>
                <a:lnTo>
                  <a:pt x="65760" y="733031"/>
                </a:lnTo>
                <a:lnTo>
                  <a:pt x="65760" y="21272"/>
                </a:lnTo>
                <a:lnTo>
                  <a:pt x="0" y="0"/>
                </a:lnTo>
                <a:close/>
              </a:path>
            </a:pathLst>
          </a:custGeom>
          <a:solidFill>
            <a:srgbClr val="AC7D5A"/>
          </a:solidFill>
        </p:spPr>
        <p:txBody>
          <a:bodyPr wrap="square" lIns="0" tIns="0" rIns="0" bIns="0" rtlCol="0"/>
          <a:lstStyle/>
          <a:p>
            <a:endParaRPr/>
          </a:p>
        </p:txBody>
      </p:sp>
      <p:sp>
        <p:nvSpPr>
          <p:cNvPr id="43" name="object 43"/>
          <p:cNvSpPr/>
          <p:nvPr/>
        </p:nvSpPr>
        <p:spPr>
          <a:xfrm>
            <a:off x="6303060" y="5172391"/>
            <a:ext cx="66040" cy="733425"/>
          </a:xfrm>
          <a:custGeom>
            <a:avLst/>
            <a:gdLst/>
            <a:ahLst/>
            <a:cxnLst/>
            <a:rect l="l" t="t" r="r" b="b"/>
            <a:pathLst>
              <a:path w="66039" h="733425">
                <a:moveTo>
                  <a:pt x="0" y="0"/>
                </a:moveTo>
                <a:lnTo>
                  <a:pt x="0" y="684034"/>
                </a:lnTo>
                <a:lnTo>
                  <a:pt x="65773" y="733050"/>
                </a:lnTo>
              </a:path>
            </a:pathLst>
          </a:custGeom>
          <a:ln w="3175">
            <a:solidFill>
              <a:srgbClr val="255579"/>
            </a:solidFill>
          </a:ln>
        </p:spPr>
        <p:txBody>
          <a:bodyPr wrap="square" lIns="0" tIns="0" rIns="0" bIns="0" rtlCol="0"/>
          <a:lstStyle/>
          <a:p>
            <a:endParaRPr/>
          </a:p>
        </p:txBody>
      </p:sp>
      <p:sp>
        <p:nvSpPr>
          <p:cNvPr id="44" name="object 44"/>
          <p:cNvSpPr/>
          <p:nvPr/>
        </p:nvSpPr>
        <p:spPr>
          <a:xfrm>
            <a:off x="6303060" y="5172391"/>
            <a:ext cx="66040" cy="21590"/>
          </a:xfrm>
          <a:custGeom>
            <a:avLst/>
            <a:gdLst/>
            <a:ahLst/>
            <a:cxnLst/>
            <a:rect l="l" t="t" r="r" b="b"/>
            <a:pathLst>
              <a:path w="66039" h="21589">
                <a:moveTo>
                  <a:pt x="65773" y="21284"/>
                </a:moveTo>
                <a:lnTo>
                  <a:pt x="0" y="0"/>
                </a:lnTo>
              </a:path>
            </a:pathLst>
          </a:custGeom>
          <a:ln w="3175">
            <a:solidFill>
              <a:srgbClr val="255579"/>
            </a:solidFill>
          </a:ln>
        </p:spPr>
        <p:txBody>
          <a:bodyPr wrap="square" lIns="0" tIns="0" rIns="0" bIns="0" rtlCol="0"/>
          <a:lstStyle/>
          <a:p>
            <a:endParaRPr/>
          </a:p>
        </p:txBody>
      </p:sp>
      <p:sp>
        <p:nvSpPr>
          <p:cNvPr id="45" name="object 45"/>
          <p:cNvSpPr/>
          <p:nvPr/>
        </p:nvSpPr>
        <p:spPr>
          <a:xfrm>
            <a:off x="5974702" y="4999221"/>
            <a:ext cx="102999" cy="98767"/>
          </a:xfrm>
          <a:prstGeom prst="rect">
            <a:avLst/>
          </a:prstGeom>
          <a:blipFill>
            <a:blip r:embed="rId8" cstate="print"/>
            <a:stretch>
              <a:fillRect/>
            </a:stretch>
          </a:blipFill>
        </p:spPr>
        <p:txBody>
          <a:bodyPr wrap="square" lIns="0" tIns="0" rIns="0" bIns="0" rtlCol="0"/>
          <a:lstStyle/>
          <a:p>
            <a:endParaRPr/>
          </a:p>
        </p:txBody>
      </p:sp>
      <p:sp>
        <p:nvSpPr>
          <p:cNvPr id="46" name="object 46"/>
          <p:cNvSpPr/>
          <p:nvPr/>
        </p:nvSpPr>
        <p:spPr>
          <a:xfrm>
            <a:off x="3816400" y="5119065"/>
            <a:ext cx="509905" cy="621030"/>
          </a:xfrm>
          <a:custGeom>
            <a:avLst/>
            <a:gdLst/>
            <a:ahLst/>
            <a:cxnLst/>
            <a:rect l="l" t="t" r="r" b="b"/>
            <a:pathLst>
              <a:path w="509904" h="621029">
                <a:moveTo>
                  <a:pt x="509396" y="620750"/>
                </a:moveTo>
                <a:lnTo>
                  <a:pt x="0" y="620750"/>
                </a:lnTo>
                <a:lnTo>
                  <a:pt x="0" y="0"/>
                </a:lnTo>
                <a:lnTo>
                  <a:pt x="509396" y="0"/>
                </a:lnTo>
                <a:lnTo>
                  <a:pt x="509396" y="620750"/>
                </a:lnTo>
                <a:close/>
              </a:path>
            </a:pathLst>
          </a:custGeom>
          <a:solidFill>
            <a:srgbClr val="B58860"/>
          </a:solidFill>
        </p:spPr>
        <p:txBody>
          <a:bodyPr wrap="square" lIns="0" tIns="0" rIns="0" bIns="0" rtlCol="0"/>
          <a:lstStyle/>
          <a:p>
            <a:endParaRPr/>
          </a:p>
        </p:txBody>
      </p:sp>
      <p:sp>
        <p:nvSpPr>
          <p:cNvPr id="47" name="object 47"/>
          <p:cNvSpPr/>
          <p:nvPr/>
        </p:nvSpPr>
        <p:spPr>
          <a:xfrm>
            <a:off x="3816400" y="5739813"/>
            <a:ext cx="509905" cy="0"/>
          </a:xfrm>
          <a:custGeom>
            <a:avLst/>
            <a:gdLst/>
            <a:ahLst/>
            <a:cxnLst/>
            <a:rect l="l" t="t" r="r" b="b"/>
            <a:pathLst>
              <a:path w="509904">
                <a:moveTo>
                  <a:pt x="509399" y="0"/>
                </a:moveTo>
                <a:lnTo>
                  <a:pt x="0" y="0"/>
                </a:lnTo>
              </a:path>
            </a:pathLst>
          </a:custGeom>
          <a:ln w="3175">
            <a:solidFill>
              <a:srgbClr val="255579"/>
            </a:solidFill>
          </a:ln>
        </p:spPr>
        <p:txBody>
          <a:bodyPr wrap="square" lIns="0" tIns="0" rIns="0" bIns="0" rtlCol="0"/>
          <a:lstStyle/>
          <a:p>
            <a:endParaRPr/>
          </a:p>
        </p:txBody>
      </p:sp>
      <p:sp>
        <p:nvSpPr>
          <p:cNvPr id="48" name="object 48"/>
          <p:cNvSpPr/>
          <p:nvPr/>
        </p:nvSpPr>
        <p:spPr>
          <a:xfrm>
            <a:off x="3816400" y="5119062"/>
            <a:ext cx="509905" cy="621030"/>
          </a:xfrm>
          <a:custGeom>
            <a:avLst/>
            <a:gdLst/>
            <a:ahLst/>
            <a:cxnLst/>
            <a:rect l="l" t="t" r="r" b="b"/>
            <a:pathLst>
              <a:path w="509904" h="621029">
                <a:moveTo>
                  <a:pt x="0" y="0"/>
                </a:moveTo>
                <a:lnTo>
                  <a:pt x="509399" y="0"/>
                </a:lnTo>
                <a:lnTo>
                  <a:pt x="509399" y="620750"/>
                </a:lnTo>
              </a:path>
            </a:pathLst>
          </a:custGeom>
          <a:ln w="3175">
            <a:solidFill>
              <a:srgbClr val="255579"/>
            </a:solidFill>
          </a:ln>
        </p:spPr>
        <p:txBody>
          <a:bodyPr wrap="square" lIns="0" tIns="0" rIns="0" bIns="0" rtlCol="0"/>
          <a:lstStyle/>
          <a:p>
            <a:endParaRPr/>
          </a:p>
        </p:txBody>
      </p:sp>
      <p:sp>
        <p:nvSpPr>
          <p:cNvPr id="49" name="object 49"/>
          <p:cNvSpPr/>
          <p:nvPr/>
        </p:nvSpPr>
        <p:spPr>
          <a:xfrm>
            <a:off x="3974934" y="5173522"/>
            <a:ext cx="302260" cy="521334"/>
          </a:xfrm>
          <a:custGeom>
            <a:avLst/>
            <a:gdLst/>
            <a:ahLst/>
            <a:cxnLst/>
            <a:rect l="l" t="t" r="r" b="b"/>
            <a:pathLst>
              <a:path w="302260" h="521335">
                <a:moveTo>
                  <a:pt x="302183" y="520712"/>
                </a:moveTo>
                <a:lnTo>
                  <a:pt x="0" y="520712"/>
                </a:lnTo>
                <a:lnTo>
                  <a:pt x="0" y="0"/>
                </a:lnTo>
                <a:lnTo>
                  <a:pt x="302183" y="0"/>
                </a:lnTo>
                <a:lnTo>
                  <a:pt x="302183" y="520712"/>
                </a:lnTo>
                <a:close/>
              </a:path>
            </a:pathLst>
          </a:custGeom>
          <a:solidFill>
            <a:srgbClr val="A87A54"/>
          </a:solidFill>
        </p:spPr>
        <p:txBody>
          <a:bodyPr wrap="square" lIns="0" tIns="0" rIns="0" bIns="0" rtlCol="0"/>
          <a:lstStyle/>
          <a:p>
            <a:endParaRPr/>
          </a:p>
        </p:txBody>
      </p:sp>
      <p:sp>
        <p:nvSpPr>
          <p:cNvPr id="50" name="object 50"/>
          <p:cNvSpPr/>
          <p:nvPr/>
        </p:nvSpPr>
        <p:spPr>
          <a:xfrm>
            <a:off x="3974932" y="5173529"/>
            <a:ext cx="302260" cy="521334"/>
          </a:xfrm>
          <a:custGeom>
            <a:avLst/>
            <a:gdLst/>
            <a:ahLst/>
            <a:cxnLst/>
            <a:rect l="l" t="t" r="r" b="b"/>
            <a:pathLst>
              <a:path w="302260" h="521335">
                <a:moveTo>
                  <a:pt x="302183" y="520712"/>
                </a:moveTo>
                <a:lnTo>
                  <a:pt x="0" y="520712"/>
                </a:lnTo>
                <a:lnTo>
                  <a:pt x="0" y="0"/>
                </a:lnTo>
                <a:lnTo>
                  <a:pt x="302183" y="0"/>
                </a:lnTo>
                <a:lnTo>
                  <a:pt x="302183" y="520712"/>
                </a:lnTo>
                <a:close/>
              </a:path>
            </a:pathLst>
          </a:custGeom>
          <a:ln w="3175">
            <a:solidFill>
              <a:srgbClr val="255579"/>
            </a:solidFill>
          </a:ln>
        </p:spPr>
        <p:txBody>
          <a:bodyPr wrap="square" lIns="0" tIns="0" rIns="0" bIns="0" rtlCol="0"/>
          <a:lstStyle/>
          <a:p>
            <a:endParaRPr/>
          </a:p>
        </p:txBody>
      </p:sp>
      <p:sp>
        <p:nvSpPr>
          <p:cNvPr id="51" name="object 51"/>
          <p:cNvSpPr/>
          <p:nvPr/>
        </p:nvSpPr>
        <p:spPr>
          <a:xfrm>
            <a:off x="3976640" y="5223040"/>
            <a:ext cx="300990" cy="0"/>
          </a:xfrm>
          <a:custGeom>
            <a:avLst/>
            <a:gdLst/>
            <a:ahLst/>
            <a:cxnLst/>
            <a:rect l="l" t="t" r="r" b="b"/>
            <a:pathLst>
              <a:path w="300989">
                <a:moveTo>
                  <a:pt x="0" y="0"/>
                </a:moveTo>
                <a:lnTo>
                  <a:pt x="300482" y="0"/>
                </a:lnTo>
              </a:path>
            </a:pathLst>
          </a:custGeom>
          <a:ln w="3175">
            <a:solidFill>
              <a:srgbClr val="B58860"/>
            </a:solidFill>
          </a:ln>
        </p:spPr>
        <p:txBody>
          <a:bodyPr wrap="square" lIns="0" tIns="0" rIns="0" bIns="0" rtlCol="0"/>
          <a:lstStyle/>
          <a:p>
            <a:endParaRPr/>
          </a:p>
        </p:txBody>
      </p:sp>
      <p:sp>
        <p:nvSpPr>
          <p:cNvPr id="52" name="object 52"/>
          <p:cNvSpPr/>
          <p:nvPr/>
        </p:nvSpPr>
        <p:spPr>
          <a:xfrm>
            <a:off x="3976640" y="5223040"/>
            <a:ext cx="300990" cy="0"/>
          </a:xfrm>
          <a:custGeom>
            <a:avLst/>
            <a:gdLst/>
            <a:ahLst/>
            <a:cxnLst/>
            <a:rect l="l" t="t" r="r" b="b"/>
            <a:pathLst>
              <a:path w="300989">
                <a:moveTo>
                  <a:pt x="0" y="0"/>
                </a:moveTo>
                <a:lnTo>
                  <a:pt x="300482" y="0"/>
                </a:lnTo>
              </a:path>
            </a:pathLst>
          </a:custGeom>
          <a:ln w="3175">
            <a:solidFill>
              <a:srgbClr val="255579"/>
            </a:solidFill>
          </a:ln>
        </p:spPr>
        <p:txBody>
          <a:bodyPr wrap="square" lIns="0" tIns="0" rIns="0" bIns="0" rtlCol="0"/>
          <a:lstStyle/>
          <a:p>
            <a:endParaRPr/>
          </a:p>
        </p:txBody>
      </p:sp>
      <p:sp>
        <p:nvSpPr>
          <p:cNvPr id="53" name="object 53"/>
          <p:cNvSpPr/>
          <p:nvPr/>
        </p:nvSpPr>
        <p:spPr>
          <a:xfrm>
            <a:off x="3976640" y="5270274"/>
            <a:ext cx="300990" cy="0"/>
          </a:xfrm>
          <a:custGeom>
            <a:avLst/>
            <a:gdLst/>
            <a:ahLst/>
            <a:cxnLst/>
            <a:rect l="l" t="t" r="r" b="b"/>
            <a:pathLst>
              <a:path w="300989">
                <a:moveTo>
                  <a:pt x="0" y="0"/>
                </a:moveTo>
                <a:lnTo>
                  <a:pt x="300482" y="0"/>
                </a:lnTo>
              </a:path>
            </a:pathLst>
          </a:custGeom>
          <a:ln w="3175">
            <a:solidFill>
              <a:srgbClr val="B58860"/>
            </a:solidFill>
          </a:ln>
        </p:spPr>
        <p:txBody>
          <a:bodyPr wrap="square" lIns="0" tIns="0" rIns="0" bIns="0" rtlCol="0"/>
          <a:lstStyle/>
          <a:p>
            <a:endParaRPr/>
          </a:p>
        </p:txBody>
      </p:sp>
      <p:sp>
        <p:nvSpPr>
          <p:cNvPr id="54" name="object 54"/>
          <p:cNvSpPr/>
          <p:nvPr/>
        </p:nvSpPr>
        <p:spPr>
          <a:xfrm>
            <a:off x="3976640" y="5270274"/>
            <a:ext cx="300990" cy="0"/>
          </a:xfrm>
          <a:custGeom>
            <a:avLst/>
            <a:gdLst/>
            <a:ahLst/>
            <a:cxnLst/>
            <a:rect l="l" t="t" r="r" b="b"/>
            <a:pathLst>
              <a:path w="300989">
                <a:moveTo>
                  <a:pt x="0" y="0"/>
                </a:moveTo>
                <a:lnTo>
                  <a:pt x="300482" y="0"/>
                </a:lnTo>
              </a:path>
            </a:pathLst>
          </a:custGeom>
          <a:ln w="3175">
            <a:solidFill>
              <a:srgbClr val="255579"/>
            </a:solidFill>
          </a:ln>
        </p:spPr>
        <p:txBody>
          <a:bodyPr wrap="square" lIns="0" tIns="0" rIns="0" bIns="0" rtlCol="0"/>
          <a:lstStyle/>
          <a:p>
            <a:endParaRPr/>
          </a:p>
        </p:txBody>
      </p:sp>
      <p:sp>
        <p:nvSpPr>
          <p:cNvPr id="55" name="object 55"/>
          <p:cNvSpPr/>
          <p:nvPr/>
        </p:nvSpPr>
        <p:spPr>
          <a:xfrm>
            <a:off x="3976640" y="5317507"/>
            <a:ext cx="300990" cy="0"/>
          </a:xfrm>
          <a:custGeom>
            <a:avLst/>
            <a:gdLst/>
            <a:ahLst/>
            <a:cxnLst/>
            <a:rect l="l" t="t" r="r" b="b"/>
            <a:pathLst>
              <a:path w="300989">
                <a:moveTo>
                  <a:pt x="0" y="0"/>
                </a:moveTo>
                <a:lnTo>
                  <a:pt x="300482" y="0"/>
                </a:lnTo>
              </a:path>
            </a:pathLst>
          </a:custGeom>
          <a:ln w="3175">
            <a:solidFill>
              <a:srgbClr val="B58860"/>
            </a:solidFill>
          </a:ln>
        </p:spPr>
        <p:txBody>
          <a:bodyPr wrap="square" lIns="0" tIns="0" rIns="0" bIns="0" rtlCol="0"/>
          <a:lstStyle/>
          <a:p>
            <a:endParaRPr/>
          </a:p>
        </p:txBody>
      </p:sp>
      <p:sp>
        <p:nvSpPr>
          <p:cNvPr id="56" name="object 56"/>
          <p:cNvSpPr/>
          <p:nvPr/>
        </p:nvSpPr>
        <p:spPr>
          <a:xfrm>
            <a:off x="3976640" y="5317507"/>
            <a:ext cx="300990" cy="0"/>
          </a:xfrm>
          <a:custGeom>
            <a:avLst/>
            <a:gdLst/>
            <a:ahLst/>
            <a:cxnLst/>
            <a:rect l="l" t="t" r="r" b="b"/>
            <a:pathLst>
              <a:path w="300989">
                <a:moveTo>
                  <a:pt x="0" y="0"/>
                </a:moveTo>
                <a:lnTo>
                  <a:pt x="300482" y="0"/>
                </a:lnTo>
              </a:path>
            </a:pathLst>
          </a:custGeom>
          <a:ln w="3175">
            <a:solidFill>
              <a:srgbClr val="255579"/>
            </a:solidFill>
          </a:ln>
        </p:spPr>
        <p:txBody>
          <a:bodyPr wrap="square" lIns="0" tIns="0" rIns="0" bIns="0" rtlCol="0"/>
          <a:lstStyle/>
          <a:p>
            <a:endParaRPr/>
          </a:p>
        </p:txBody>
      </p:sp>
      <p:sp>
        <p:nvSpPr>
          <p:cNvPr id="57" name="object 57"/>
          <p:cNvSpPr/>
          <p:nvPr/>
        </p:nvSpPr>
        <p:spPr>
          <a:xfrm>
            <a:off x="3976640" y="5364741"/>
            <a:ext cx="300990" cy="0"/>
          </a:xfrm>
          <a:custGeom>
            <a:avLst/>
            <a:gdLst/>
            <a:ahLst/>
            <a:cxnLst/>
            <a:rect l="l" t="t" r="r" b="b"/>
            <a:pathLst>
              <a:path w="300989">
                <a:moveTo>
                  <a:pt x="0" y="0"/>
                </a:moveTo>
                <a:lnTo>
                  <a:pt x="300482" y="0"/>
                </a:lnTo>
              </a:path>
            </a:pathLst>
          </a:custGeom>
          <a:ln w="3175">
            <a:solidFill>
              <a:srgbClr val="B58860"/>
            </a:solidFill>
          </a:ln>
        </p:spPr>
        <p:txBody>
          <a:bodyPr wrap="square" lIns="0" tIns="0" rIns="0" bIns="0" rtlCol="0"/>
          <a:lstStyle/>
          <a:p>
            <a:endParaRPr/>
          </a:p>
        </p:txBody>
      </p:sp>
      <p:sp>
        <p:nvSpPr>
          <p:cNvPr id="58" name="object 58"/>
          <p:cNvSpPr/>
          <p:nvPr/>
        </p:nvSpPr>
        <p:spPr>
          <a:xfrm>
            <a:off x="3976640" y="5364741"/>
            <a:ext cx="300990" cy="0"/>
          </a:xfrm>
          <a:custGeom>
            <a:avLst/>
            <a:gdLst/>
            <a:ahLst/>
            <a:cxnLst/>
            <a:rect l="l" t="t" r="r" b="b"/>
            <a:pathLst>
              <a:path w="300989">
                <a:moveTo>
                  <a:pt x="0" y="0"/>
                </a:moveTo>
                <a:lnTo>
                  <a:pt x="300482" y="0"/>
                </a:lnTo>
              </a:path>
            </a:pathLst>
          </a:custGeom>
          <a:ln w="3175">
            <a:solidFill>
              <a:srgbClr val="255579"/>
            </a:solidFill>
          </a:ln>
        </p:spPr>
        <p:txBody>
          <a:bodyPr wrap="square" lIns="0" tIns="0" rIns="0" bIns="0" rtlCol="0"/>
          <a:lstStyle/>
          <a:p>
            <a:endParaRPr/>
          </a:p>
        </p:txBody>
      </p:sp>
      <p:sp>
        <p:nvSpPr>
          <p:cNvPr id="59" name="object 59"/>
          <p:cNvSpPr/>
          <p:nvPr/>
        </p:nvSpPr>
        <p:spPr>
          <a:xfrm>
            <a:off x="3976640" y="5411977"/>
            <a:ext cx="300990" cy="0"/>
          </a:xfrm>
          <a:custGeom>
            <a:avLst/>
            <a:gdLst/>
            <a:ahLst/>
            <a:cxnLst/>
            <a:rect l="l" t="t" r="r" b="b"/>
            <a:pathLst>
              <a:path w="300989">
                <a:moveTo>
                  <a:pt x="0" y="0"/>
                </a:moveTo>
                <a:lnTo>
                  <a:pt x="300482" y="0"/>
                </a:lnTo>
              </a:path>
            </a:pathLst>
          </a:custGeom>
          <a:ln w="3175">
            <a:solidFill>
              <a:srgbClr val="B58860"/>
            </a:solidFill>
          </a:ln>
        </p:spPr>
        <p:txBody>
          <a:bodyPr wrap="square" lIns="0" tIns="0" rIns="0" bIns="0" rtlCol="0"/>
          <a:lstStyle/>
          <a:p>
            <a:endParaRPr/>
          </a:p>
        </p:txBody>
      </p:sp>
      <p:sp>
        <p:nvSpPr>
          <p:cNvPr id="60" name="object 60"/>
          <p:cNvSpPr/>
          <p:nvPr/>
        </p:nvSpPr>
        <p:spPr>
          <a:xfrm>
            <a:off x="3976640" y="5411977"/>
            <a:ext cx="300990" cy="0"/>
          </a:xfrm>
          <a:custGeom>
            <a:avLst/>
            <a:gdLst/>
            <a:ahLst/>
            <a:cxnLst/>
            <a:rect l="l" t="t" r="r" b="b"/>
            <a:pathLst>
              <a:path w="300989">
                <a:moveTo>
                  <a:pt x="0" y="0"/>
                </a:moveTo>
                <a:lnTo>
                  <a:pt x="300482" y="0"/>
                </a:lnTo>
              </a:path>
            </a:pathLst>
          </a:custGeom>
          <a:ln w="3175">
            <a:solidFill>
              <a:srgbClr val="255579"/>
            </a:solidFill>
          </a:ln>
        </p:spPr>
        <p:txBody>
          <a:bodyPr wrap="square" lIns="0" tIns="0" rIns="0" bIns="0" rtlCol="0"/>
          <a:lstStyle/>
          <a:p>
            <a:endParaRPr/>
          </a:p>
        </p:txBody>
      </p:sp>
      <p:sp>
        <p:nvSpPr>
          <p:cNvPr id="61" name="object 61"/>
          <p:cNvSpPr/>
          <p:nvPr/>
        </p:nvSpPr>
        <p:spPr>
          <a:xfrm>
            <a:off x="3976640" y="5459210"/>
            <a:ext cx="300990" cy="0"/>
          </a:xfrm>
          <a:custGeom>
            <a:avLst/>
            <a:gdLst/>
            <a:ahLst/>
            <a:cxnLst/>
            <a:rect l="l" t="t" r="r" b="b"/>
            <a:pathLst>
              <a:path w="300989">
                <a:moveTo>
                  <a:pt x="0" y="0"/>
                </a:moveTo>
                <a:lnTo>
                  <a:pt x="300482" y="0"/>
                </a:lnTo>
              </a:path>
            </a:pathLst>
          </a:custGeom>
          <a:ln w="3175">
            <a:solidFill>
              <a:srgbClr val="B58860"/>
            </a:solidFill>
          </a:ln>
        </p:spPr>
        <p:txBody>
          <a:bodyPr wrap="square" lIns="0" tIns="0" rIns="0" bIns="0" rtlCol="0"/>
          <a:lstStyle/>
          <a:p>
            <a:endParaRPr/>
          </a:p>
        </p:txBody>
      </p:sp>
      <p:sp>
        <p:nvSpPr>
          <p:cNvPr id="62" name="object 62"/>
          <p:cNvSpPr/>
          <p:nvPr/>
        </p:nvSpPr>
        <p:spPr>
          <a:xfrm>
            <a:off x="3976640" y="5459210"/>
            <a:ext cx="300990" cy="0"/>
          </a:xfrm>
          <a:custGeom>
            <a:avLst/>
            <a:gdLst/>
            <a:ahLst/>
            <a:cxnLst/>
            <a:rect l="l" t="t" r="r" b="b"/>
            <a:pathLst>
              <a:path w="300989">
                <a:moveTo>
                  <a:pt x="0" y="0"/>
                </a:moveTo>
                <a:lnTo>
                  <a:pt x="300482" y="0"/>
                </a:lnTo>
              </a:path>
            </a:pathLst>
          </a:custGeom>
          <a:ln w="3175">
            <a:solidFill>
              <a:srgbClr val="255579"/>
            </a:solidFill>
          </a:ln>
        </p:spPr>
        <p:txBody>
          <a:bodyPr wrap="square" lIns="0" tIns="0" rIns="0" bIns="0" rtlCol="0"/>
          <a:lstStyle/>
          <a:p>
            <a:endParaRPr/>
          </a:p>
        </p:txBody>
      </p:sp>
      <p:sp>
        <p:nvSpPr>
          <p:cNvPr id="63" name="object 63"/>
          <p:cNvSpPr/>
          <p:nvPr/>
        </p:nvSpPr>
        <p:spPr>
          <a:xfrm>
            <a:off x="3976640" y="5506444"/>
            <a:ext cx="300990" cy="0"/>
          </a:xfrm>
          <a:custGeom>
            <a:avLst/>
            <a:gdLst/>
            <a:ahLst/>
            <a:cxnLst/>
            <a:rect l="l" t="t" r="r" b="b"/>
            <a:pathLst>
              <a:path w="300989">
                <a:moveTo>
                  <a:pt x="0" y="0"/>
                </a:moveTo>
                <a:lnTo>
                  <a:pt x="300482" y="0"/>
                </a:lnTo>
              </a:path>
            </a:pathLst>
          </a:custGeom>
          <a:ln w="3175">
            <a:solidFill>
              <a:srgbClr val="B58860"/>
            </a:solidFill>
          </a:ln>
        </p:spPr>
        <p:txBody>
          <a:bodyPr wrap="square" lIns="0" tIns="0" rIns="0" bIns="0" rtlCol="0"/>
          <a:lstStyle/>
          <a:p>
            <a:endParaRPr/>
          </a:p>
        </p:txBody>
      </p:sp>
      <p:sp>
        <p:nvSpPr>
          <p:cNvPr id="64" name="object 64"/>
          <p:cNvSpPr/>
          <p:nvPr/>
        </p:nvSpPr>
        <p:spPr>
          <a:xfrm>
            <a:off x="3976640" y="5506444"/>
            <a:ext cx="300990" cy="0"/>
          </a:xfrm>
          <a:custGeom>
            <a:avLst/>
            <a:gdLst/>
            <a:ahLst/>
            <a:cxnLst/>
            <a:rect l="l" t="t" r="r" b="b"/>
            <a:pathLst>
              <a:path w="300989">
                <a:moveTo>
                  <a:pt x="0" y="0"/>
                </a:moveTo>
                <a:lnTo>
                  <a:pt x="300482" y="0"/>
                </a:lnTo>
              </a:path>
            </a:pathLst>
          </a:custGeom>
          <a:ln w="3175">
            <a:solidFill>
              <a:srgbClr val="255579"/>
            </a:solidFill>
          </a:ln>
        </p:spPr>
        <p:txBody>
          <a:bodyPr wrap="square" lIns="0" tIns="0" rIns="0" bIns="0" rtlCol="0"/>
          <a:lstStyle/>
          <a:p>
            <a:endParaRPr/>
          </a:p>
        </p:txBody>
      </p:sp>
      <p:sp>
        <p:nvSpPr>
          <p:cNvPr id="65" name="object 65"/>
          <p:cNvSpPr/>
          <p:nvPr/>
        </p:nvSpPr>
        <p:spPr>
          <a:xfrm>
            <a:off x="3976640" y="5553678"/>
            <a:ext cx="300990" cy="0"/>
          </a:xfrm>
          <a:custGeom>
            <a:avLst/>
            <a:gdLst/>
            <a:ahLst/>
            <a:cxnLst/>
            <a:rect l="l" t="t" r="r" b="b"/>
            <a:pathLst>
              <a:path w="300989">
                <a:moveTo>
                  <a:pt x="0" y="0"/>
                </a:moveTo>
                <a:lnTo>
                  <a:pt x="300482" y="0"/>
                </a:lnTo>
              </a:path>
            </a:pathLst>
          </a:custGeom>
          <a:ln w="3175">
            <a:solidFill>
              <a:srgbClr val="B58860"/>
            </a:solidFill>
          </a:ln>
        </p:spPr>
        <p:txBody>
          <a:bodyPr wrap="square" lIns="0" tIns="0" rIns="0" bIns="0" rtlCol="0"/>
          <a:lstStyle/>
          <a:p>
            <a:endParaRPr/>
          </a:p>
        </p:txBody>
      </p:sp>
      <p:sp>
        <p:nvSpPr>
          <p:cNvPr id="66" name="object 66"/>
          <p:cNvSpPr/>
          <p:nvPr/>
        </p:nvSpPr>
        <p:spPr>
          <a:xfrm>
            <a:off x="3976640" y="5553678"/>
            <a:ext cx="300990" cy="0"/>
          </a:xfrm>
          <a:custGeom>
            <a:avLst/>
            <a:gdLst/>
            <a:ahLst/>
            <a:cxnLst/>
            <a:rect l="l" t="t" r="r" b="b"/>
            <a:pathLst>
              <a:path w="300989">
                <a:moveTo>
                  <a:pt x="0" y="0"/>
                </a:moveTo>
                <a:lnTo>
                  <a:pt x="300482" y="0"/>
                </a:lnTo>
              </a:path>
            </a:pathLst>
          </a:custGeom>
          <a:ln w="3175">
            <a:solidFill>
              <a:srgbClr val="255579"/>
            </a:solidFill>
          </a:ln>
        </p:spPr>
        <p:txBody>
          <a:bodyPr wrap="square" lIns="0" tIns="0" rIns="0" bIns="0" rtlCol="0"/>
          <a:lstStyle/>
          <a:p>
            <a:endParaRPr/>
          </a:p>
        </p:txBody>
      </p:sp>
      <p:sp>
        <p:nvSpPr>
          <p:cNvPr id="67" name="object 67"/>
          <p:cNvSpPr/>
          <p:nvPr/>
        </p:nvSpPr>
        <p:spPr>
          <a:xfrm>
            <a:off x="3976640" y="5600912"/>
            <a:ext cx="300990" cy="0"/>
          </a:xfrm>
          <a:custGeom>
            <a:avLst/>
            <a:gdLst/>
            <a:ahLst/>
            <a:cxnLst/>
            <a:rect l="l" t="t" r="r" b="b"/>
            <a:pathLst>
              <a:path w="300989">
                <a:moveTo>
                  <a:pt x="0" y="0"/>
                </a:moveTo>
                <a:lnTo>
                  <a:pt x="300482" y="0"/>
                </a:lnTo>
              </a:path>
            </a:pathLst>
          </a:custGeom>
          <a:ln w="3175">
            <a:solidFill>
              <a:srgbClr val="B58860"/>
            </a:solidFill>
          </a:ln>
        </p:spPr>
        <p:txBody>
          <a:bodyPr wrap="square" lIns="0" tIns="0" rIns="0" bIns="0" rtlCol="0"/>
          <a:lstStyle/>
          <a:p>
            <a:endParaRPr/>
          </a:p>
        </p:txBody>
      </p:sp>
      <p:sp>
        <p:nvSpPr>
          <p:cNvPr id="68" name="object 68"/>
          <p:cNvSpPr/>
          <p:nvPr/>
        </p:nvSpPr>
        <p:spPr>
          <a:xfrm>
            <a:off x="3976640" y="5600912"/>
            <a:ext cx="300990" cy="0"/>
          </a:xfrm>
          <a:custGeom>
            <a:avLst/>
            <a:gdLst/>
            <a:ahLst/>
            <a:cxnLst/>
            <a:rect l="l" t="t" r="r" b="b"/>
            <a:pathLst>
              <a:path w="300989">
                <a:moveTo>
                  <a:pt x="0" y="0"/>
                </a:moveTo>
                <a:lnTo>
                  <a:pt x="300482" y="0"/>
                </a:lnTo>
              </a:path>
            </a:pathLst>
          </a:custGeom>
          <a:ln w="3175">
            <a:solidFill>
              <a:srgbClr val="255579"/>
            </a:solidFill>
          </a:ln>
        </p:spPr>
        <p:txBody>
          <a:bodyPr wrap="square" lIns="0" tIns="0" rIns="0" bIns="0" rtlCol="0"/>
          <a:lstStyle/>
          <a:p>
            <a:endParaRPr/>
          </a:p>
        </p:txBody>
      </p:sp>
      <p:sp>
        <p:nvSpPr>
          <p:cNvPr id="69" name="object 69"/>
          <p:cNvSpPr/>
          <p:nvPr/>
        </p:nvSpPr>
        <p:spPr>
          <a:xfrm>
            <a:off x="3976640" y="5648145"/>
            <a:ext cx="300990" cy="0"/>
          </a:xfrm>
          <a:custGeom>
            <a:avLst/>
            <a:gdLst/>
            <a:ahLst/>
            <a:cxnLst/>
            <a:rect l="l" t="t" r="r" b="b"/>
            <a:pathLst>
              <a:path w="300989">
                <a:moveTo>
                  <a:pt x="0" y="0"/>
                </a:moveTo>
                <a:lnTo>
                  <a:pt x="300482" y="0"/>
                </a:lnTo>
              </a:path>
            </a:pathLst>
          </a:custGeom>
          <a:ln w="3175">
            <a:solidFill>
              <a:srgbClr val="B58860"/>
            </a:solidFill>
          </a:ln>
        </p:spPr>
        <p:txBody>
          <a:bodyPr wrap="square" lIns="0" tIns="0" rIns="0" bIns="0" rtlCol="0"/>
          <a:lstStyle/>
          <a:p>
            <a:endParaRPr/>
          </a:p>
        </p:txBody>
      </p:sp>
      <p:sp>
        <p:nvSpPr>
          <p:cNvPr id="70" name="object 70"/>
          <p:cNvSpPr/>
          <p:nvPr/>
        </p:nvSpPr>
        <p:spPr>
          <a:xfrm>
            <a:off x="3976640" y="5648145"/>
            <a:ext cx="300990" cy="0"/>
          </a:xfrm>
          <a:custGeom>
            <a:avLst/>
            <a:gdLst/>
            <a:ahLst/>
            <a:cxnLst/>
            <a:rect l="l" t="t" r="r" b="b"/>
            <a:pathLst>
              <a:path w="300989">
                <a:moveTo>
                  <a:pt x="0" y="0"/>
                </a:moveTo>
                <a:lnTo>
                  <a:pt x="300482" y="0"/>
                </a:lnTo>
              </a:path>
            </a:pathLst>
          </a:custGeom>
          <a:ln w="3175">
            <a:solidFill>
              <a:srgbClr val="255579"/>
            </a:solidFill>
          </a:ln>
        </p:spPr>
        <p:txBody>
          <a:bodyPr wrap="square" lIns="0" tIns="0" rIns="0" bIns="0" rtlCol="0"/>
          <a:lstStyle/>
          <a:p>
            <a:endParaRPr/>
          </a:p>
        </p:txBody>
      </p:sp>
      <p:sp>
        <p:nvSpPr>
          <p:cNvPr id="71" name="object 71"/>
          <p:cNvSpPr/>
          <p:nvPr/>
        </p:nvSpPr>
        <p:spPr>
          <a:xfrm>
            <a:off x="3847007" y="5173522"/>
            <a:ext cx="0" cy="521334"/>
          </a:xfrm>
          <a:custGeom>
            <a:avLst/>
            <a:gdLst/>
            <a:ahLst/>
            <a:cxnLst/>
            <a:rect l="l" t="t" r="r" b="b"/>
            <a:pathLst>
              <a:path h="521335">
                <a:moveTo>
                  <a:pt x="0" y="0"/>
                </a:moveTo>
                <a:lnTo>
                  <a:pt x="0" y="520712"/>
                </a:lnTo>
              </a:path>
            </a:pathLst>
          </a:custGeom>
          <a:ln w="61213">
            <a:solidFill>
              <a:srgbClr val="A87A54"/>
            </a:solidFill>
          </a:ln>
        </p:spPr>
        <p:txBody>
          <a:bodyPr wrap="square" lIns="0" tIns="0" rIns="0" bIns="0" rtlCol="0"/>
          <a:lstStyle/>
          <a:p>
            <a:endParaRPr/>
          </a:p>
        </p:txBody>
      </p:sp>
      <p:sp>
        <p:nvSpPr>
          <p:cNvPr id="72" name="object 72"/>
          <p:cNvSpPr/>
          <p:nvPr/>
        </p:nvSpPr>
        <p:spPr>
          <a:xfrm>
            <a:off x="3816400" y="5694241"/>
            <a:ext cx="61594" cy="0"/>
          </a:xfrm>
          <a:custGeom>
            <a:avLst/>
            <a:gdLst/>
            <a:ahLst/>
            <a:cxnLst/>
            <a:rect l="l" t="t" r="r" b="b"/>
            <a:pathLst>
              <a:path w="61595">
                <a:moveTo>
                  <a:pt x="61217" y="0"/>
                </a:moveTo>
                <a:lnTo>
                  <a:pt x="0" y="0"/>
                </a:lnTo>
              </a:path>
            </a:pathLst>
          </a:custGeom>
          <a:ln w="3175">
            <a:solidFill>
              <a:srgbClr val="255579"/>
            </a:solidFill>
          </a:ln>
        </p:spPr>
        <p:txBody>
          <a:bodyPr wrap="square" lIns="0" tIns="0" rIns="0" bIns="0" rtlCol="0"/>
          <a:lstStyle/>
          <a:p>
            <a:endParaRPr/>
          </a:p>
        </p:txBody>
      </p:sp>
      <p:sp>
        <p:nvSpPr>
          <p:cNvPr id="73" name="object 73"/>
          <p:cNvSpPr/>
          <p:nvPr/>
        </p:nvSpPr>
        <p:spPr>
          <a:xfrm>
            <a:off x="3816400" y="5173529"/>
            <a:ext cx="61594" cy="521334"/>
          </a:xfrm>
          <a:custGeom>
            <a:avLst/>
            <a:gdLst/>
            <a:ahLst/>
            <a:cxnLst/>
            <a:rect l="l" t="t" r="r" b="b"/>
            <a:pathLst>
              <a:path w="61595" h="521335">
                <a:moveTo>
                  <a:pt x="0" y="0"/>
                </a:moveTo>
                <a:lnTo>
                  <a:pt x="61217" y="0"/>
                </a:lnTo>
                <a:lnTo>
                  <a:pt x="61217" y="520712"/>
                </a:lnTo>
              </a:path>
            </a:pathLst>
          </a:custGeom>
          <a:ln w="3175">
            <a:solidFill>
              <a:srgbClr val="255579"/>
            </a:solidFill>
          </a:ln>
        </p:spPr>
        <p:txBody>
          <a:bodyPr wrap="square" lIns="0" tIns="0" rIns="0" bIns="0" rtlCol="0"/>
          <a:lstStyle/>
          <a:p>
            <a:endParaRPr/>
          </a:p>
        </p:txBody>
      </p:sp>
      <p:sp>
        <p:nvSpPr>
          <p:cNvPr id="74" name="object 74"/>
          <p:cNvSpPr/>
          <p:nvPr/>
        </p:nvSpPr>
        <p:spPr>
          <a:xfrm>
            <a:off x="3816400" y="5223040"/>
            <a:ext cx="61594" cy="0"/>
          </a:xfrm>
          <a:custGeom>
            <a:avLst/>
            <a:gdLst/>
            <a:ahLst/>
            <a:cxnLst/>
            <a:rect l="l" t="t" r="r" b="b"/>
            <a:pathLst>
              <a:path w="61595">
                <a:moveTo>
                  <a:pt x="0" y="0"/>
                </a:moveTo>
                <a:lnTo>
                  <a:pt x="61224" y="0"/>
                </a:lnTo>
                <a:lnTo>
                  <a:pt x="0" y="0"/>
                </a:lnTo>
                <a:close/>
              </a:path>
            </a:pathLst>
          </a:custGeom>
          <a:solidFill>
            <a:srgbClr val="B58860"/>
          </a:solidFill>
        </p:spPr>
        <p:txBody>
          <a:bodyPr wrap="square" lIns="0" tIns="0" rIns="0" bIns="0" rtlCol="0"/>
          <a:lstStyle/>
          <a:p>
            <a:endParaRPr/>
          </a:p>
        </p:txBody>
      </p:sp>
      <p:sp>
        <p:nvSpPr>
          <p:cNvPr id="75" name="object 75"/>
          <p:cNvSpPr/>
          <p:nvPr/>
        </p:nvSpPr>
        <p:spPr>
          <a:xfrm>
            <a:off x="3816400" y="5223040"/>
            <a:ext cx="61594" cy="0"/>
          </a:xfrm>
          <a:custGeom>
            <a:avLst/>
            <a:gdLst/>
            <a:ahLst/>
            <a:cxnLst/>
            <a:rect l="l" t="t" r="r" b="b"/>
            <a:pathLst>
              <a:path w="61595">
                <a:moveTo>
                  <a:pt x="0" y="0"/>
                </a:moveTo>
                <a:lnTo>
                  <a:pt x="61224" y="0"/>
                </a:lnTo>
                <a:lnTo>
                  <a:pt x="0" y="0"/>
                </a:lnTo>
              </a:path>
            </a:pathLst>
          </a:custGeom>
          <a:ln w="3175">
            <a:solidFill>
              <a:srgbClr val="255579"/>
            </a:solidFill>
          </a:ln>
        </p:spPr>
        <p:txBody>
          <a:bodyPr wrap="square" lIns="0" tIns="0" rIns="0" bIns="0" rtlCol="0"/>
          <a:lstStyle/>
          <a:p>
            <a:endParaRPr/>
          </a:p>
        </p:txBody>
      </p:sp>
      <p:sp>
        <p:nvSpPr>
          <p:cNvPr id="76" name="object 76"/>
          <p:cNvSpPr/>
          <p:nvPr/>
        </p:nvSpPr>
        <p:spPr>
          <a:xfrm>
            <a:off x="3816400" y="5270274"/>
            <a:ext cx="61594" cy="0"/>
          </a:xfrm>
          <a:custGeom>
            <a:avLst/>
            <a:gdLst/>
            <a:ahLst/>
            <a:cxnLst/>
            <a:rect l="l" t="t" r="r" b="b"/>
            <a:pathLst>
              <a:path w="61595">
                <a:moveTo>
                  <a:pt x="0" y="0"/>
                </a:moveTo>
                <a:lnTo>
                  <a:pt x="61224" y="0"/>
                </a:lnTo>
                <a:lnTo>
                  <a:pt x="0" y="0"/>
                </a:lnTo>
                <a:close/>
              </a:path>
            </a:pathLst>
          </a:custGeom>
          <a:solidFill>
            <a:srgbClr val="B58860"/>
          </a:solidFill>
        </p:spPr>
        <p:txBody>
          <a:bodyPr wrap="square" lIns="0" tIns="0" rIns="0" bIns="0" rtlCol="0"/>
          <a:lstStyle/>
          <a:p>
            <a:endParaRPr/>
          </a:p>
        </p:txBody>
      </p:sp>
      <p:sp>
        <p:nvSpPr>
          <p:cNvPr id="77" name="object 77"/>
          <p:cNvSpPr/>
          <p:nvPr/>
        </p:nvSpPr>
        <p:spPr>
          <a:xfrm>
            <a:off x="3816400" y="5270274"/>
            <a:ext cx="61594" cy="0"/>
          </a:xfrm>
          <a:custGeom>
            <a:avLst/>
            <a:gdLst/>
            <a:ahLst/>
            <a:cxnLst/>
            <a:rect l="l" t="t" r="r" b="b"/>
            <a:pathLst>
              <a:path w="61595">
                <a:moveTo>
                  <a:pt x="0" y="0"/>
                </a:moveTo>
                <a:lnTo>
                  <a:pt x="61224" y="0"/>
                </a:lnTo>
                <a:lnTo>
                  <a:pt x="0" y="0"/>
                </a:lnTo>
              </a:path>
            </a:pathLst>
          </a:custGeom>
          <a:ln w="3175">
            <a:solidFill>
              <a:srgbClr val="255579"/>
            </a:solidFill>
          </a:ln>
        </p:spPr>
        <p:txBody>
          <a:bodyPr wrap="square" lIns="0" tIns="0" rIns="0" bIns="0" rtlCol="0"/>
          <a:lstStyle/>
          <a:p>
            <a:endParaRPr/>
          </a:p>
        </p:txBody>
      </p:sp>
      <p:sp>
        <p:nvSpPr>
          <p:cNvPr id="78" name="object 78"/>
          <p:cNvSpPr/>
          <p:nvPr/>
        </p:nvSpPr>
        <p:spPr>
          <a:xfrm>
            <a:off x="3816400" y="5317507"/>
            <a:ext cx="61594" cy="0"/>
          </a:xfrm>
          <a:custGeom>
            <a:avLst/>
            <a:gdLst/>
            <a:ahLst/>
            <a:cxnLst/>
            <a:rect l="l" t="t" r="r" b="b"/>
            <a:pathLst>
              <a:path w="61595">
                <a:moveTo>
                  <a:pt x="0" y="0"/>
                </a:moveTo>
                <a:lnTo>
                  <a:pt x="61224" y="0"/>
                </a:lnTo>
                <a:lnTo>
                  <a:pt x="0" y="0"/>
                </a:lnTo>
                <a:close/>
              </a:path>
            </a:pathLst>
          </a:custGeom>
          <a:solidFill>
            <a:srgbClr val="B58860"/>
          </a:solidFill>
        </p:spPr>
        <p:txBody>
          <a:bodyPr wrap="square" lIns="0" tIns="0" rIns="0" bIns="0" rtlCol="0"/>
          <a:lstStyle/>
          <a:p>
            <a:endParaRPr/>
          </a:p>
        </p:txBody>
      </p:sp>
      <p:sp>
        <p:nvSpPr>
          <p:cNvPr id="79" name="object 79"/>
          <p:cNvSpPr/>
          <p:nvPr/>
        </p:nvSpPr>
        <p:spPr>
          <a:xfrm>
            <a:off x="3816400" y="5317507"/>
            <a:ext cx="61594" cy="0"/>
          </a:xfrm>
          <a:custGeom>
            <a:avLst/>
            <a:gdLst/>
            <a:ahLst/>
            <a:cxnLst/>
            <a:rect l="l" t="t" r="r" b="b"/>
            <a:pathLst>
              <a:path w="61595">
                <a:moveTo>
                  <a:pt x="0" y="0"/>
                </a:moveTo>
                <a:lnTo>
                  <a:pt x="61224" y="0"/>
                </a:lnTo>
                <a:lnTo>
                  <a:pt x="0" y="0"/>
                </a:lnTo>
              </a:path>
            </a:pathLst>
          </a:custGeom>
          <a:ln w="3175">
            <a:solidFill>
              <a:srgbClr val="255579"/>
            </a:solidFill>
          </a:ln>
        </p:spPr>
        <p:txBody>
          <a:bodyPr wrap="square" lIns="0" tIns="0" rIns="0" bIns="0" rtlCol="0"/>
          <a:lstStyle/>
          <a:p>
            <a:endParaRPr/>
          </a:p>
        </p:txBody>
      </p:sp>
      <p:sp>
        <p:nvSpPr>
          <p:cNvPr id="80" name="object 80"/>
          <p:cNvSpPr/>
          <p:nvPr/>
        </p:nvSpPr>
        <p:spPr>
          <a:xfrm>
            <a:off x="3816400" y="5364741"/>
            <a:ext cx="61594" cy="0"/>
          </a:xfrm>
          <a:custGeom>
            <a:avLst/>
            <a:gdLst/>
            <a:ahLst/>
            <a:cxnLst/>
            <a:rect l="l" t="t" r="r" b="b"/>
            <a:pathLst>
              <a:path w="61595">
                <a:moveTo>
                  <a:pt x="0" y="0"/>
                </a:moveTo>
                <a:lnTo>
                  <a:pt x="61224" y="0"/>
                </a:lnTo>
                <a:lnTo>
                  <a:pt x="0" y="0"/>
                </a:lnTo>
                <a:close/>
              </a:path>
            </a:pathLst>
          </a:custGeom>
          <a:solidFill>
            <a:srgbClr val="B58860"/>
          </a:solidFill>
        </p:spPr>
        <p:txBody>
          <a:bodyPr wrap="square" lIns="0" tIns="0" rIns="0" bIns="0" rtlCol="0"/>
          <a:lstStyle/>
          <a:p>
            <a:endParaRPr/>
          </a:p>
        </p:txBody>
      </p:sp>
      <p:sp>
        <p:nvSpPr>
          <p:cNvPr id="81" name="object 81"/>
          <p:cNvSpPr/>
          <p:nvPr/>
        </p:nvSpPr>
        <p:spPr>
          <a:xfrm>
            <a:off x="3816400" y="5364741"/>
            <a:ext cx="61594" cy="0"/>
          </a:xfrm>
          <a:custGeom>
            <a:avLst/>
            <a:gdLst/>
            <a:ahLst/>
            <a:cxnLst/>
            <a:rect l="l" t="t" r="r" b="b"/>
            <a:pathLst>
              <a:path w="61595">
                <a:moveTo>
                  <a:pt x="0" y="0"/>
                </a:moveTo>
                <a:lnTo>
                  <a:pt x="61224" y="0"/>
                </a:lnTo>
                <a:lnTo>
                  <a:pt x="0" y="0"/>
                </a:lnTo>
              </a:path>
            </a:pathLst>
          </a:custGeom>
          <a:ln w="3175">
            <a:solidFill>
              <a:srgbClr val="255579"/>
            </a:solidFill>
          </a:ln>
        </p:spPr>
        <p:txBody>
          <a:bodyPr wrap="square" lIns="0" tIns="0" rIns="0" bIns="0" rtlCol="0"/>
          <a:lstStyle/>
          <a:p>
            <a:endParaRPr/>
          </a:p>
        </p:txBody>
      </p:sp>
      <p:sp>
        <p:nvSpPr>
          <p:cNvPr id="82" name="object 82"/>
          <p:cNvSpPr/>
          <p:nvPr/>
        </p:nvSpPr>
        <p:spPr>
          <a:xfrm>
            <a:off x="3816400" y="5411977"/>
            <a:ext cx="61594" cy="0"/>
          </a:xfrm>
          <a:custGeom>
            <a:avLst/>
            <a:gdLst/>
            <a:ahLst/>
            <a:cxnLst/>
            <a:rect l="l" t="t" r="r" b="b"/>
            <a:pathLst>
              <a:path w="61595">
                <a:moveTo>
                  <a:pt x="0" y="0"/>
                </a:moveTo>
                <a:lnTo>
                  <a:pt x="61224" y="0"/>
                </a:lnTo>
                <a:lnTo>
                  <a:pt x="0" y="0"/>
                </a:lnTo>
                <a:close/>
              </a:path>
            </a:pathLst>
          </a:custGeom>
          <a:solidFill>
            <a:srgbClr val="B58860"/>
          </a:solidFill>
        </p:spPr>
        <p:txBody>
          <a:bodyPr wrap="square" lIns="0" tIns="0" rIns="0" bIns="0" rtlCol="0"/>
          <a:lstStyle/>
          <a:p>
            <a:endParaRPr/>
          </a:p>
        </p:txBody>
      </p:sp>
      <p:sp>
        <p:nvSpPr>
          <p:cNvPr id="83" name="object 83"/>
          <p:cNvSpPr/>
          <p:nvPr/>
        </p:nvSpPr>
        <p:spPr>
          <a:xfrm>
            <a:off x="3816400" y="5411977"/>
            <a:ext cx="61594" cy="0"/>
          </a:xfrm>
          <a:custGeom>
            <a:avLst/>
            <a:gdLst/>
            <a:ahLst/>
            <a:cxnLst/>
            <a:rect l="l" t="t" r="r" b="b"/>
            <a:pathLst>
              <a:path w="61595">
                <a:moveTo>
                  <a:pt x="0" y="0"/>
                </a:moveTo>
                <a:lnTo>
                  <a:pt x="61224" y="0"/>
                </a:lnTo>
                <a:lnTo>
                  <a:pt x="0" y="0"/>
                </a:lnTo>
              </a:path>
            </a:pathLst>
          </a:custGeom>
          <a:ln w="3175">
            <a:solidFill>
              <a:srgbClr val="255579"/>
            </a:solidFill>
          </a:ln>
        </p:spPr>
        <p:txBody>
          <a:bodyPr wrap="square" lIns="0" tIns="0" rIns="0" bIns="0" rtlCol="0"/>
          <a:lstStyle/>
          <a:p>
            <a:endParaRPr/>
          </a:p>
        </p:txBody>
      </p:sp>
      <p:sp>
        <p:nvSpPr>
          <p:cNvPr id="84" name="object 84"/>
          <p:cNvSpPr/>
          <p:nvPr/>
        </p:nvSpPr>
        <p:spPr>
          <a:xfrm>
            <a:off x="3816400" y="5459210"/>
            <a:ext cx="61594" cy="0"/>
          </a:xfrm>
          <a:custGeom>
            <a:avLst/>
            <a:gdLst/>
            <a:ahLst/>
            <a:cxnLst/>
            <a:rect l="l" t="t" r="r" b="b"/>
            <a:pathLst>
              <a:path w="61595">
                <a:moveTo>
                  <a:pt x="0" y="0"/>
                </a:moveTo>
                <a:lnTo>
                  <a:pt x="61224" y="0"/>
                </a:lnTo>
                <a:lnTo>
                  <a:pt x="0" y="0"/>
                </a:lnTo>
                <a:close/>
              </a:path>
            </a:pathLst>
          </a:custGeom>
          <a:solidFill>
            <a:srgbClr val="B58860"/>
          </a:solidFill>
        </p:spPr>
        <p:txBody>
          <a:bodyPr wrap="square" lIns="0" tIns="0" rIns="0" bIns="0" rtlCol="0"/>
          <a:lstStyle/>
          <a:p>
            <a:endParaRPr/>
          </a:p>
        </p:txBody>
      </p:sp>
      <p:sp>
        <p:nvSpPr>
          <p:cNvPr id="85" name="object 85"/>
          <p:cNvSpPr/>
          <p:nvPr/>
        </p:nvSpPr>
        <p:spPr>
          <a:xfrm>
            <a:off x="3816400" y="5459210"/>
            <a:ext cx="61594" cy="0"/>
          </a:xfrm>
          <a:custGeom>
            <a:avLst/>
            <a:gdLst/>
            <a:ahLst/>
            <a:cxnLst/>
            <a:rect l="l" t="t" r="r" b="b"/>
            <a:pathLst>
              <a:path w="61595">
                <a:moveTo>
                  <a:pt x="0" y="0"/>
                </a:moveTo>
                <a:lnTo>
                  <a:pt x="61224" y="0"/>
                </a:lnTo>
                <a:lnTo>
                  <a:pt x="0" y="0"/>
                </a:lnTo>
              </a:path>
            </a:pathLst>
          </a:custGeom>
          <a:ln w="3175">
            <a:solidFill>
              <a:srgbClr val="255579"/>
            </a:solidFill>
          </a:ln>
        </p:spPr>
        <p:txBody>
          <a:bodyPr wrap="square" lIns="0" tIns="0" rIns="0" bIns="0" rtlCol="0"/>
          <a:lstStyle/>
          <a:p>
            <a:endParaRPr/>
          </a:p>
        </p:txBody>
      </p:sp>
      <p:sp>
        <p:nvSpPr>
          <p:cNvPr id="86" name="object 86"/>
          <p:cNvSpPr/>
          <p:nvPr/>
        </p:nvSpPr>
        <p:spPr>
          <a:xfrm>
            <a:off x="3816400" y="5506444"/>
            <a:ext cx="61594" cy="0"/>
          </a:xfrm>
          <a:custGeom>
            <a:avLst/>
            <a:gdLst/>
            <a:ahLst/>
            <a:cxnLst/>
            <a:rect l="l" t="t" r="r" b="b"/>
            <a:pathLst>
              <a:path w="61595">
                <a:moveTo>
                  <a:pt x="0" y="0"/>
                </a:moveTo>
                <a:lnTo>
                  <a:pt x="61224" y="0"/>
                </a:lnTo>
                <a:lnTo>
                  <a:pt x="0" y="0"/>
                </a:lnTo>
                <a:close/>
              </a:path>
            </a:pathLst>
          </a:custGeom>
          <a:solidFill>
            <a:srgbClr val="B58860"/>
          </a:solidFill>
        </p:spPr>
        <p:txBody>
          <a:bodyPr wrap="square" lIns="0" tIns="0" rIns="0" bIns="0" rtlCol="0"/>
          <a:lstStyle/>
          <a:p>
            <a:endParaRPr/>
          </a:p>
        </p:txBody>
      </p:sp>
      <p:sp>
        <p:nvSpPr>
          <p:cNvPr id="87" name="object 87"/>
          <p:cNvSpPr/>
          <p:nvPr/>
        </p:nvSpPr>
        <p:spPr>
          <a:xfrm>
            <a:off x="3816400" y="5506444"/>
            <a:ext cx="61594" cy="0"/>
          </a:xfrm>
          <a:custGeom>
            <a:avLst/>
            <a:gdLst/>
            <a:ahLst/>
            <a:cxnLst/>
            <a:rect l="l" t="t" r="r" b="b"/>
            <a:pathLst>
              <a:path w="61595">
                <a:moveTo>
                  <a:pt x="0" y="0"/>
                </a:moveTo>
                <a:lnTo>
                  <a:pt x="61224" y="0"/>
                </a:lnTo>
                <a:lnTo>
                  <a:pt x="0" y="0"/>
                </a:lnTo>
              </a:path>
            </a:pathLst>
          </a:custGeom>
          <a:ln w="3175">
            <a:solidFill>
              <a:srgbClr val="255579"/>
            </a:solidFill>
          </a:ln>
        </p:spPr>
        <p:txBody>
          <a:bodyPr wrap="square" lIns="0" tIns="0" rIns="0" bIns="0" rtlCol="0"/>
          <a:lstStyle/>
          <a:p>
            <a:endParaRPr/>
          </a:p>
        </p:txBody>
      </p:sp>
      <p:sp>
        <p:nvSpPr>
          <p:cNvPr id="88" name="object 88"/>
          <p:cNvSpPr/>
          <p:nvPr/>
        </p:nvSpPr>
        <p:spPr>
          <a:xfrm>
            <a:off x="3816400" y="5553678"/>
            <a:ext cx="61594" cy="0"/>
          </a:xfrm>
          <a:custGeom>
            <a:avLst/>
            <a:gdLst/>
            <a:ahLst/>
            <a:cxnLst/>
            <a:rect l="l" t="t" r="r" b="b"/>
            <a:pathLst>
              <a:path w="61595">
                <a:moveTo>
                  <a:pt x="0" y="0"/>
                </a:moveTo>
                <a:lnTo>
                  <a:pt x="61224" y="0"/>
                </a:lnTo>
                <a:lnTo>
                  <a:pt x="0" y="0"/>
                </a:lnTo>
                <a:close/>
              </a:path>
            </a:pathLst>
          </a:custGeom>
          <a:solidFill>
            <a:srgbClr val="B58860"/>
          </a:solidFill>
        </p:spPr>
        <p:txBody>
          <a:bodyPr wrap="square" lIns="0" tIns="0" rIns="0" bIns="0" rtlCol="0"/>
          <a:lstStyle/>
          <a:p>
            <a:endParaRPr/>
          </a:p>
        </p:txBody>
      </p:sp>
      <p:sp>
        <p:nvSpPr>
          <p:cNvPr id="89" name="object 89"/>
          <p:cNvSpPr/>
          <p:nvPr/>
        </p:nvSpPr>
        <p:spPr>
          <a:xfrm>
            <a:off x="3816400" y="5553678"/>
            <a:ext cx="61594" cy="0"/>
          </a:xfrm>
          <a:custGeom>
            <a:avLst/>
            <a:gdLst/>
            <a:ahLst/>
            <a:cxnLst/>
            <a:rect l="l" t="t" r="r" b="b"/>
            <a:pathLst>
              <a:path w="61595">
                <a:moveTo>
                  <a:pt x="0" y="0"/>
                </a:moveTo>
                <a:lnTo>
                  <a:pt x="61224" y="0"/>
                </a:lnTo>
                <a:lnTo>
                  <a:pt x="0" y="0"/>
                </a:lnTo>
              </a:path>
            </a:pathLst>
          </a:custGeom>
          <a:ln w="3175">
            <a:solidFill>
              <a:srgbClr val="255579"/>
            </a:solidFill>
          </a:ln>
        </p:spPr>
        <p:txBody>
          <a:bodyPr wrap="square" lIns="0" tIns="0" rIns="0" bIns="0" rtlCol="0"/>
          <a:lstStyle/>
          <a:p>
            <a:endParaRPr/>
          </a:p>
        </p:txBody>
      </p:sp>
      <p:sp>
        <p:nvSpPr>
          <p:cNvPr id="90" name="object 90"/>
          <p:cNvSpPr/>
          <p:nvPr/>
        </p:nvSpPr>
        <p:spPr>
          <a:xfrm>
            <a:off x="3816400" y="5600912"/>
            <a:ext cx="61594" cy="0"/>
          </a:xfrm>
          <a:custGeom>
            <a:avLst/>
            <a:gdLst/>
            <a:ahLst/>
            <a:cxnLst/>
            <a:rect l="l" t="t" r="r" b="b"/>
            <a:pathLst>
              <a:path w="61595">
                <a:moveTo>
                  <a:pt x="0" y="0"/>
                </a:moveTo>
                <a:lnTo>
                  <a:pt x="61224" y="0"/>
                </a:lnTo>
                <a:lnTo>
                  <a:pt x="0" y="0"/>
                </a:lnTo>
                <a:close/>
              </a:path>
            </a:pathLst>
          </a:custGeom>
          <a:solidFill>
            <a:srgbClr val="B58860"/>
          </a:solidFill>
        </p:spPr>
        <p:txBody>
          <a:bodyPr wrap="square" lIns="0" tIns="0" rIns="0" bIns="0" rtlCol="0"/>
          <a:lstStyle/>
          <a:p>
            <a:endParaRPr/>
          </a:p>
        </p:txBody>
      </p:sp>
      <p:sp>
        <p:nvSpPr>
          <p:cNvPr id="91" name="object 91"/>
          <p:cNvSpPr/>
          <p:nvPr/>
        </p:nvSpPr>
        <p:spPr>
          <a:xfrm>
            <a:off x="3816400" y="5600912"/>
            <a:ext cx="61594" cy="0"/>
          </a:xfrm>
          <a:custGeom>
            <a:avLst/>
            <a:gdLst/>
            <a:ahLst/>
            <a:cxnLst/>
            <a:rect l="l" t="t" r="r" b="b"/>
            <a:pathLst>
              <a:path w="61595">
                <a:moveTo>
                  <a:pt x="0" y="0"/>
                </a:moveTo>
                <a:lnTo>
                  <a:pt x="61224" y="0"/>
                </a:lnTo>
                <a:lnTo>
                  <a:pt x="0" y="0"/>
                </a:lnTo>
              </a:path>
            </a:pathLst>
          </a:custGeom>
          <a:ln w="3175">
            <a:solidFill>
              <a:srgbClr val="255579"/>
            </a:solidFill>
          </a:ln>
        </p:spPr>
        <p:txBody>
          <a:bodyPr wrap="square" lIns="0" tIns="0" rIns="0" bIns="0" rtlCol="0"/>
          <a:lstStyle/>
          <a:p>
            <a:endParaRPr/>
          </a:p>
        </p:txBody>
      </p:sp>
      <p:sp>
        <p:nvSpPr>
          <p:cNvPr id="92" name="object 92"/>
          <p:cNvSpPr/>
          <p:nvPr/>
        </p:nvSpPr>
        <p:spPr>
          <a:xfrm>
            <a:off x="3816400" y="5648145"/>
            <a:ext cx="61594" cy="0"/>
          </a:xfrm>
          <a:custGeom>
            <a:avLst/>
            <a:gdLst/>
            <a:ahLst/>
            <a:cxnLst/>
            <a:rect l="l" t="t" r="r" b="b"/>
            <a:pathLst>
              <a:path w="61595">
                <a:moveTo>
                  <a:pt x="0" y="0"/>
                </a:moveTo>
                <a:lnTo>
                  <a:pt x="61224" y="0"/>
                </a:lnTo>
                <a:lnTo>
                  <a:pt x="0" y="0"/>
                </a:lnTo>
                <a:close/>
              </a:path>
            </a:pathLst>
          </a:custGeom>
          <a:solidFill>
            <a:srgbClr val="B58860"/>
          </a:solidFill>
        </p:spPr>
        <p:txBody>
          <a:bodyPr wrap="square" lIns="0" tIns="0" rIns="0" bIns="0" rtlCol="0"/>
          <a:lstStyle/>
          <a:p>
            <a:endParaRPr/>
          </a:p>
        </p:txBody>
      </p:sp>
      <p:sp>
        <p:nvSpPr>
          <p:cNvPr id="93" name="object 93"/>
          <p:cNvSpPr/>
          <p:nvPr/>
        </p:nvSpPr>
        <p:spPr>
          <a:xfrm>
            <a:off x="3816400" y="5648145"/>
            <a:ext cx="61594" cy="0"/>
          </a:xfrm>
          <a:custGeom>
            <a:avLst/>
            <a:gdLst/>
            <a:ahLst/>
            <a:cxnLst/>
            <a:rect l="l" t="t" r="r" b="b"/>
            <a:pathLst>
              <a:path w="61595">
                <a:moveTo>
                  <a:pt x="0" y="0"/>
                </a:moveTo>
                <a:lnTo>
                  <a:pt x="61224" y="0"/>
                </a:lnTo>
                <a:lnTo>
                  <a:pt x="0" y="0"/>
                </a:lnTo>
              </a:path>
            </a:pathLst>
          </a:custGeom>
          <a:ln w="3175">
            <a:solidFill>
              <a:srgbClr val="255579"/>
            </a:solidFill>
          </a:ln>
        </p:spPr>
        <p:txBody>
          <a:bodyPr wrap="square" lIns="0" tIns="0" rIns="0" bIns="0" rtlCol="0"/>
          <a:lstStyle/>
          <a:p>
            <a:endParaRPr/>
          </a:p>
        </p:txBody>
      </p:sp>
      <p:sp>
        <p:nvSpPr>
          <p:cNvPr id="94" name="object 94"/>
          <p:cNvSpPr/>
          <p:nvPr/>
        </p:nvSpPr>
        <p:spPr>
          <a:xfrm>
            <a:off x="3927698" y="5132555"/>
            <a:ext cx="0" cy="603250"/>
          </a:xfrm>
          <a:custGeom>
            <a:avLst/>
            <a:gdLst/>
            <a:ahLst/>
            <a:cxnLst/>
            <a:rect l="l" t="t" r="r" b="b"/>
            <a:pathLst>
              <a:path h="603250">
                <a:moveTo>
                  <a:pt x="0" y="0"/>
                </a:moveTo>
                <a:lnTo>
                  <a:pt x="0" y="603224"/>
                </a:lnTo>
              </a:path>
            </a:pathLst>
          </a:custGeom>
          <a:ln w="3175">
            <a:solidFill>
              <a:srgbClr val="B58860"/>
            </a:solidFill>
          </a:ln>
        </p:spPr>
        <p:txBody>
          <a:bodyPr wrap="square" lIns="0" tIns="0" rIns="0" bIns="0" rtlCol="0"/>
          <a:lstStyle/>
          <a:p>
            <a:endParaRPr/>
          </a:p>
        </p:txBody>
      </p:sp>
      <p:sp>
        <p:nvSpPr>
          <p:cNvPr id="95" name="object 95"/>
          <p:cNvSpPr/>
          <p:nvPr/>
        </p:nvSpPr>
        <p:spPr>
          <a:xfrm>
            <a:off x="3927698" y="5132555"/>
            <a:ext cx="0" cy="603250"/>
          </a:xfrm>
          <a:custGeom>
            <a:avLst/>
            <a:gdLst/>
            <a:ahLst/>
            <a:cxnLst/>
            <a:rect l="l" t="t" r="r" b="b"/>
            <a:pathLst>
              <a:path h="603250">
                <a:moveTo>
                  <a:pt x="0" y="0"/>
                </a:moveTo>
                <a:lnTo>
                  <a:pt x="0" y="603224"/>
                </a:lnTo>
              </a:path>
            </a:pathLst>
          </a:custGeom>
          <a:ln w="3175">
            <a:solidFill>
              <a:srgbClr val="255579"/>
            </a:solidFill>
          </a:ln>
        </p:spPr>
        <p:txBody>
          <a:bodyPr wrap="square" lIns="0" tIns="0" rIns="0" bIns="0" rtlCol="0"/>
          <a:lstStyle/>
          <a:p>
            <a:endParaRPr/>
          </a:p>
        </p:txBody>
      </p:sp>
      <p:sp>
        <p:nvSpPr>
          <p:cNvPr id="96" name="object 96"/>
          <p:cNvSpPr/>
          <p:nvPr/>
        </p:nvSpPr>
        <p:spPr>
          <a:xfrm>
            <a:off x="3894698" y="5387505"/>
            <a:ext cx="15240" cy="81280"/>
          </a:xfrm>
          <a:custGeom>
            <a:avLst/>
            <a:gdLst/>
            <a:ahLst/>
            <a:cxnLst/>
            <a:rect l="l" t="t" r="r" b="b"/>
            <a:pathLst>
              <a:path w="15239" h="81279">
                <a:moveTo>
                  <a:pt x="11480" y="0"/>
                </a:moveTo>
                <a:lnTo>
                  <a:pt x="3301" y="0"/>
                </a:lnTo>
                <a:lnTo>
                  <a:pt x="0" y="3314"/>
                </a:lnTo>
                <a:lnTo>
                  <a:pt x="0" y="77495"/>
                </a:lnTo>
                <a:lnTo>
                  <a:pt x="3301" y="80810"/>
                </a:lnTo>
                <a:lnTo>
                  <a:pt x="11480" y="80810"/>
                </a:lnTo>
                <a:lnTo>
                  <a:pt x="14782" y="77495"/>
                </a:lnTo>
                <a:lnTo>
                  <a:pt x="14782" y="3314"/>
                </a:lnTo>
                <a:lnTo>
                  <a:pt x="11480" y="0"/>
                </a:lnTo>
                <a:close/>
              </a:path>
            </a:pathLst>
          </a:custGeom>
          <a:solidFill>
            <a:srgbClr val="8B623A"/>
          </a:solidFill>
        </p:spPr>
        <p:txBody>
          <a:bodyPr wrap="square" lIns="0" tIns="0" rIns="0" bIns="0" rtlCol="0"/>
          <a:lstStyle/>
          <a:p>
            <a:endParaRPr/>
          </a:p>
        </p:txBody>
      </p:sp>
      <p:sp>
        <p:nvSpPr>
          <p:cNvPr id="97" name="object 97"/>
          <p:cNvSpPr/>
          <p:nvPr/>
        </p:nvSpPr>
        <p:spPr>
          <a:xfrm>
            <a:off x="3894698" y="5387505"/>
            <a:ext cx="15240" cy="81280"/>
          </a:xfrm>
          <a:custGeom>
            <a:avLst/>
            <a:gdLst/>
            <a:ahLst/>
            <a:cxnLst/>
            <a:rect l="l" t="t" r="r" b="b"/>
            <a:pathLst>
              <a:path w="15239" h="81279">
                <a:moveTo>
                  <a:pt x="7391" y="80810"/>
                </a:moveTo>
                <a:lnTo>
                  <a:pt x="3301" y="80810"/>
                </a:lnTo>
                <a:lnTo>
                  <a:pt x="0" y="77495"/>
                </a:lnTo>
                <a:lnTo>
                  <a:pt x="0" y="73418"/>
                </a:lnTo>
                <a:lnTo>
                  <a:pt x="0" y="7404"/>
                </a:lnTo>
                <a:lnTo>
                  <a:pt x="0" y="3314"/>
                </a:lnTo>
                <a:lnTo>
                  <a:pt x="3301" y="0"/>
                </a:lnTo>
                <a:lnTo>
                  <a:pt x="7391" y="0"/>
                </a:lnTo>
                <a:lnTo>
                  <a:pt x="11480" y="0"/>
                </a:lnTo>
                <a:lnTo>
                  <a:pt x="14782" y="3314"/>
                </a:lnTo>
                <a:lnTo>
                  <a:pt x="14782" y="7404"/>
                </a:lnTo>
                <a:lnTo>
                  <a:pt x="14782" y="73418"/>
                </a:lnTo>
                <a:lnTo>
                  <a:pt x="14782" y="77495"/>
                </a:lnTo>
                <a:lnTo>
                  <a:pt x="11480" y="80810"/>
                </a:lnTo>
                <a:lnTo>
                  <a:pt x="7391" y="80810"/>
                </a:lnTo>
                <a:close/>
              </a:path>
            </a:pathLst>
          </a:custGeom>
          <a:ln w="3175">
            <a:solidFill>
              <a:srgbClr val="255579"/>
            </a:solidFill>
          </a:ln>
        </p:spPr>
        <p:txBody>
          <a:bodyPr wrap="square" lIns="0" tIns="0" rIns="0" bIns="0" rtlCol="0"/>
          <a:lstStyle/>
          <a:p>
            <a:endParaRPr/>
          </a:p>
        </p:txBody>
      </p:sp>
      <p:sp>
        <p:nvSpPr>
          <p:cNvPr id="98" name="object 98"/>
          <p:cNvSpPr/>
          <p:nvPr/>
        </p:nvSpPr>
        <p:spPr>
          <a:xfrm>
            <a:off x="3944209" y="5387505"/>
            <a:ext cx="15240" cy="81280"/>
          </a:xfrm>
          <a:custGeom>
            <a:avLst/>
            <a:gdLst/>
            <a:ahLst/>
            <a:cxnLst/>
            <a:rect l="l" t="t" r="r" b="b"/>
            <a:pathLst>
              <a:path w="15239" h="81279">
                <a:moveTo>
                  <a:pt x="11480" y="0"/>
                </a:moveTo>
                <a:lnTo>
                  <a:pt x="3301" y="0"/>
                </a:lnTo>
                <a:lnTo>
                  <a:pt x="0" y="3314"/>
                </a:lnTo>
                <a:lnTo>
                  <a:pt x="0" y="77495"/>
                </a:lnTo>
                <a:lnTo>
                  <a:pt x="3301" y="80810"/>
                </a:lnTo>
                <a:lnTo>
                  <a:pt x="11480" y="80810"/>
                </a:lnTo>
                <a:lnTo>
                  <a:pt x="14782" y="77495"/>
                </a:lnTo>
                <a:lnTo>
                  <a:pt x="14782" y="3314"/>
                </a:lnTo>
                <a:lnTo>
                  <a:pt x="11480" y="0"/>
                </a:lnTo>
                <a:close/>
              </a:path>
            </a:pathLst>
          </a:custGeom>
          <a:solidFill>
            <a:srgbClr val="8B623A"/>
          </a:solidFill>
        </p:spPr>
        <p:txBody>
          <a:bodyPr wrap="square" lIns="0" tIns="0" rIns="0" bIns="0" rtlCol="0"/>
          <a:lstStyle/>
          <a:p>
            <a:endParaRPr/>
          </a:p>
        </p:txBody>
      </p:sp>
      <p:sp>
        <p:nvSpPr>
          <p:cNvPr id="99" name="object 99"/>
          <p:cNvSpPr/>
          <p:nvPr/>
        </p:nvSpPr>
        <p:spPr>
          <a:xfrm>
            <a:off x="3944209" y="5387505"/>
            <a:ext cx="15240" cy="81280"/>
          </a:xfrm>
          <a:custGeom>
            <a:avLst/>
            <a:gdLst/>
            <a:ahLst/>
            <a:cxnLst/>
            <a:rect l="l" t="t" r="r" b="b"/>
            <a:pathLst>
              <a:path w="15239" h="81279">
                <a:moveTo>
                  <a:pt x="7391" y="80810"/>
                </a:moveTo>
                <a:lnTo>
                  <a:pt x="3301" y="80810"/>
                </a:lnTo>
                <a:lnTo>
                  <a:pt x="0" y="77495"/>
                </a:lnTo>
                <a:lnTo>
                  <a:pt x="0" y="73418"/>
                </a:lnTo>
                <a:lnTo>
                  <a:pt x="0" y="7404"/>
                </a:lnTo>
                <a:lnTo>
                  <a:pt x="0" y="3314"/>
                </a:lnTo>
                <a:lnTo>
                  <a:pt x="3301" y="0"/>
                </a:lnTo>
                <a:lnTo>
                  <a:pt x="7391" y="0"/>
                </a:lnTo>
                <a:lnTo>
                  <a:pt x="11480" y="0"/>
                </a:lnTo>
                <a:lnTo>
                  <a:pt x="14782" y="3314"/>
                </a:lnTo>
                <a:lnTo>
                  <a:pt x="14782" y="7404"/>
                </a:lnTo>
                <a:lnTo>
                  <a:pt x="14782" y="73418"/>
                </a:lnTo>
                <a:lnTo>
                  <a:pt x="14782" y="77495"/>
                </a:lnTo>
                <a:lnTo>
                  <a:pt x="11480" y="80810"/>
                </a:lnTo>
                <a:lnTo>
                  <a:pt x="7391" y="80810"/>
                </a:lnTo>
                <a:close/>
              </a:path>
            </a:pathLst>
          </a:custGeom>
          <a:ln w="3175">
            <a:solidFill>
              <a:srgbClr val="255579"/>
            </a:solidFill>
          </a:ln>
        </p:spPr>
        <p:txBody>
          <a:bodyPr wrap="square" lIns="0" tIns="0" rIns="0" bIns="0" rtlCol="0"/>
          <a:lstStyle/>
          <a:p>
            <a:endParaRPr/>
          </a:p>
        </p:txBody>
      </p:sp>
      <p:sp>
        <p:nvSpPr>
          <p:cNvPr id="100" name="object 100"/>
          <p:cNvSpPr/>
          <p:nvPr/>
        </p:nvSpPr>
        <p:spPr>
          <a:xfrm>
            <a:off x="3816400" y="5112061"/>
            <a:ext cx="530860" cy="0"/>
          </a:xfrm>
          <a:custGeom>
            <a:avLst/>
            <a:gdLst/>
            <a:ahLst/>
            <a:cxnLst/>
            <a:rect l="l" t="t" r="r" b="b"/>
            <a:pathLst>
              <a:path w="530860">
                <a:moveTo>
                  <a:pt x="0" y="0"/>
                </a:moveTo>
                <a:lnTo>
                  <a:pt x="530707" y="0"/>
                </a:lnTo>
              </a:path>
            </a:pathLst>
          </a:custGeom>
          <a:ln w="34150">
            <a:solidFill>
              <a:srgbClr val="B58860"/>
            </a:solidFill>
          </a:ln>
        </p:spPr>
        <p:txBody>
          <a:bodyPr wrap="square" lIns="0" tIns="0" rIns="0" bIns="0" rtlCol="0"/>
          <a:lstStyle/>
          <a:p>
            <a:endParaRPr/>
          </a:p>
        </p:txBody>
      </p:sp>
      <p:sp>
        <p:nvSpPr>
          <p:cNvPr id="101" name="object 101"/>
          <p:cNvSpPr/>
          <p:nvPr/>
        </p:nvSpPr>
        <p:spPr>
          <a:xfrm>
            <a:off x="3816400" y="5129141"/>
            <a:ext cx="530860" cy="0"/>
          </a:xfrm>
          <a:custGeom>
            <a:avLst/>
            <a:gdLst/>
            <a:ahLst/>
            <a:cxnLst/>
            <a:rect l="l" t="t" r="r" b="b"/>
            <a:pathLst>
              <a:path w="530860">
                <a:moveTo>
                  <a:pt x="530712" y="0"/>
                </a:moveTo>
                <a:lnTo>
                  <a:pt x="0" y="0"/>
                </a:lnTo>
              </a:path>
            </a:pathLst>
          </a:custGeom>
          <a:ln w="3175">
            <a:solidFill>
              <a:srgbClr val="255579"/>
            </a:solidFill>
          </a:ln>
        </p:spPr>
        <p:txBody>
          <a:bodyPr wrap="square" lIns="0" tIns="0" rIns="0" bIns="0" rtlCol="0"/>
          <a:lstStyle/>
          <a:p>
            <a:endParaRPr/>
          </a:p>
        </p:txBody>
      </p:sp>
      <p:sp>
        <p:nvSpPr>
          <p:cNvPr id="102" name="object 102"/>
          <p:cNvSpPr/>
          <p:nvPr/>
        </p:nvSpPr>
        <p:spPr>
          <a:xfrm>
            <a:off x="3816400" y="5094991"/>
            <a:ext cx="530860" cy="34290"/>
          </a:xfrm>
          <a:custGeom>
            <a:avLst/>
            <a:gdLst/>
            <a:ahLst/>
            <a:cxnLst/>
            <a:rect l="l" t="t" r="r" b="b"/>
            <a:pathLst>
              <a:path w="530860" h="34289">
                <a:moveTo>
                  <a:pt x="0" y="0"/>
                </a:moveTo>
                <a:lnTo>
                  <a:pt x="530712" y="0"/>
                </a:lnTo>
                <a:lnTo>
                  <a:pt x="530712" y="34150"/>
                </a:lnTo>
              </a:path>
            </a:pathLst>
          </a:custGeom>
          <a:ln w="3175">
            <a:solidFill>
              <a:srgbClr val="255579"/>
            </a:solidFill>
          </a:ln>
        </p:spPr>
        <p:txBody>
          <a:bodyPr wrap="square" lIns="0" tIns="0" rIns="0" bIns="0" rtlCol="0"/>
          <a:lstStyle/>
          <a:p>
            <a:endParaRPr/>
          </a:p>
        </p:txBody>
      </p:sp>
      <p:sp>
        <p:nvSpPr>
          <p:cNvPr id="103" name="object 103"/>
          <p:cNvSpPr/>
          <p:nvPr/>
        </p:nvSpPr>
        <p:spPr>
          <a:xfrm>
            <a:off x="4559668" y="4741086"/>
            <a:ext cx="1068693" cy="1296995"/>
          </a:xfrm>
          <a:prstGeom prst="rect">
            <a:avLst/>
          </a:prstGeom>
          <a:blipFill>
            <a:blip r:embed="rId9" cstate="print"/>
            <a:stretch>
              <a:fillRect/>
            </a:stretch>
          </a:blipFill>
        </p:spPr>
        <p:txBody>
          <a:bodyPr wrap="square" lIns="0" tIns="0" rIns="0" bIns="0" rtlCol="0"/>
          <a:lstStyle/>
          <a:p>
            <a:endParaRPr/>
          </a:p>
        </p:txBody>
      </p:sp>
      <p:sp>
        <p:nvSpPr>
          <p:cNvPr id="104" name="object 104"/>
          <p:cNvSpPr/>
          <p:nvPr/>
        </p:nvSpPr>
        <p:spPr>
          <a:xfrm>
            <a:off x="5136934" y="5013934"/>
            <a:ext cx="78130" cy="74777"/>
          </a:xfrm>
          <a:prstGeom prst="rect">
            <a:avLst/>
          </a:prstGeom>
          <a:blipFill>
            <a:blip r:embed="rId10" cstate="print"/>
            <a:stretch>
              <a:fillRect/>
            </a:stretch>
          </a:blipFill>
        </p:spPr>
        <p:txBody>
          <a:bodyPr wrap="square" lIns="0" tIns="0" rIns="0" bIns="0" rtlCol="0"/>
          <a:lstStyle/>
          <a:p>
            <a:endParaRPr/>
          </a:p>
        </p:txBody>
      </p:sp>
      <p:sp>
        <p:nvSpPr>
          <p:cNvPr id="105" name="object 105"/>
          <p:cNvSpPr/>
          <p:nvPr/>
        </p:nvSpPr>
        <p:spPr>
          <a:xfrm>
            <a:off x="5298656" y="5037747"/>
            <a:ext cx="64731" cy="61937"/>
          </a:xfrm>
          <a:prstGeom prst="rect">
            <a:avLst/>
          </a:prstGeom>
          <a:blipFill>
            <a:blip r:embed="rId11" cstate="print"/>
            <a:stretch>
              <a:fillRect/>
            </a:stretch>
          </a:blipFill>
        </p:spPr>
        <p:txBody>
          <a:bodyPr wrap="square" lIns="0" tIns="0" rIns="0" bIns="0" rtlCol="0"/>
          <a:lstStyle/>
          <a:p>
            <a:endParaRPr/>
          </a:p>
        </p:txBody>
      </p:sp>
      <p:sp>
        <p:nvSpPr>
          <p:cNvPr id="106" name="object 106"/>
          <p:cNvSpPr/>
          <p:nvPr/>
        </p:nvSpPr>
        <p:spPr>
          <a:xfrm>
            <a:off x="3816400" y="4611103"/>
            <a:ext cx="2552700" cy="1805305"/>
          </a:xfrm>
          <a:custGeom>
            <a:avLst/>
            <a:gdLst/>
            <a:ahLst/>
            <a:cxnLst/>
            <a:rect l="l" t="t" r="r" b="b"/>
            <a:pathLst>
              <a:path w="2552700" h="1805304">
                <a:moveTo>
                  <a:pt x="0" y="1804746"/>
                </a:moveTo>
                <a:lnTo>
                  <a:pt x="2552433" y="1804746"/>
                </a:lnTo>
                <a:lnTo>
                  <a:pt x="2552433" y="0"/>
                </a:lnTo>
                <a:lnTo>
                  <a:pt x="0" y="0"/>
                </a:lnTo>
                <a:lnTo>
                  <a:pt x="0" y="1804746"/>
                </a:lnTo>
                <a:close/>
              </a:path>
            </a:pathLst>
          </a:custGeom>
          <a:ln w="6350">
            <a:solidFill>
              <a:srgbClr val="61A489"/>
            </a:solidFill>
          </a:ln>
        </p:spPr>
        <p:txBody>
          <a:bodyPr wrap="square" lIns="0" tIns="0" rIns="0" bIns="0" rtlCol="0"/>
          <a:lstStyle/>
          <a:p>
            <a:endParaRPr/>
          </a:p>
        </p:txBody>
      </p:sp>
      <p:sp>
        <p:nvSpPr>
          <p:cNvPr id="107" name="object 107"/>
          <p:cNvSpPr/>
          <p:nvPr/>
        </p:nvSpPr>
        <p:spPr>
          <a:xfrm>
            <a:off x="5030406" y="5444416"/>
            <a:ext cx="1423187" cy="1423174"/>
          </a:xfrm>
          <a:prstGeom prst="rect">
            <a:avLst/>
          </a:prstGeom>
          <a:blipFill>
            <a:blip r:embed="rId12"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34641" y="101165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179</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4" name="object 4"/>
          <p:cNvSpPr/>
          <p:nvPr/>
        </p:nvSpPr>
        <p:spPr>
          <a:xfrm>
            <a:off x="5651995" y="0"/>
            <a:ext cx="1908175" cy="252095"/>
          </a:xfrm>
          <a:custGeom>
            <a:avLst/>
            <a:gdLst/>
            <a:ahLst/>
            <a:cxnLst/>
            <a:rect l="l" t="t" r="r" b="b"/>
            <a:pathLst>
              <a:path w="1908175" h="252095">
                <a:moveTo>
                  <a:pt x="0" y="251993"/>
                </a:moveTo>
                <a:lnTo>
                  <a:pt x="1908009" y="251993"/>
                </a:lnTo>
                <a:lnTo>
                  <a:pt x="1908009" y="0"/>
                </a:lnTo>
                <a:lnTo>
                  <a:pt x="0" y="0"/>
                </a:lnTo>
                <a:lnTo>
                  <a:pt x="0" y="251993"/>
                </a:lnTo>
                <a:close/>
              </a:path>
            </a:pathLst>
          </a:custGeom>
          <a:solidFill>
            <a:srgbClr val="AAC9BB"/>
          </a:solidFill>
        </p:spPr>
        <p:txBody>
          <a:bodyPr wrap="square" lIns="0" tIns="0" rIns="0" bIns="0" rtlCol="0"/>
          <a:lstStyle/>
          <a:p>
            <a:endParaRPr/>
          </a:p>
        </p:txBody>
      </p:sp>
      <p:sp>
        <p:nvSpPr>
          <p:cNvPr id="5" name="object 5"/>
          <p:cNvSpPr/>
          <p:nvPr/>
        </p:nvSpPr>
        <p:spPr>
          <a:xfrm>
            <a:off x="0" y="0"/>
            <a:ext cx="5652135" cy="252095"/>
          </a:xfrm>
          <a:custGeom>
            <a:avLst/>
            <a:gdLst/>
            <a:ahLst/>
            <a:cxnLst/>
            <a:rect l="l" t="t" r="r" b="b"/>
            <a:pathLst>
              <a:path w="5652135" h="252095">
                <a:moveTo>
                  <a:pt x="5651995" y="0"/>
                </a:moveTo>
                <a:lnTo>
                  <a:pt x="0" y="0"/>
                </a:lnTo>
                <a:lnTo>
                  <a:pt x="0" y="251993"/>
                </a:lnTo>
                <a:lnTo>
                  <a:pt x="5651995" y="251993"/>
                </a:lnTo>
                <a:lnTo>
                  <a:pt x="5651995" y="0"/>
                </a:lnTo>
                <a:close/>
              </a:path>
            </a:pathLst>
          </a:custGeom>
          <a:solidFill>
            <a:srgbClr val="7EB19B"/>
          </a:solidFill>
        </p:spPr>
        <p:txBody>
          <a:bodyPr wrap="square" lIns="0" tIns="0" rIns="0" bIns="0" rtlCol="0"/>
          <a:lstStyle/>
          <a:p>
            <a:endParaRPr/>
          </a:p>
        </p:txBody>
      </p:sp>
      <p:sp>
        <p:nvSpPr>
          <p:cNvPr id="6" name="object 6"/>
          <p:cNvSpPr/>
          <p:nvPr/>
        </p:nvSpPr>
        <p:spPr>
          <a:xfrm>
            <a:off x="6950554" y="7362003"/>
            <a:ext cx="190500" cy="1755139"/>
          </a:xfrm>
          <a:custGeom>
            <a:avLst/>
            <a:gdLst/>
            <a:ahLst/>
            <a:cxnLst/>
            <a:rect l="l" t="t" r="r" b="b"/>
            <a:pathLst>
              <a:path w="190500" h="1755140">
                <a:moveTo>
                  <a:pt x="94996" y="0"/>
                </a:moveTo>
                <a:lnTo>
                  <a:pt x="58019" y="7465"/>
                </a:lnTo>
                <a:lnTo>
                  <a:pt x="27824" y="27824"/>
                </a:lnTo>
                <a:lnTo>
                  <a:pt x="7465" y="58019"/>
                </a:lnTo>
                <a:lnTo>
                  <a:pt x="0" y="94996"/>
                </a:lnTo>
                <a:lnTo>
                  <a:pt x="0" y="1660004"/>
                </a:lnTo>
                <a:lnTo>
                  <a:pt x="7465" y="1696980"/>
                </a:lnTo>
                <a:lnTo>
                  <a:pt x="27824" y="1727176"/>
                </a:lnTo>
                <a:lnTo>
                  <a:pt x="58019" y="1747534"/>
                </a:lnTo>
                <a:lnTo>
                  <a:pt x="94996" y="1755000"/>
                </a:lnTo>
                <a:lnTo>
                  <a:pt x="131972" y="1747534"/>
                </a:lnTo>
                <a:lnTo>
                  <a:pt x="162167" y="1727176"/>
                </a:lnTo>
                <a:lnTo>
                  <a:pt x="182526" y="1696980"/>
                </a:lnTo>
                <a:lnTo>
                  <a:pt x="189992" y="1660004"/>
                </a:lnTo>
                <a:lnTo>
                  <a:pt x="189992" y="94996"/>
                </a:lnTo>
                <a:lnTo>
                  <a:pt x="182526" y="58019"/>
                </a:lnTo>
                <a:lnTo>
                  <a:pt x="162167" y="27824"/>
                </a:lnTo>
                <a:lnTo>
                  <a:pt x="131972" y="7465"/>
                </a:lnTo>
                <a:lnTo>
                  <a:pt x="94996" y="0"/>
                </a:lnTo>
                <a:close/>
              </a:path>
            </a:pathLst>
          </a:custGeom>
          <a:solidFill>
            <a:srgbClr val="E9F0EC"/>
          </a:solidFill>
        </p:spPr>
        <p:txBody>
          <a:bodyPr wrap="square" lIns="0" tIns="0" rIns="0" bIns="0" rtlCol="0"/>
          <a:lstStyle/>
          <a:p>
            <a:endParaRPr/>
          </a:p>
        </p:txBody>
      </p:sp>
      <p:sp>
        <p:nvSpPr>
          <p:cNvPr id="7" name="object 7"/>
          <p:cNvSpPr txBox="1"/>
          <p:nvPr/>
        </p:nvSpPr>
        <p:spPr>
          <a:xfrm>
            <a:off x="6975701" y="1481302"/>
            <a:ext cx="139700" cy="161798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壹</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那些年一起學的機車知</a:t>
            </a:r>
            <a:r>
              <a:rPr sz="900" b="1" dirty="0">
                <a:solidFill>
                  <a:srgbClr val="6D6E71"/>
                </a:solidFill>
                <a:latin typeface="微軟正黑體"/>
                <a:cs typeface="微軟正黑體"/>
              </a:rPr>
              <a:t>識</a:t>
            </a:r>
            <a:endParaRPr sz="900">
              <a:latin typeface="微軟正黑體"/>
              <a:cs typeface="微軟正黑體"/>
            </a:endParaRPr>
          </a:p>
        </p:txBody>
      </p:sp>
      <p:sp>
        <p:nvSpPr>
          <p:cNvPr id="8" name="object 8"/>
          <p:cNvSpPr txBox="1"/>
          <p:nvPr/>
        </p:nvSpPr>
        <p:spPr>
          <a:xfrm>
            <a:off x="6991896" y="3159986"/>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9" name="object 9"/>
          <p:cNvSpPr txBox="1"/>
          <p:nvPr/>
        </p:nvSpPr>
        <p:spPr>
          <a:xfrm>
            <a:off x="6975701" y="3423810"/>
            <a:ext cx="139700" cy="1497965"/>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貳</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行車要檢查騎乘要安</a:t>
            </a:r>
            <a:r>
              <a:rPr sz="900" b="1" dirty="0">
                <a:solidFill>
                  <a:srgbClr val="6D6E71"/>
                </a:solidFill>
                <a:latin typeface="微軟正黑體"/>
                <a:cs typeface="微軟正黑體"/>
              </a:rPr>
              <a:t>全</a:t>
            </a:r>
            <a:endParaRPr sz="900">
              <a:latin typeface="微軟正黑體"/>
              <a:cs typeface="微軟正黑體"/>
            </a:endParaRPr>
          </a:p>
        </p:txBody>
      </p:sp>
      <p:sp>
        <p:nvSpPr>
          <p:cNvPr id="10" name="object 10"/>
          <p:cNvSpPr txBox="1"/>
          <p:nvPr/>
        </p:nvSpPr>
        <p:spPr>
          <a:xfrm>
            <a:off x="6991896" y="4982477"/>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11" name="object 11"/>
          <p:cNvSpPr txBox="1"/>
          <p:nvPr/>
        </p:nvSpPr>
        <p:spPr>
          <a:xfrm>
            <a:off x="6975701" y="5246304"/>
            <a:ext cx="139700" cy="185801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參</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安全駕駛機車該懂的日常檢</a:t>
            </a:r>
            <a:r>
              <a:rPr sz="900" b="1" dirty="0">
                <a:solidFill>
                  <a:srgbClr val="6D6E71"/>
                </a:solidFill>
                <a:latin typeface="微軟正黑體"/>
                <a:cs typeface="微軟正黑體"/>
              </a:rPr>
              <a:t>查</a:t>
            </a:r>
            <a:endParaRPr sz="900">
              <a:latin typeface="微軟正黑體"/>
              <a:cs typeface="微軟正黑體"/>
            </a:endParaRPr>
          </a:p>
        </p:txBody>
      </p:sp>
      <p:sp>
        <p:nvSpPr>
          <p:cNvPr id="12" name="object 12"/>
          <p:cNvSpPr txBox="1"/>
          <p:nvPr/>
        </p:nvSpPr>
        <p:spPr>
          <a:xfrm>
            <a:off x="6991896" y="7165016"/>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13" name="object 13"/>
          <p:cNvSpPr txBox="1"/>
          <p:nvPr/>
        </p:nvSpPr>
        <p:spPr>
          <a:xfrm>
            <a:off x="6975701" y="7428843"/>
            <a:ext cx="139700" cy="1617980"/>
          </a:xfrm>
          <a:prstGeom prst="rect">
            <a:avLst/>
          </a:prstGeom>
        </p:spPr>
        <p:txBody>
          <a:bodyPr vert="eaVert" wrap="square" lIns="0" tIns="0" rIns="0" bIns="0" rtlCol="0">
            <a:spAutoFit/>
          </a:bodyPr>
          <a:lstStyle/>
          <a:p>
            <a:pPr marL="12700">
              <a:lnSpc>
                <a:spcPct val="70000"/>
              </a:lnSpc>
            </a:pPr>
            <a:r>
              <a:rPr sz="900" b="1" spc="40" dirty="0">
                <a:solidFill>
                  <a:srgbClr val="8DB9A5"/>
                </a:solidFill>
                <a:latin typeface="微軟正黑體"/>
                <a:cs typeface="微軟正黑體"/>
              </a:rPr>
              <a:t>肆</a:t>
            </a:r>
            <a:r>
              <a:rPr sz="900" b="1" dirty="0">
                <a:solidFill>
                  <a:srgbClr val="8DB9A5"/>
                </a:solidFill>
                <a:latin typeface="微軟正黑體"/>
                <a:cs typeface="微軟正黑體"/>
              </a:rPr>
              <a:t>、 </a:t>
            </a:r>
            <a:r>
              <a:rPr sz="900" b="1" spc="-110" dirty="0">
                <a:solidFill>
                  <a:srgbClr val="8DB9A5"/>
                </a:solidFill>
                <a:latin typeface="微軟正黑體"/>
                <a:cs typeface="微軟正黑體"/>
              </a:rPr>
              <a:t> </a:t>
            </a:r>
            <a:r>
              <a:rPr sz="900" b="1" spc="40" dirty="0">
                <a:solidFill>
                  <a:srgbClr val="8DB9A5"/>
                </a:solidFill>
                <a:latin typeface="微軟正黑體"/>
                <a:cs typeface="微軟正黑體"/>
              </a:rPr>
              <a:t>微型電動二輪車安全駕</a:t>
            </a:r>
            <a:r>
              <a:rPr sz="900" b="1" dirty="0">
                <a:solidFill>
                  <a:srgbClr val="8DB9A5"/>
                </a:solidFill>
                <a:latin typeface="微軟正黑體"/>
                <a:cs typeface="微軟正黑體"/>
              </a:rPr>
              <a:t>駛</a:t>
            </a:r>
            <a:endParaRPr sz="900">
              <a:latin typeface="微軟正黑體"/>
              <a:cs typeface="微軟正黑體"/>
            </a:endParaRPr>
          </a:p>
        </p:txBody>
      </p:sp>
      <p:sp>
        <p:nvSpPr>
          <p:cNvPr id="14" name="object 14"/>
          <p:cNvSpPr/>
          <p:nvPr/>
        </p:nvSpPr>
        <p:spPr>
          <a:xfrm>
            <a:off x="870343" y="1372768"/>
            <a:ext cx="5858510" cy="8370570"/>
          </a:xfrm>
          <a:custGeom>
            <a:avLst/>
            <a:gdLst/>
            <a:ahLst/>
            <a:cxnLst/>
            <a:rect l="l" t="t" r="r" b="b"/>
            <a:pathLst>
              <a:path w="5858509" h="8370570">
                <a:moveTo>
                  <a:pt x="0" y="8369998"/>
                </a:moveTo>
                <a:lnTo>
                  <a:pt x="5858471" y="8369998"/>
                </a:lnTo>
                <a:lnTo>
                  <a:pt x="5858471" y="0"/>
                </a:lnTo>
                <a:lnTo>
                  <a:pt x="0" y="0"/>
                </a:lnTo>
                <a:lnTo>
                  <a:pt x="0" y="8369998"/>
                </a:lnTo>
                <a:close/>
              </a:path>
            </a:pathLst>
          </a:custGeom>
          <a:ln w="6350">
            <a:solidFill>
              <a:srgbClr val="6D6E71"/>
            </a:solidFill>
          </a:ln>
        </p:spPr>
        <p:txBody>
          <a:bodyPr wrap="square" lIns="0" tIns="0" rIns="0" bIns="0" rtlCol="0"/>
          <a:lstStyle/>
          <a:p>
            <a:endParaRPr/>
          </a:p>
        </p:txBody>
      </p:sp>
      <p:graphicFrame>
        <p:nvGraphicFramePr>
          <p:cNvPr id="15" name="object 15"/>
          <p:cNvGraphicFramePr>
            <a:graphicFrameLocks noGrp="1"/>
          </p:cNvGraphicFramePr>
          <p:nvPr/>
        </p:nvGraphicFramePr>
        <p:xfrm>
          <a:off x="1060597" y="1521002"/>
          <a:ext cx="5480685" cy="8071484"/>
        </p:xfrm>
        <a:graphic>
          <a:graphicData uri="http://schemas.openxmlformats.org/drawingml/2006/table">
            <a:tbl>
              <a:tblPr firstRow="1" bandRow="1">
                <a:tableStyleId>{2D5ABB26-0587-4C30-8999-92F81FD0307C}</a:tableStyleId>
              </a:tblPr>
              <a:tblGrid>
                <a:gridCol w="1165225">
                  <a:extLst>
                    <a:ext uri="{9D8B030D-6E8A-4147-A177-3AD203B41FA5}">
                      <a16:colId xmlns:a16="http://schemas.microsoft.com/office/drawing/2014/main" val="20000"/>
                    </a:ext>
                  </a:extLst>
                </a:gridCol>
                <a:gridCol w="4304665">
                  <a:extLst>
                    <a:ext uri="{9D8B030D-6E8A-4147-A177-3AD203B41FA5}">
                      <a16:colId xmlns:a16="http://schemas.microsoft.com/office/drawing/2014/main" val="20001"/>
                    </a:ext>
                  </a:extLst>
                </a:gridCol>
              </a:tblGrid>
              <a:tr h="3884295">
                <a:tc gridSpan="2">
                  <a:txBody>
                    <a:bodyPr/>
                    <a:lstStyle/>
                    <a:p>
                      <a:pPr marL="74930">
                        <a:lnSpc>
                          <a:spcPct val="100000"/>
                        </a:lnSpc>
                        <a:spcBef>
                          <a:spcPts val="434"/>
                        </a:spcBef>
                      </a:pPr>
                      <a:r>
                        <a:rPr sz="1100" spc="25" dirty="0">
                          <a:solidFill>
                            <a:srgbClr val="61A489"/>
                          </a:solidFill>
                          <a:latin typeface="SimSun"/>
                          <a:cs typeface="SimSun"/>
                        </a:rPr>
                        <a:t>情境：</a:t>
                      </a:r>
                      <a:endParaRPr sz="1100">
                        <a:latin typeface="SimSun"/>
                        <a:cs typeface="SimSun"/>
                      </a:endParaRPr>
                    </a:p>
                    <a:p>
                      <a:pPr marL="74930" marR="53340">
                        <a:lnSpc>
                          <a:spcPct val="136300"/>
                        </a:lnSpc>
                        <a:spcBef>
                          <a:spcPts val="284"/>
                        </a:spcBef>
                      </a:pPr>
                      <a:r>
                        <a:rPr sz="1100" spc="50" dirty="0">
                          <a:solidFill>
                            <a:srgbClr val="61A489"/>
                          </a:solidFill>
                          <a:latin typeface="SimSun"/>
                          <a:cs typeface="SimSun"/>
                        </a:rPr>
                        <a:t>阿強獨自前往台</a:t>
                      </a:r>
                      <a:r>
                        <a:rPr sz="1100" dirty="0">
                          <a:solidFill>
                            <a:srgbClr val="61A489"/>
                          </a:solidFill>
                          <a:latin typeface="SimSun"/>
                          <a:cs typeface="SimSun"/>
                        </a:rPr>
                        <a:t>北</a:t>
                      </a:r>
                      <a:r>
                        <a:rPr sz="1100" spc="-270" dirty="0">
                          <a:solidFill>
                            <a:srgbClr val="61A489"/>
                          </a:solidFill>
                          <a:latin typeface="SimSun"/>
                          <a:cs typeface="SimSun"/>
                        </a:rPr>
                        <a:t> </a:t>
                      </a:r>
                      <a:r>
                        <a:rPr sz="1100" spc="10" dirty="0">
                          <a:solidFill>
                            <a:srgbClr val="61A489"/>
                          </a:solidFill>
                          <a:latin typeface="Arial"/>
                          <a:cs typeface="Arial"/>
                        </a:rPr>
                        <a:t>101</a:t>
                      </a:r>
                      <a:r>
                        <a:rPr sz="1100" spc="-25" dirty="0">
                          <a:solidFill>
                            <a:srgbClr val="61A489"/>
                          </a:solidFill>
                          <a:latin typeface="Arial"/>
                          <a:cs typeface="Arial"/>
                        </a:rPr>
                        <a:t> </a:t>
                      </a:r>
                      <a:r>
                        <a:rPr sz="1100" spc="50" dirty="0">
                          <a:solidFill>
                            <a:srgbClr val="61A489"/>
                          </a:solidFill>
                          <a:latin typeface="SimSun"/>
                          <a:cs typeface="SimSun"/>
                        </a:rPr>
                        <a:t>途</a:t>
                      </a:r>
                      <a:r>
                        <a:rPr sz="1100" spc="25" dirty="0">
                          <a:solidFill>
                            <a:srgbClr val="61A489"/>
                          </a:solidFill>
                          <a:latin typeface="SimSun"/>
                          <a:cs typeface="SimSun"/>
                        </a:rPr>
                        <a:t>中</a:t>
                      </a:r>
                      <a:r>
                        <a:rPr sz="1100" spc="50" dirty="0">
                          <a:solidFill>
                            <a:srgbClr val="61A489"/>
                          </a:solidFill>
                          <a:latin typeface="SimSun"/>
                          <a:cs typeface="SimSun"/>
                        </a:rPr>
                        <a:t>，騎著微型電動二輪</a:t>
                      </a:r>
                      <a:r>
                        <a:rPr sz="1100" dirty="0">
                          <a:solidFill>
                            <a:srgbClr val="61A489"/>
                          </a:solidFill>
                          <a:latin typeface="SimSun"/>
                          <a:cs typeface="SimSun"/>
                        </a:rPr>
                        <a:t>車</a:t>
                      </a:r>
                      <a:r>
                        <a:rPr sz="1100" spc="-105" dirty="0">
                          <a:solidFill>
                            <a:srgbClr val="61A489"/>
                          </a:solidFill>
                          <a:latin typeface="SimSun"/>
                          <a:cs typeface="SimSun"/>
                        </a:rPr>
                        <a:t> </a:t>
                      </a:r>
                      <a:r>
                        <a:rPr sz="1100" spc="50" dirty="0">
                          <a:solidFill>
                            <a:srgbClr val="61A489"/>
                          </a:solidFill>
                          <a:latin typeface="SimSun"/>
                          <a:cs typeface="SimSun"/>
                        </a:rPr>
                        <a:t>於慢車</a:t>
                      </a:r>
                      <a:r>
                        <a:rPr sz="1100" spc="25" dirty="0">
                          <a:solidFill>
                            <a:srgbClr val="61A489"/>
                          </a:solidFill>
                          <a:latin typeface="SimSun"/>
                          <a:cs typeface="SimSun"/>
                        </a:rPr>
                        <a:t>道</a:t>
                      </a:r>
                      <a:r>
                        <a:rPr sz="1100" spc="50" dirty="0">
                          <a:solidFill>
                            <a:srgbClr val="61A489"/>
                          </a:solidFill>
                          <a:latin typeface="SimSun"/>
                          <a:cs typeface="SimSun"/>
                        </a:rPr>
                        <a:t>，發現前方有停放的車 </a:t>
                      </a:r>
                      <a:r>
                        <a:rPr sz="1100" spc="25" dirty="0">
                          <a:solidFill>
                            <a:srgbClr val="61A489"/>
                          </a:solidFill>
                          <a:latin typeface="SimSun"/>
                          <a:cs typeface="SimSun"/>
                        </a:rPr>
                        <a:t>輛，緊急的向左轉彎閃避車輛。</a:t>
                      </a:r>
                      <a:endParaRPr sz="1100">
                        <a:latin typeface="SimSun"/>
                        <a:cs typeface="SimSun"/>
                      </a:endParaRPr>
                    </a:p>
                  </a:txBody>
                  <a:tcPr marL="0" marR="0" marT="55244"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1408430">
                <a:tc>
                  <a:txBody>
                    <a:bodyPr/>
                    <a:lstStyle/>
                    <a:p>
                      <a:pPr>
                        <a:lnSpc>
                          <a:spcPct val="100000"/>
                        </a:lnSpc>
                        <a:spcBef>
                          <a:spcPts val="30"/>
                        </a:spcBef>
                      </a:pPr>
                      <a:endParaRPr sz="4200">
                        <a:latin typeface="Times New Roman"/>
                        <a:cs typeface="Times New Roman"/>
                      </a:endParaRPr>
                    </a:p>
                    <a:p>
                      <a:pPr marL="74930">
                        <a:lnSpc>
                          <a:spcPct val="100000"/>
                        </a:lnSpc>
                        <a:spcBef>
                          <a:spcPts val="5"/>
                        </a:spcBef>
                      </a:pPr>
                      <a:r>
                        <a:rPr sz="1100" spc="25" dirty="0">
                          <a:solidFill>
                            <a:srgbClr val="61A489"/>
                          </a:solidFill>
                          <a:latin typeface="SimSun"/>
                          <a:cs typeface="SimSun"/>
                        </a:rPr>
                        <a:t>可能發生的危險</a:t>
                      </a:r>
                      <a:endParaRPr sz="1100">
                        <a:latin typeface="SimSun"/>
                        <a:cs typeface="SimSun"/>
                      </a:endParaRPr>
                    </a:p>
                  </a:txBody>
                  <a:tcPr marL="0" marR="0" marT="381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a:lnSpc>
                          <a:spcPct val="100000"/>
                        </a:lnSpc>
                        <a:spcBef>
                          <a:spcPts val="50"/>
                        </a:spcBef>
                      </a:pPr>
                      <a:endParaRPr sz="3400">
                        <a:latin typeface="Times New Roman"/>
                        <a:cs typeface="Times New Roman"/>
                      </a:endParaRPr>
                    </a:p>
                    <a:p>
                      <a:pPr marL="240665" indent="-165735">
                        <a:lnSpc>
                          <a:spcPct val="100000"/>
                        </a:lnSpc>
                        <a:spcBef>
                          <a:spcPts val="5"/>
                        </a:spcBef>
                        <a:buFont typeface="Arial"/>
                        <a:buAutoNum type="arabicPeriod"/>
                        <a:tabLst>
                          <a:tab pos="241300" algn="l"/>
                        </a:tabLst>
                      </a:pPr>
                      <a:r>
                        <a:rPr sz="1100" spc="25" dirty="0">
                          <a:solidFill>
                            <a:srgbClr val="E46244"/>
                          </a:solidFill>
                          <a:latin typeface="SimSun"/>
                          <a:cs typeface="SimSun"/>
                        </a:rPr>
                        <a:t>停放車輛可能會有人開車門下車，有撞上開啟車門的風險。</a:t>
                      </a:r>
                      <a:endParaRPr sz="1100">
                        <a:latin typeface="SimSun"/>
                        <a:cs typeface="SimSun"/>
                      </a:endParaRPr>
                    </a:p>
                    <a:p>
                      <a:pPr marL="240665" indent="-165735">
                        <a:lnSpc>
                          <a:spcPct val="100000"/>
                        </a:lnSpc>
                        <a:spcBef>
                          <a:spcPts val="480"/>
                        </a:spcBef>
                        <a:buFont typeface="Arial"/>
                        <a:buAutoNum type="arabicPeriod"/>
                        <a:tabLst>
                          <a:tab pos="241300" algn="l"/>
                        </a:tabLst>
                      </a:pPr>
                      <a:r>
                        <a:rPr sz="1100" spc="25" dirty="0">
                          <a:solidFill>
                            <a:srgbClr val="E46244"/>
                          </a:solidFill>
                          <a:latin typeface="SimSun"/>
                          <a:cs typeface="SimSun"/>
                        </a:rPr>
                        <a:t>停放車輛前方可能有行人衝出，會反應不及而發生危險。</a:t>
                      </a:r>
                      <a:endParaRPr sz="1100">
                        <a:latin typeface="SimSun"/>
                        <a:cs typeface="SimSun"/>
                      </a:endParaRPr>
                    </a:p>
                  </a:txBody>
                  <a:tcPr marL="0" marR="0" marT="635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1"/>
                  </a:ext>
                </a:extLst>
              </a:tr>
              <a:tr h="1408430">
                <a:tc>
                  <a:txBody>
                    <a:bodyPr/>
                    <a:lstStyle/>
                    <a:p>
                      <a:pPr>
                        <a:lnSpc>
                          <a:spcPct val="100000"/>
                        </a:lnSpc>
                        <a:spcBef>
                          <a:spcPts val="30"/>
                        </a:spcBef>
                      </a:pPr>
                      <a:endParaRPr sz="4200">
                        <a:latin typeface="Times New Roman"/>
                        <a:cs typeface="Times New Roman"/>
                      </a:endParaRPr>
                    </a:p>
                    <a:p>
                      <a:pPr marL="74930">
                        <a:lnSpc>
                          <a:spcPct val="100000"/>
                        </a:lnSpc>
                        <a:spcBef>
                          <a:spcPts val="5"/>
                        </a:spcBef>
                      </a:pPr>
                      <a:r>
                        <a:rPr sz="1100" spc="25" dirty="0">
                          <a:solidFill>
                            <a:srgbClr val="61A489"/>
                          </a:solidFill>
                          <a:latin typeface="SimSun"/>
                          <a:cs typeface="SimSun"/>
                        </a:rPr>
                        <a:t>安全駕駛的做法</a:t>
                      </a:r>
                      <a:endParaRPr sz="1100">
                        <a:latin typeface="SimSun"/>
                        <a:cs typeface="SimSun"/>
                      </a:endParaRPr>
                    </a:p>
                  </a:txBody>
                  <a:tcPr marL="0" marR="0" marT="381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a:lnSpc>
                          <a:spcPct val="100000"/>
                        </a:lnSpc>
                        <a:spcBef>
                          <a:spcPts val="50"/>
                        </a:spcBef>
                      </a:pPr>
                      <a:endParaRPr sz="3400">
                        <a:latin typeface="Times New Roman"/>
                        <a:cs typeface="Times New Roman"/>
                      </a:endParaRPr>
                    </a:p>
                    <a:p>
                      <a:pPr marL="240665" indent="-165735">
                        <a:lnSpc>
                          <a:spcPct val="100000"/>
                        </a:lnSpc>
                        <a:spcBef>
                          <a:spcPts val="5"/>
                        </a:spcBef>
                        <a:buFont typeface="Arial"/>
                        <a:buAutoNum type="arabicPeriod"/>
                        <a:tabLst>
                          <a:tab pos="241300" algn="l"/>
                        </a:tabLst>
                      </a:pPr>
                      <a:r>
                        <a:rPr sz="1100" spc="25" dirty="0">
                          <a:solidFill>
                            <a:srgbClr val="E46244"/>
                          </a:solidFill>
                          <a:latin typeface="SimSun"/>
                          <a:cs typeface="SimSun"/>
                        </a:rPr>
                        <a:t>提高警覺放慢車速，保持安全距離</a:t>
                      </a:r>
                      <a:endParaRPr sz="1100">
                        <a:latin typeface="SimSun"/>
                        <a:cs typeface="SimSun"/>
                      </a:endParaRPr>
                    </a:p>
                    <a:p>
                      <a:pPr marL="240665" indent="-165735">
                        <a:lnSpc>
                          <a:spcPct val="100000"/>
                        </a:lnSpc>
                        <a:spcBef>
                          <a:spcPts val="475"/>
                        </a:spcBef>
                        <a:buFont typeface="Arial"/>
                        <a:buAutoNum type="arabicPeriod"/>
                        <a:tabLst>
                          <a:tab pos="241300" algn="l"/>
                        </a:tabLst>
                      </a:pPr>
                      <a:r>
                        <a:rPr sz="1100" spc="25" dirty="0">
                          <a:solidFill>
                            <a:srgbClr val="E46244"/>
                          </a:solidFill>
                          <a:latin typeface="SimSun"/>
                          <a:cs typeface="SimSun"/>
                        </a:rPr>
                        <a:t>變換車道時，打方向燈確認前後方車輛，再進行變換車道。</a:t>
                      </a:r>
                      <a:endParaRPr sz="1100">
                        <a:latin typeface="SimSun"/>
                        <a:cs typeface="SimSun"/>
                      </a:endParaRPr>
                    </a:p>
                  </a:txBody>
                  <a:tcPr marL="0" marR="0" marT="635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2"/>
                  </a:ext>
                </a:extLst>
              </a:tr>
              <a:tr h="1362075">
                <a:tc>
                  <a:txBody>
                    <a:bodyPr/>
                    <a:lstStyle/>
                    <a:p>
                      <a:pPr>
                        <a:lnSpc>
                          <a:spcPct val="100000"/>
                        </a:lnSpc>
                        <a:spcBef>
                          <a:spcPts val="20"/>
                        </a:spcBef>
                      </a:pPr>
                      <a:endParaRPr sz="4050">
                        <a:latin typeface="Times New Roman"/>
                        <a:cs typeface="Times New Roman"/>
                      </a:endParaRPr>
                    </a:p>
                    <a:p>
                      <a:pPr marL="74930">
                        <a:lnSpc>
                          <a:spcPct val="100000"/>
                        </a:lnSpc>
                      </a:pPr>
                      <a:r>
                        <a:rPr sz="1100" spc="25" dirty="0">
                          <a:solidFill>
                            <a:srgbClr val="61A489"/>
                          </a:solidFill>
                          <a:latin typeface="SimSun"/>
                          <a:cs typeface="SimSun"/>
                        </a:rPr>
                        <a:t>其他組別的做法</a:t>
                      </a:r>
                      <a:endParaRPr sz="1100">
                        <a:latin typeface="SimSun"/>
                        <a:cs typeface="SimSun"/>
                      </a:endParaRPr>
                    </a:p>
                  </a:txBody>
                  <a:tcPr marL="0" marR="0" marT="254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a:lnSpc>
                          <a:spcPct val="100000"/>
                        </a:lnSpc>
                      </a:pPr>
                      <a:endParaRPr sz="1000">
                        <a:latin typeface="Times New Roman"/>
                        <a:cs typeface="Times New Roma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3"/>
                  </a:ext>
                </a:extLst>
              </a:tr>
            </a:tbl>
          </a:graphicData>
        </a:graphic>
      </p:graphicFrame>
      <p:sp>
        <p:nvSpPr>
          <p:cNvPr id="16" name="object 16"/>
          <p:cNvSpPr/>
          <p:nvPr/>
        </p:nvSpPr>
        <p:spPr>
          <a:xfrm>
            <a:off x="1206004" y="2820162"/>
            <a:ext cx="2552700" cy="797560"/>
          </a:xfrm>
          <a:custGeom>
            <a:avLst/>
            <a:gdLst/>
            <a:ahLst/>
            <a:cxnLst/>
            <a:rect l="l" t="t" r="r" b="b"/>
            <a:pathLst>
              <a:path w="2552700" h="797560">
                <a:moveTo>
                  <a:pt x="0" y="797534"/>
                </a:moveTo>
                <a:lnTo>
                  <a:pt x="2552420" y="797534"/>
                </a:lnTo>
                <a:lnTo>
                  <a:pt x="2552420" y="0"/>
                </a:lnTo>
                <a:lnTo>
                  <a:pt x="0" y="0"/>
                </a:lnTo>
                <a:lnTo>
                  <a:pt x="0" y="797534"/>
                </a:lnTo>
                <a:close/>
              </a:path>
            </a:pathLst>
          </a:custGeom>
          <a:solidFill>
            <a:srgbClr val="E2EEED"/>
          </a:solidFill>
        </p:spPr>
        <p:txBody>
          <a:bodyPr wrap="square" lIns="0" tIns="0" rIns="0" bIns="0" rtlCol="0"/>
          <a:lstStyle/>
          <a:p>
            <a:endParaRPr/>
          </a:p>
        </p:txBody>
      </p:sp>
      <p:sp>
        <p:nvSpPr>
          <p:cNvPr id="17" name="object 17"/>
          <p:cNvSpPr/>
          <p:nvPr/>
        </p:nvSpPr>
        <p:spPr>
          <a:xfrm>
            <a:off x="1206004" y="3617696"/>
            <a:ext cx="2552700" cy="0"/>
          </a:xfrm>
          <a:custGeom>
            <a:avLst/>
            <a:gdLst/>
            <a:ahLst/>
            <a:cxnLst/>
            <a:rect l="l" t="t" r="r" b="b"/>
            <a:pathLst>
              <a:path w="2552700">
                <a:moveTo>
                  <a:pt x="2552420" y="0"/>
                </a:moveTo>
                <a:lnTo>
                  <a:pt x="0" y="0"/>
                </a:lnTo>
              </a:path>
            </a:pathLst>
          </a:custGeom>
          <a:ln w="3175">
            <a:solidFill>
              <a:srgbClr val="255579"/>
            </a:solidFill>
          </a:ln>
        </p:spPr>
        <p:txBody>
          <a:bodyPr wrap="square" lIns="0" tIns="0" rIns="0" bIns="0" rtlCol="0"/>
          <a:lstStyle/>
          <a:p>
            <a:endParaRPr/>
          </a:p>
        </p:txBody>
      </p:sp>
      <p:sp>
        <p:nvSpPr>
          <p:cNvPr id="18" name="object 18"/>
          <p:cNvSpPr/>
          <p:nvPr/>
        </p:nvSpPr>
        <p:spPr>
          <a:xfrm>
            <a:off x="1514204" y="2942760"/>
            <a:ext cx="266700" cy="0"/>
          </a:xfrm>
          <a:custGeom>
            <a:avLst/>
            <a:gdLst/>
            <a:ahLst/>
            <a:cxnLst/>
            <a:rect l="l" t="t" r="r" b="b"/>
            <a:pathLst>
              <a:path w="266700">
                <a:moveTo>
                  <a:pt x="0" y="0"/>
                </a:moveTo>
                <a:lnTo>
                  <a:pt x="266331" y="0"/>
                </a:lnTo>
              </a:path>
            </a:pathLst>
          </a:custGeom>
          <a:ln w="6057">
            <a:solidFill>
              <a:srgbClr val="255579"/>
            </a:solidFill>
          </a:ln>
        </p:spPr>
        <p:txBody>
          <a:bodyPr wrap="square" lIns="0" tIns="0" rIns="0" bIns="0" rtlCol="0"/>
          <a:lstStyle/>
          <a:p>
            <a:endParaRPr/>
          </a:p>
        </p:txBody>
      </p:sp>
      <p:sp>
        <p:nvSpPr>
          <p:cNvPr id="19" name="object 19"/>
          <p:cNvSpPr/>
          <p:nvPr/>
        </p:nvSpPr>
        <p:spPr>
          <a:xfrm>
            <a:off x="1539245" y="2943329"/>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20" name="object 20"/>
          <p:cNvSpPr/>
          <p:nvPr/>
        </p:nvSpPr>
        <p:spPr>
          <a:xfrm>
            <a:off x="1568756" y="2943329"/>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21" name="object 21"/>
          <p:cNvSpPr/>
          <p:nvPr/>
        </p:nvSpPr>
        <p:spPr>
          <a:xfrm>
            <a:off x="1598267" y="2943329"/>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22" name="object 22"/>
          <p:cNvSpPr/>
          <p:nvPr/>
        </p:nvSpPr>
        <p:spPr>
          <a:xfrm>
            <a:off x="1627777" y="2943329"/>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23" name="object 23"/>
          <p:cNvSpPr/>
          <p:nvPr/>
        </p:nvSpPr>
        <p:spPr>
          <a:xfrm>
            <a:off x="1657288" y="2943329"/>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24" name="object 24"/>
          <p:cNvSpPr/>
          <p:nvPr/>
        </p:nvSpPr>
        <p:spPr>
          <a:xfrm>
            <a:off x="1686799" y="2943329"/>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25" name="object 25"/>
          <p:cNvSpPr/>
          <p:nvPr/>
        </p:nvSpPr>
        <p:spPr>
          <a:xfrm>
            <a:off x="1716310" y="2943329"/>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26" name="object 26"/>
          <p:cNvSpPr/>
          <p:nvPr/>
        </p:nvSpPr>
        <p:spPr>
          <a:xfrm>
            <a:off x="1745823" y="2943329"/>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27" name="object 27"/>
          <p:cNvSpPr/>
          <p:nvPr/>
        </p:nvSpPr>
        <p:spPr>
          <a:xfrm>
            <a:off x="2166376" y="3095273"/>
            <a:ext cx="176530" cy="273685"/>
          </a:xfrm>
          <a:custGeom>
            <a:avLst/>
            <a:gdLst/>
            <a:ahLst/>
            <a:cxnLst/>
            <a:rect l="l" t="t" r="r" b="b"/>
            <a:pathLst>
              <a:path w="176530" h="273685">
                <a:moveTo>
                  <a:pt x="168452" y="0"/>
                </a:moveTo>
                <a:lnTo>
                  <a:pt x="9105" y="3416"/>
                </a:lnTo>
                <a:lnTo>
                  <a:pt x="0" y="273164"/>
                </a:lnTo>
                <a:lnTo>
                  <a:pt x="18211" y="273164"/>
                </a:lnTo>
                <a:lnTo>
                  <a:pt x="176415" y="260642"/>
                </a:lnTo>
                <a:lnTo>
                  <a:pt x="168452" y="0"/>
                </a:lnTo>
                <a:close/>
              </a:path>
            </a:pathLst>
          </a:custGeom>
          <a:solidFill>
            <a:srgbClr val="B59C7E"/>
          </a:solidFill>
        </p:spPr>
        <p:txBody>
          <a:bodyPr wrap="square" lIns="0" tIns="0" rIns="0" bIns="0" rtlCol="0"/>
          <a:lstStyle/>
          <a:p>
            <a:endParaRPr/>
          </a:p>
        </p:txBody>
      </p:sp>
      <p:sp>
        <p:nvSpPr>
          <p:cNvPr id="28" name="object 28"/>
          <p:cNvSpPr/>
          <p:nvPr/>
        </p:nvSpPr>
        <p:spPr>
          <a:xfrm>
            <a:off x="2166376" y="3095273"/>
            <a:ext cx="176530" cy="273685"/>
          </a:xfrm>
          <a:custGeom>
            <a:avLst/>
            <a:gdLst/>
            <a:ahLst/>
            <a:cxnLst/>
            <a:rect l="l" t="t" r="r" b="b"/>
            <a:pathLst>
              <a:path w="176530" h="273685">
                <a:moveTo>
                  <a:pt x="9105" y="3416"/>
                </a:moveTo>
                <a:lnTo>
                  <a:pt x="168452" y="0"/>
                </a:lnTo>
                <a:lnTo>
                  <a:pt x="176415" y="260642"/>
                </a:lnTo>
                <a:lnTo>
                  <a:pt x="18211" y="273164"/>
                </a:lnTo>
                <a:lnTo>
                  <a:pt x="0" y="273164"/>
                </a:lnTo>
                <a:lnTo>
                  <a:pt x="9105" y="3416"/>
                </a:lnTo>
                <a:close/>
              </a:path>
            </a:pathLst>
          </a:custGeom>
          <a:ln w="3175">
            <a:solidFill>
              <a:srgbClr val="255579"/>
            </a:solidFill>
          </a:ln>
        </p:spPr>
        <p:txBody>
          <a:bodyPr wrap="square" lIns="0" tIns="0" rIns="0" bIns="0" rtlCol="0"/>
          <a:lstStyle/>
          <a:p>
            <a:endParaRPr/>
          </a:p>
        </p:txBody>
      </p:sp>
      <p:sp>
        <p:nvSpPr>
          <p:cNvPr id="29" name="object 29"/>
          <p:cNvSpPr/>
          <p:nvPr/>
        </p:nvSpPr>
        <p:spPr>
          <a:xfrm>
            <a:off x="2159546" y="3094895"/>
            <a:ext cx="186690" cy="0"/>
          </a:xfrm>
          <a:custGeom>
            <a:avLst/>
            <a:gdLst/>
            <a:ahLst/>
            <a:cxnLst/>
            <a:rect l="l" t="t" r="r" b="b"/>
            <a:pathLst>
              <a:path w="186689">
                <a:moveTo>
                  <a:pt x="0" y="0"/>
                </a:moveTo>
                <a:lnTo>
                  <a:pt x="186664" y="0"/>
                </a:lnTo>
              </a:path>
            </a:pathLst>
          </a:custGeom>
          <a:ln w="15938">
            <a:solidFill>
              <a:srgbClr val="B59C7E"/>
            </a:solidFill>
          </a:ln>
        </p:spPr>
        <p:txBody>
          <a:bodyPr wrap="square" lIns="0" tIns="0" rIns="0" bIns="0" rtlCol="0"/>
          <a:lstStyle/>
          <a:p>
            <a:endParaRPr/>
          </a:p>
        </p:txBody>
      </p:sp>
      <p:sp>
        <p:nvSpPr>
          <p:cNvPr id="30" name="object 30"/>
          <p:cNvSpPr/>
          <p:nvPr/>
        </p:nvSpPr>
        <p:spPr>
          <a:xfrm>
            <a:off x="2159543" y="3086921"/>
            <a:ext cx="186690" cy="16510"/>
          </a:xfrm>
          <a:custGeom>
            <a:avLst/>
            <a:gdLst/>
            <a:ahLst/>
            <a:cxnLst/>
            <a:rect l="l" t="t" r="r" b="b"/>
            <a:pathLst>
              <a:path w="186689" h="16510">
                <a:moveTo>
                  <a:pt x="186664" y="15938"/>
                </a:moveTo>
                <a:lnTo>
                  <a:pt x="0" y="15938"/>
                </a:lnTo>
                <a:lnTo>
                  <a:pt x="0" y="0"/>
                </a:lnTo>
                <a:lnTo>
                  <a:pt x="186664" y="0"/>
                </a:lnTo>
                <a:lnTo>
                  <a:pt x="186664" y="15938"/>
                </a:lnTo>
                <a:close/>
              </a:path>
            </a:pathLst>
          </a:custGeom>
          <a:ln w="3175">
            <a:solidFill>
              <a:srgbClr val="255579"/>
            </a:solidFill>
          </a:ln>
        </p:spPr>
        <p:txBody>
          <a:bodyPr wrap="square" lIns="0" tIns="0" rIns="0" bIns="0" rtlCol="0"/>
          <a:lstStyle/>
          <a:p>
            <a:endParaRPr/>
          </a:p>
        </p:txBody>
      </p:sp>
      <p:sp>
        <p:nvSpPr>
          <p:cNvPr id="31" name="object 31"/>
          <p:cNvSpPr/>
          <p:nvPr/>
        </p:nvSpPr>
        <p:spPr>
          <a:xfrm>
            <a:off x="1206002" y="2820173"/>
            <a:ext cx="567055" cy="666750"/>
          </a:xfrm>
          <a:custGeom>
            <a:avLst/>
            <a:gdLst/>
            <a:ahLst/>
            <a:cxnLst/>
            <a:rect l="l" t="t" r="r" b="b"/>
            <a:pathLst>
              <a:path w="567055" h="666750">
                <a:moveTo>
                  <a:pt x="307911" y="0"/>
                </a:moveTo>
                <a:lnTo>
                  <a:pt x="0" y="0"/>
                </a:lnTo>
                <a:lnTo>
                  <a:pt x="0" y="666153"/>
                </a:lnTo>
                <a:lnTo>
                  <a:pt x="566572" y="597776"/>
                </a:lnTo>
                <a:lnTo>
                  <a:pt x="566572" y="170103"/>
                </a:lnTo>
                <a:lnTo>
                  <a:pt x="307911" y="170103"/>
                </a:lnTo>
                <a:lnTo>
                  <a:pt x="307911" y="0"/>
                </a:lnTo>
                <a:close/>
              </a:path>
            </a:pathLst>
          </a:custGeom>
          <a:solidFill>
            <a:srgbClr val="C2B295"/>
          </a:solidFill>
        </p:spPr>
        <p:txBody>
          <a:bodyPr wrap="square" lIns="0" tIns="0" rIns="0" bIns="0" rtlCol="0"/>
          <a:lstStyle/>
          <a:p>
            <a:endParaRPr/>
          </a:p>
        </p:txBody>
      </p:sp>
      <p:sp>
        <p:nvSpPr>
          <p:cNvPr id="32" name="object 32"/>
          <p:cNvSpPr/>
          <p:nvPr/>
        </p:nvSpPr>
        <p:spPr>
          <a:xfrm>
            <a:off x="1206004" y="2820162"/>
            <a:ext cx="567055" cy="666750"/>
          </a:xfrm>
          <a:custGeom>
            <a:avLst/>
            <a:gdLst/>
            <a:ahLst/>
            <a:cxnLst/>
            <a:rect l="l" t="t" r="r" b="b"/>
            <a:pathLst>
              <a:path w="567055" h="666750">
                <a:moveTo>
                  <a:pt x="0" y="666155"/>
                </a:moveTo>
                <a:lnTo>
                  <a:pt x="566571" y="597777"/>
                </a:lnTo>
                <a:lnTo>
                  <a:pt x="566571" y="170117"/>
                </a:lnTo>
                <a:lnTo>
                  <a:pt x="307910" y="170117"/>
                </a:lnTo>
                <a:lnTo>
                  <a:pt x="307910" y="0"/>
                </a:lnTo>
              </a:path>
            </a:pathLst>
          </a:custGeom>
          <a:ln w="3175">
            <a:solidFill>
              <a:srgbClr val="255579"/>
            </a:solidFill>
          </a:ln>
        </p:spPr>
        <p:txBody>
          <a:bodyPr wrap="square" lIns="0" tIns="0" rIns="0" bIns="0" rtlCol="0"/>
          <a:lstStyle/>
          <a:p>
            <a:endParaRPr/>
          </a:p>
        </p:txBody>
      </p:sp>
      <p:sp>
        <p:nvSpPr>
          <p:cNvPr id="33" name="object 33"/>
          <p:cNvSpPr/>
          <p:nvPr/>
        </p:nvSpPr>
        <p:spPr>
          <a:xfrm>
            <a:off x="1772569" y="2906339"/>
            <a:ext cx="414655" cy="511809"/>
          </a:xfrm>
          <a:custGeom>
            <a:avLst/>
            <a:gdLst/>
            <a:ahLst/>
            <a:cxnLst/>
            <a:rect l="l" t="t" r="r" b="b"/>
            <a:pathLst>
              <a:path w="414655" h="511810">
                <a:moveTo>
                  <a:pt x="414299" y="0"/>
                </a:moveTo>
                <a:lnTo>
                  <a:pt x="0" y="0"/>
                </a:lnTo>
                <a:lnTo>
                  <a:pt x="0" y="511606"/>
                </a:lnTo>
                <a:lnTo>
                  <a:pt x="412013" y="462102"/>
                </a:lnTo>
                <a:lnTo>
                  <a:pt x="414299" y="0"/>
                </a:lnTo>
                <a:close/>
              </a:path>
            </a:pathLst>
          </a:custGeom>
          <a:solidFill>
            <a:srgbClr val="F5E5BA"/>
          </a:solidFill>
        </p:spPr>
        <p:txBody>
          <a:bodyPr wrap="square" lIns="0" tIns="0" rIns="0" bIns="0" rtlCol="0"/>
          <a:lstStyle/>
          <a:p>
            <a:endParaRPr/>
          </a:p>
        </p:txBody>
      </p:sp>
      <p:sp>
        <p:nvSpPr>
          <p:cNvPr id="34" name="object 34"/>
          <p:cNvSpPr/>
          <p:nvPr/>
        </p:nvSpPr>
        <p:spPr>
          <a:xfrm>
            <a:off x="1772569" y="2906339"/>
            <a:ext cx="414655" cy="511809"/>
          </a:xfrm>
          <a:custGeom>
            <a:avLst/>
            <a:gdLst/>
            <a:ahLst/>
            <a:cxnLst/>
            <a:rect l="l" t="t" r="r" b="b"/>
            <a:pathLst>
              <a:path w="414655" h="511810">
                <a:moveTo>
                  <a:pt x="0" y="0"/>
                </a:moveTo>
                <a:lnTo>
                  <a:pt x="0" y="511606"/>
                </a:lnTo>
                <a:lnTo>
                  <a:pt x="412013" y="462102"/>
                </a:lnTo>
                <a:lnTo>
                  <a:pt x="414299" y="0"/>
                </a:lnTo>
                <a:lnTo>
                  <a:pt x="0" y="0"/>
                </a:lnTo>
                <a:close/>
              </a:path>
            </a:pathLst>
          </a:custGeom>
          <a:ln w="3175">
            <a:solidFill>
              <a:srgbClr val="255579"/>
            </a:solidFill>
          </a:ln>
        </p:spPr>
        <p:txBody>
          <a:bodyPr wrap="square" lIns="0" tIns="0" rIns="0" bIns="0" rtlCol="0"/>
          <a:lstStyle/>
          <a:p>
            <a:endParaRPr/>
          </a:p>
        </p:txBody>
      </p:sp>
      <p:sp>
        <p:nvSpPr>
          <p:cNvPr id="35" name="object 35"/>
          <p:cNvSpPr/>
          <p:nvPr/>
        </p:nvSpPr>
        <p:spPr>
          <a:xfrm>
            <a:off x="2247188" y="3165830"/>
            <a:ext cx="27940" cy="38100"/>
          </a:xfrm>
          <a:custGeom>
            <a:avLst/>
            <a:gdLst/>
            <a:ahLst/>
            <a:cxnLst/>
            <a:rect l="l" t="t" r="r" b="b"/>
            <a:pathLst>
              <a:path w="27939" h="38100">
                <a:moveTo>
                  <a:pt x="27317" y="37566"/>
                </a:moveTo>
                <a:lnTo>
                  <a:pt x="0" y="37566"/>
                </a:lnTo>
                <a:lnTo>
                  <a:pt x="0" y="0"/>
                </a:lnTo>
                <a:lnTo>
                  <a:pt x="27317" y="0"/>
                </a:lnTo>
                <a:lnTo>
                  <a:pt x="27317" y="37566"/>
                </a:lnTo>
                <a:close/>
              </a:path>
            </a:pathLst>
          </a:custGeom>
          <a:solidFill>
            <a:srgbClr val="87888B"/>
          </a:solidFill>
        </p:spPr>
        <p:txBody>
          <a:bodyPr wrap="square" lIns="0" tIns="0" rIns="0" bIns="0" rtlCol="0"/>
          <a:lstStyle/>
          <a:p>
            <a:endParaRPr/>
          </a:p>
        </p:txBody>
      </p:sp>
      <p:sp>
        <p:nvSpPr>
          <p:cNvPr id="36" name="object 36"/>
          <p:cNvSpPr/>
          <p:nvPr/>
        </p:nvSpPr>
        <p:spPr>
          <a:xfrm>
            <a:off x="2247186" y="3165833"/>
            <a:ext cx="27940" cy="38100"/>
          </a:xfrm>
          <a:custGeom>
            <a:avLst/>
            <a:gdLst/>
            <a:ahLst/>
            <a:cxnLst/>
            <a:rect l="l" t="t" r="r" b="b"/>
            <a:pathLst>
              <a:path w="27939" h="38100">
                <a:moveTo>
                  <a:pt x="27317" y="37566"/>
                </a:moveTo>
                <a:lnTo>
                  <a:pt x="0" y="37566"/>
                </a:lnTo>
                <a:lnTo>
                  <a:pt x="0" y="0"/>
                </a:lnTo>
                <a:lnTo>
                  <a:pt x="27317" y="0"/>
                </a:lnTo>
                <a:lnTo>
                  <a:pt x="27317" y="37566"/>
                </a:lnTo>
                <a:close/>
              </a:path>
            </a:pathLst>
          </a:custGeom>
          <a:ln w="3175">
            <a:solidFill>
              <a:srgbClr val="255579"/>
            </a:solidFill>
          </a:ln>
        </p:spPr>
        <p:txBody>
          <a:bodyPr wrap="square" lIns="0" tIns="0" rIns="0" bIns="0" rtlCol="0"/>
          <a:lstStyle/>
          <a:p>
            <a:endParaRPr/>
          </a:p>
        </p:txBody>
      </p:sp>
      <p:sp>
        <p:nvSpPr>
          <p:cNvPr id="37" name="object 37"/>
          <p:cNvSpPr/>
          <p:nvPr/>
        </p:nvSpPr>
        <p:spPr>
          <a:xfrm>
            <a:off x="2247183" y="3186333"/>
            <a:ext cx="27940" cy="0"/>
          </a:xfrm>
          <a:custGeom>
            <a:avLst/>
            <a:gdLst/>
            <a:ahLst/>
            <a:cxnLst/>
            <a:rect l="l" t="t" r="r" b="b"/>
            <a:pathLst>
              <a:path w="27939">
                <a:moveTo>
                  <a:pt x="0" y="0"/>
                </a:moveTo>
                <a:lnTo>
                  <a:pt x="27317" y="0"/>
                </a:lnTo>
              </a:path>
            </a:pathLst>
          </a:custGeom>
          <a:solidFill>
            <a:srgbClr val="87888B"/>
          </a:solidFill>
        </p:spPr>
        <p:txBody>
          <a:bodyPr wrap="square" lIns="0" tIns="0" rIns="0" bIns="0" rtlCol="0"/>
          <a:lstStyle/>
          <a:p>
            <a:endParaRPr/>
          </a:p>
        </p:txBody>
      </p:sp>
      <p:sp>
        <p:nvSpPr>
          <p:cNvPr id="38" name="object 38"/>
          <p:cNvSpPr/>
          <p:nvPr/>
        </p:nvSpPr>
        <p:spPr>
          <a:xfrm>
            <a:off x="2247186" y="3186328"/>
            <a:ext cx="27940" cy="0"/>
          </a:xfrm>
          <a:custGeom>
            <a:avLst/>
            <a:gdLst/>
            <a:ahLst/>
            <a:cxnLst/>
            <a:rect l="l" t="t" r="r" b="b"/>
            <a:pathLst>
              <a:path w="27939">
                <a:moveTo>
                  <a:pt x="0" y="0"/>
                </a:moveTo>
                <a:lnTo>
                  <a:pt x="27317" y="0"/>
                </a:lnTo>
              </a:path>
            </a:pathLst>
          </a:custGeom>
          <a:ln w="3175">
            <a:solidFill>
              <a:srgbClr val="255579"/>
            </a:solidFill>
          </a:ln>
        </p:spPr>
        <p:txBody>
          <a:bodyPr wrap="square" lIns="0" tIns="0" rIns="0" bIns="0" rtlCol="0"/>
          <a:lstStyle/>
          <a:p>
            <a:endParaRPr/>
          </a:p>
        </p:txBody>
      </p:sp>
      <p:sp>
        <p:nvSpPr>
          <p:cNvPr id="39" name="object 39"/>
          <p:cNvSpPr/>
          <p:nvPr/>
        </p:nvSpPr>
        <p:spPr>
          <a:xfrm>
            <a:off x="1867039" y="2974632"/>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solidFill>
            <a:srgbClr val="87888B"/>
          </a:solidFill>
        </p:spPr>
        <p:txBody>
          <a:bodyPr wrap="square" lIns="0" tIns="0" rIns="0" bIns="0" rtlCol="0"/>
          <a:lstStyle/>
          <a:p>
            <a:endParaRPr/>
          </a:p>
        </p:txBody>
      </p:sp>
      <p:sp>
        <p:nvSpPr>
          <p:cNvPr id="40" name="object 40"/>
          <p:cNvSpPr/>
          <p:nvPr/>
        </p:nvSpPr>
        <p:spPr>
          <a:xfrm>
            <a:off x="1867040" y="2974625"/>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ln w="3175">
            <a:solidFill>
              <a:srgbClr val="255579"/>
            </a:solidFill>
          </a:ln>
        </p:spPr>
        <p:txBody>
          <a:bodyPr wrap="square" lIns="0" tIns="0" rIns="0" bIns="0" rtlCol="0"/>
          <a:lstStyle/>
          <a:p>
            <a:endParaRPr/>
          </a:p>
        </p:txBody>
      </p:sp>
      <p:sp>
        <p:nvSpPr>
          <p:cNvPr id="41" name="object 41"/>
          <p:cNvSpPr/>
          <p:nvPr/>
        </p:nvSpPr>
        <p:spPr>
          <a:xfrm>
            <a:off x="1867039" y="3129419"/>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solidFill>
            <a:srgbClr val="87888B"/>
          </a:solidFill>
        </p:spPr>
        <p:txBody>
          <a:bodyPr wrap="square" lIns="0" tIns="0" rIns="0" bIns="0" rtlCol="0"/>
          <a:lstStyle/>
          <a:p>
            <a:endParaRPr/>
          </a:p>
        </p:txBody>
      </p:sp>
      <p:sp>
        <p:nvSpPr>
          <p:cNvPr id="42" name="object 42"/>
          <p:cNvSpPr/>
          <p:nvPr/>
        </p:nvSpPr>
        <p:spPr>
          <a:xfrm>
            <a:off x="1867040" y="3129417"/>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ln w="3175">
            <a:solidFill>
              <a:srgbClr val="255579"/>
            </a:solidFill>
          </a:ln>
        </p:spPr>
        <p:txBody>
          <a:bodyPr wrap="square" lIns="0" tIns="0" rIns="0" bIns="0" rtlCol="0"/>
          <a:lstStyle/>
          <a:p>
            <a:endParaRPr/>
          </a:p>
        </p:txBody>
      </p:sp>
      <p:sp>
        <p:nvSpPr>
          <p:cNvPr id="43" name="object 43"/>
          <p:cNvSpPr/>
          <p:nvPr/>
        </p:nvSpPr>
        <p:spPr>
          <a:xfrm>
            <a:off x="1980857" y="2974632"/>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solidFill>
            <a:srgbClr val="87888B"/>
          </a:solidFill>
        </p:spPr>
        <p:txBody>
          <a:bodyPr wrap="square" lIns="0" tIns="0" rIns="0" bIns="0" rtlCol="0"/>
          <a:lstStyle/>
          <a:p>
            <a:endParaRPr/>
          </a:p>
        </p:txBody>
      </p:sp>
      <p:sp>
        <p:nvSpPr>
          <p:cNvPr id="44" name="object 44"/>
          <p:cNvSpPr/>
          <p:nvPr/>
        </p:nvSpPr>
        <p:spPr>
          <a:xfrm>
            <a:off x="1980857" y="2974625"/>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ln w="3175">
            <a:solidFill>
              <a:srgbClr val="255579"/>
            </a:solidFill>
          </a:ln>
        </p:spPr>
        <p:txBody>
          <a:bodyPr wrap="square" lIns="0" tIns="0" rIns="0" bIns="0" rtlCol="0"/>
          <a:lstStyle/>
          <a:p>
            <a:endParaRPr/>
          </a:p>
        </p:txBody>
      </p:sp>
      <p:sp>
        <p:nvSpPr>
          <p:cNvPr id="45" name="object 45"/>
          <p:cNvSpPr/>
          <p:nvPr/>
        </p:nvSpPr>
        <p:spPr>
          <a:xfrm>
            <a:off x="1980857" y="3129419"/>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solidFill>
            <a:srgbClr val="87888B"/>
          </a:solidFill>
        </p:spPr>
        <p:txBody>
          <a:bodyPr wrap="square" lIns="0" tIns="0" rIns="0" bIns="0" rtlCol="0"/>
          <a:lstStyle/>
          <a:p>
            <a:endParaRPr/>
          </a:p>
        </p:txBody>
      </p:sp>
      <p:sp>
        <p:nvSpPr>
          <p:cNvPr id="46" name="object 46"/>
          <p:cNvSpPr/>
          <p:nvPr/>
        </p:nvSpPr>
        <p:spPr>
          <a:xfrm>
            <a:off x="1980857" y="3129417"/>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ln w="3175">
            <a:solidFill>
              <a:srgbClr val="255579"/>
            </a:solidFill>
          </a:ln>
        </p:spPr>
        <p:txBody>
          <a:bodyPr wrap="square" lIns="0" tIns="0" rIns="0" bIns="0" rtlCol="0"/>
          <a:lstStyle/>
          <a:p>
            <a:endParaRPr/>
          </a:p>
        </p:txBody>
      </p:sp>
      <p:sp>
        <p:nvSpPr>
          <p:cNvPr id="47" name="object 47"/>
          <p:cNvSpPr/>
          <p:nvPr/>
        </p:nvSpPr>
        <p:spPr>
          <a:xfrm>
            <a:off x="1352588" y="2831223"/>
            <a:ext cx="40005" cy="59690"/>
          </a:xfrm>
          <a:custGeom>
            <a:avLst/>
            <a:gdLst/>
            <a:ahLst/>
            <a:cxnLst/>
            <a:rect l="l" t="t" r="r" b="b"/>
            <a:pathLst>
              <a:path w="40005" h="59689">
                <a:moveTo>
                  <a:pt x="39839" y="59181"/>
                </a:moveTo>
                <a:lnTo>
                  <a:pt x="0" y="59181"/>
                </a:lnTo>
                <a:lnTo>
                  <a:pt x="0" y="0"/>
                </a:lnTo>
                <a:lnTo>
                  <a:pt x="39839" y="0"/>
                </a:lnTo>
                <a:lnTo>
                  <a:pt x="39839" y="59181"/>
                </a:lnTo>
                <a:close/>
              </a:path>
            </a:pathLst>
          </a:custGeom>
          <a:solidFill>
            <a:srgbClr val="87888B"/>
          </a:solidFill>
        </p:spPr>
        <p:txBody>
          <a:bodyPr wrap="square" lIns="0" tIns="0" rIns="0" bIns="0" rtlCol="0"/>
          <a:lstStyle/>
          <a:p>
            <a:endParaRPr/>
          </a:p>
        </p:txBody>
      </p:sp>
      <p:sp>
        <p:nvSpPr>
          <p:cNvPr id="48" name="object 48"/>
          <p:cNvSpPr/>
          <p:nvPr/>
        </p:nvSpPr>
        <p:spPr>
          <a:xfrm>
            <a:off x="1352581" y="2831222"/>
            <a:ext cx="40005" cy="59690"/>
          </a:xfrm>
          <a:custGeom>
            <a:avLst/>
            <a:gdLst/>
            <a:ahLst/>
            <a:cxnLst/>
            <a:rect l="l" t="t" r="r" b="b"/>
            <a:pathLst>
              <a:path w="40005" h="59689">
                <a:moveTo>
                  <a:pt x="39839" y="59181"/>
                </a:moveTo>
                <a:lnTo>
                  <a:pt x="0" y="59181"/>
                </a:lnTo>
                <a:lnTo>
                  <a:pt x="0" y="0"/>
                </a:lnTo>
                <a:lnTo>
                  <a:pt x="39839" y="0"/>
                </a:lnTo>
                <a:lnTo>
                  <a:pt x="39839" y="59181"/>
                </a:lnTo>
                <a:close/>
              </a:path>
            </a:pathLst>
          </a:custGeom>
          <a:ln w="3175">
            <a:solidFill>
              <a:srgbClr val="255579"/>
            </a:solidFill>
          </a:ln>
        </p:spPr>
        <p:txBody>
          <a:bodyPr wrap="square" lIns="0" tIns="0" rIns="0" bIns="0" rtlCol="0"/>
          <a:lstStyle/>
          <a:p>
            <a:endParaRPr/>
          </a:p>
        </p:txBody>
      </p:sp>
      <p:sp>
        <p:nvSpPr>
          <p:cNvPr id="49" name="object 49"/>
          <p:cNvSpPr/>
          <p:nvPr/>
        </p:nvSpPr>
        <p:spPr>
          <a:xfrm>
            <a:off x="1352588" y="2995117"/>
            <a:ext cx="40005" cy="59690"/>
          </a:xfrm>
          <a:custGeom>
            <a:avLst/>
            <a:gdLst/>
            <a:ahLst/>
            <a:cxnLst/>
            <a:rect l="l" t="t" r="r" b="b"/>
            <a:pathLst>
              <a:path w="40005" h="59689">
                <a:moveTo>
                  <a:pt x="39839" y="59181"/>
                </a:moveTo>
                <a:lnTo>
                  <a:pt x="0" y="59181"/>
                </a:lnTo>
                <a:lnTo>
                  <a:pt x="0" y="0"/>
                </a:lnTo>
                <a:lnTo>
                  <a:pt x="39839" y="0"/>
                </a:lnTo>
                <a:lnTo>
                  <a:pt x="39839" y="59181"/>
                </a:lnTo>
                <a:close/>
              </a:path>
            </a:pathLst>
          </a:custGeom>
          <a:solidFill>
            <a:srgbClr val="87888B"/>
          </a:solidFill>
        </p:spPr>
        <p:txBody>
          <a:bodyPr wrap="square" lIns="0" tIns="0" rIns="0" bIns="0" rtlCol="0"/>
          <a:lstStyle/>
          <a:p>
            <a:endParaRPr/>
          </a:p>
        </p:txBody>
      </p:sp>
      <p:sp>
        <p:nvSpPr>
          <p:cNvPr id="50" name="object 50"/>
          <p:cNvSpPr/>
          <p:nvPr/>
        </p:nvSpPr>
        <p:spPr>
          <a:xfrm>
            <a:off x="1352581" y="2995118"/>
            <a:ext cx="40005" cy="59690"/>
          </a:xfrm>
          <a:custGeom>
            <a:avLst/>
            <a:gdLst/>
            <a:ahLst/>
            <a:cxnLst/>
            <a:rect l="l" t="t" r="r" b="b"/>
            <a:pathLst>
              <a:path w="40005" h="59689">
                <a:moveTo>
                  <a:pt x="39839" y="59181"/>
                </a:moveTo>
                <a:lnTo>
                  <a:pt x="0" y="59181"/>
                </a:lnTo>
                <a:lnTo>
                  <a:pt x="0" y="0"/>
                </a:lnTo>
                <a:lnTo>
                  <a:pt x="39839" y="0"/>
                </a:lnTo>
                <a:lnTo>
                  <a:pt x="39839" y="59181"/>
                </a:lnTo>
                <a:close/>
              </a:path>
            </a:pathLst>
          </a:custGeom>
          <a:ln w="3175">
            <a:solidFill>
              <a:srgbClr val="255579"/>
            </a:solidFill>
          </a:ln>
        </p:spPr>
        <p:txBody>
          <a:bodyPr wrap="square" lIns="0" tIns="0" rIns="0" bIns="0" rtlCol="0"/>
          <a:lstStyle/>
          <a:p>
            <a:endParaRPr/>
          </a:p>
        </p:txBody>
      </p:sp>
      <p:sp>
        <p:nvSpPr>
          <p:cNvPr id="51" name="object 51"/>
          <p:cNvSpPr/>
          <p:nvPr/>
        </p:nvSpPr>
        <p:spPr>
          <a:xfrm>
            <a:off x="1206004" y="2831236"/>
            <a:ext cx="30480" cy="59690"/>
          </a:xfrm>
          <a:custGeom>
            <a:avLst/>
            <a:gdLst/>
            <a:ahLst/>
            <a:cxnLst/>
            <a:rect l="l" t="t" r="r" b="b"/>
            <a:pathLst>
              <a:path w="30480" h="59689">
                <a:moveTo>
                  <a:pt x="0" y="59169"/>
                </a:moveTo>
                <a:lnTo>
                  <a:pt x="30480" y="59169"/>
                </a:lnTo>
                <a:lnTo>
                  <a:pt x="30480" y="0"/>
                </a:lnTo>
                <a:lnTo>
                  <a:pt x="0" y="0"/>
                </a:lnTo>
                <a:lnTo>
                  <a:pt x="0" y="59169"/>
                </a:lnTo>
                <a:close/>
              </a:path>
            </a:pathLst>
          </a:custGeom>
          <a:solidFill>
            <a:srgbClr val="87888B"/>
          </a:solidFill>
        </p:spPr>
        <p:txBody>
          <a:bodyPr wrap="square" lIns="0" tIns="0" rIns="0" bIns="0" rtlCol="0"/>
          <a:lstStyle/>
          <a:p>
            <a:endParaRPr/>
          </a:p>
        </p:txBody>
      </p:sp>
      <p:sp>
        <p:nvSpPr>
          <p:cNvPr id="52" name="object 52"/>
          <p:cNvSpPr/>
          <p:nvPr/>
        </p:nvSpPr>
        <p:spPr>
          <a:xfrm>
            <a:off x="1206004" y="2890404"/>
            <a:ext cx="31115" cy="0"/>
          </a:xfrm>
          <a:custGeom>
            <a:avLst/>
            <a:gdLst/>
            <a:ahLst/>
            <a:cxnLst/>
            <a:rect l="l" t="t" r="r" b="b"/>
            <a:pathLst>
              <a:path w="31115">
                <a:moveTo>
                  <a:pt x="30486" y="0"/>
                </a:moveTo>
                <a:lnTo>
                  <a:pt x="0" y="0"/>
                </a:lnTo>
              </a:path>
            </a:pathLst>
          </a:custGeom>
          <a:ln w="3175">
            <a:solidFill>
              <a:srgbClr val="255579"/>
            </a:solidFill>
          </a:ln>
        </p:spPr>
        <p:txBody>
          <a:bodyPr wrap="square" lIns="0" tIns="0" rIns="0" bIns="0" rtlCol="0"/>
          <a:lstStyle/>
          <a:p>
            <a:endParaRPr/>
          </a:p>
        </p:txBody>
      </p:sp>
      <p:sp>
        <p:nvSpPr>
          <p:cNvPr id="53" name="object 53"/>
          <p:cNvSpPr/>
          <p:nvPr/>
        </p:nvSpPr>
        <p:spPr>
          <a:xfrm>
            <a:off x="1206004" y="2831222"/>
            <a:ext cx="31115" cy="59690"/>
          </a:xfrm>
          <a:custGeom>
            <a:avLst/>
            <a:gdLst/>
            <a:ahLst/>
            <a:cxnLst/>
            <a:rect l="l" t="t" r="r" b="b"/>
            <a:pathLst>
              <a:path w="31115" h="59689">
                <a:moveTo>
                  <a:pt x="0" y="0"/>
                </a:moveTo>
                <a:lnTo>
                  <a:pt x="30486" y="0"/>
                </a:lnTo>
                <a:lnTo>
                  <a:pt x="30486" y="59181"/>
                </a:lnTo>
              </a:path>
            </a:pathLst>
          </a:custGeom>
          <a:ln w="3175">
            <a:solidFill>
              <a:srgbClr val="255579"/>
            </a:solidFill>
          </a:ln>
        </p:spPr>
        <p:txBody>
          <a:bodyPr wrap="square" lIns="0" tIns="0" rIns="0" bIns="0" rtlCol="0"/>
          <a:lstStyle/>
          <a:p>
            <a:endParaRPr/>
          </a:p>
        </p:txBody>
      </p:sp>
      <p:sp>
        <p:nvSpPr>
          <p:cNvPr id="54" name="object 54"/>
          <p:cNvSpPr/>
          <p:nvPr/>
        </p:nvSpPr>
        <p:spPr>
          <a:xfrm>
            <a:off x="1206004" y="2995130"/>
            <a:ext cx="30480" cy="59690"/>
          </a:xfrm>
          <a:custGeom>
            <a:avLst/>
            <a:gdLst/>
            <a:ahLst/>
            <a:cxnLst/>
            <a:rect l="l" t="t" r="r" b="b"/>
            <a:pathLst>
              <a:path w="30480" h="59689">
                <a:moveTo>
                  <a:pt x="0" y="59181"/>
                </a:moveTo>
                <a:lnTo>
                  <a:pt x="30480" y="59181"/>
                </a:lnTo>
                <a:lnTo>
                  <a:pt x="30480" y="0"/>
                </a:lnTo>
                <a:lnTo>
                  <a:pt x="0" y="0"/>
                </a:lnTo>
                <a:lnTo>
                  <a:pt x="0" y="59181"/>
                </a:lnTo>
                <a:close/>
              </a:path>
            </a:pathLst>
          </a:custGeom>
          <a:solidFill>
            <a:srgbClr val="87888B"/>
          </a:solidFill>
        </p:spPr>
        <p:txBody>
          <a:bodyPr wrap="square" lIns="0" tIns="0" rIns="0" bIns="0" rtlCol="0"/>
          <a:lstStyle/>
          <a:p>
            <a:endParaRPr/>
          </a:p>
        </p:txBody>
      </p:sp>
      <p:sp>
        <p:nvSpPr>
          <p:cNvPr id="55" name="object 55"/>
          <p:cNvSpPr/>
          <p:nvPr/>
        </p:nvSpPr>
        <p:spPr>
          <a:xfrm>
            <a:off x="1206004" y="3054300"/>
            <a:ext cx="31115" cy="0"/>
          </a:xfrm>
          <a:custGeom>
            <a:avLst/>
            <a:gdLst/>
            <a:ahLst/>
            <a:cxnLst/>
            <a:rect l="l" t="t" r="r" b="b"/>
            <a:pathLst>
              <a:path w="31115">
                <a:moveTo>
                  <a:pt x="30486" y="0"/>
                </a:moveTo>
                <a:lnTo>
                  <a:pt x="0" y="0"/>
                </a:lnTo>
              </a:path>
            </a:pathLst>
          </a:custGeom>
          <a:ln w="3175">
            <a:solidFill>
              <a:srgbClr val="255579"/>
            </a:solidFill>
          </a:ln>
        </p:spPr>
        <p:txBody>
          <a:bodyPr wrap="square" lIns="0" tIns="0" rIns="0" bIns="0" rtlCol="0"/>
          <a:lstStyle/>
          <a:p>
            <a:endParaRPr/>
          </a:p>
        </p:txBody>
      </p:sp>
      <p:sp>
        <p:nvSpPr>
          <p:cNvPr id="56" name="object 56"/>
          <p:cNvSpPr/>
          <p:nvPr/>
        </p:nvSpPr>
        <p:spPr>
          <a:xfrm>
            <a:off x="1206004" y="2995118"/>
            <a:ext cx="31115" cy="59690"/>
          </a:xfrm>
          <a:custGeom>
            <a:avLst/>
            <a:gdLst/>
            <a:ahLst/>
            <a:cxnLst/>
            <a:rect l="l" t="t" r="r" b="b"/>
            <a:pathLst>
              <a:path w="31115" h="59689">
                <a:moveTo>
                  <a:pt x="0" y="0"/>
                </a:moveTo>
                <a:lnTo>
                  <a:pt x="30486" y="0"/>
                </a:lnTo>
                <a:lnTo>
                  <a:pt x="30486" y="59181"/>
                </a:lnTo>
              </a:path>
            </a:pathLst>
          </a:custGeom>
          <a:ln w="3175">
            <a:solidFill>
              <a:srgbClr val="255579"/>
            </a:solidFill>
          </a:ln>
        </p:spPr>
        <p:txBody>
          <a:bodyPr wrap="square" lIns="0" tIns="0" rIns="0" bIns="0" rtlCol="0"/>
          <a:lstStyle/>
          <a:p>
            <a:endParaRPr/>
          </a:p>
        </p:txBody>
      </p:sp>
      <p:sp>
        <p:nvSpPr>
          <p:cNvPr id="57" name="object 57"/>
          <p:cNvSpPr/>
          <p:nvPr/>
        </p:nvSpPr>
        <p:spPr>
          <a:xfrm>
            <a:off x="1596148" y="3084461"/>
            <a:ext cx="40005" cy="59690"/>
          </a:xfrm>
          <a:custGeom>
            <a:avLst/>
            <a:gdLst/>
            <a:ahLst/>
            <a:cxnLst/>
            <a:rect l="l" t="t" r="r" b="b"/>
            <a:pathLst>
              <a:path w="40005" h="59689">
                <a:moveTo>
                  <a:pt x="39839" y="59181"/>
                </a:moveTo>
                <a:lnTo>
                  <a:pt x="0" y="59181"/>
                </a:lnTo>
                <a:lnTo>
                  <a:pt x="0" y="0"/>
                </a:lnTo>
                <a:lnTo>
                  <a:pt x="39839" y="0"/>
                </a:lnTo>
                <a:lnTo>
                  <a:pt x="39839" y="59181"/>
                </a:lnTo>
                <a:close/>
              </a:path>
            </a:pathLst>
          </a:custGeom>
          <a:solidFill>
            <a:srgbClr val="87888B"/>
          </a:solidFill>
        </p:spPr>
        <p:txBody>
          <a:bodyPr wrap="square" lIns="0" tIns="0" rIns="0" bIns="0" rtlCol="0"/>
          <a:lstStyle/>
          <a:p>
            <a:endParaRPr/>
          </a:p>
        </p:txBody>
      </p:sp>
      <p:sp>
        <p:nvSpPr>
          <p:cNvPr id="58" name="object 58"/>
          <p:cNvSpPr/>
          <p:nvPr/>
        </p:nvSpPr>
        <p:spPr>
          <a:xfrm>
            <a:off x="1596148" y="3084464"/>
            <a:ext cx="40005" cy="59690"/>
          </a:xfrm>
          <a:custGeom>
            <a:avLst/>
            <a:gdLst/>
            <a:ahLst/>
            <a:cxnLst/>
            <a:rect l="l" t="t" r="r" b="b"/>
            <a:pathLst>
              <a:path w="40005" h="59689">
                <a:moveTo>
                  <a:pt x="39839" y="59181"/>
                </a:moveTo>
                <a:lnTo>
                  <a:pt x="0" y="59181"/>
                </a:lnTo>
                <a:lnTo>
                  <a:pt x="0" y="0"/>
                </a:lnTo>
                <a:lnTo>
                  <a:pt x="39839" y="0"/>
                </a:lnTo>
                <a:lnTo>
                  <a:pt x="39839" y="59181"/>
                </a:lnTo>
                <a:close/>
              </a:path>
            </a:pathLst>
          </a:custGeom>
          <a:ln w="3175">
            <a:solidFill>
              <a:srgbClr val="255579"/>
            </a:solidFill>
          </a:ln>
        </p:spPr>
        <p:txBody>
          <a:bodyPr wrap="square" lIns="0" tIns="0" rIns="0" bIns="0" rtlCol="0"/>
          <a:lstStyle/>
          <a:p>
            <a:endParaRPr/>
          </a:p>
        </p:txBody>
      </p:sp>
      <p:sp>
        <p:nvSpPr>
          <p:cNvPr id="59" name="object 59"/>
          <p:cNvSpPr/>
          <p:nvPr/>
        </p:nvSpPr>
        <p:spPr>
          <a:xfrm>
            <a:off x="1680375" y="3084461"/>
            <a:ext cx="40005" cy="59690"/>
          </a:xfrm>
          <a:custGeom>
            <a:avLst/>
            <a:gdLst/>
            <a:ahLst/>
            <a:cxnLst/>
            <a:rect l="l" t="t" r="r" b="b"/>
            <a:pathLst>
              <a:path w="40005" h="59689">
                <a:moveTo>
                  <a:pt x="39839" y="59181"/>
                </a:moveTo>
                <a:lnTo>
                  <a:pt x="0" y="59181"/>
                </a:lnTo>
                <a:lnTo>
                  <a:pt x="0" y="0"/>
                </a:lnTo>
                <a:lnTo>
                  <a:pt x="39839" y="0"/>
                </a:lnTo>
                <a:lnTo>
                  <a:pt x="39839" y="59181"/>
                </a:lnTo>
                <a:close/>
              </a:path>
            </a:pathLst>
          </a:custGeom>
          <a:solidFill>
            <a:srgbClr val="87888B"/>
          </a:solidFill>
        </p:spPr>
        <p:txBody>
          <a:bodyPr wrap="square" lIns="0" tIns="0" rIns="0" bIns="0" rtlCol="0"/>
          <a:lstStyle/>
          <a:p>
            <a:endParaRPr/>
          </a:p>
        </p:txBody>
      </p:sp>
      <p:sp>
        <p:nvSpPr>
          <p:cNvPr id="60" name="object 60"/>
          <p:cNvSpPr/>
          <p:nvPr/>
        </p:nvSpPr>
        <p:spPr>
          <a:xfrm>
            <a:off x="1680375" y="3084464"/>
            <a:ext cx="40005" cy="59690"/>
          </a:xfrm>
          <a:custGeom>
            <a:avLst/>
            <a:gdLst/>
            <a:ahLst/>
            <a:cxnLst/>
            <a:rect l="l" t="t" r="r" b="b"/>
            <a:pathLst>
              <a:path w="40005" h="59689">
                <a:moveTo>
                  <a:pt x="39839" y="59181"/>
                </a:moveTo>
                <a:lnTo>
                  <a:pt x="0" y="59181"/>
                </a:lnTo>
                <a:lnTo>
                  <a:pt x="0" y="0"/>
                </a:lnTo>
                <a:lnTo>
                  <a:pt x="39839" y="0"/>
                </a:lnTo>
                <a:lnTo>
                  <a:pt x="39839" y="59181"/>
                </a:lnTo>
                <a:close/>
              </a:path>
            </a:pathLst>
          </a:custGeom>
          <a:ln w="3175">
            <a:solidFill>
              <a:srgbClr val="255579"/>
            </a:solidFill>
          </a:ln>
        </p:spPr>
        <p:txBody>
          <a:bodyPr wrap="square" lIns="0" tIns="0" rIns="0" bIns="0" rtlCol="0"/>
          <a:lstStyle/>
          <a:p>
            <a:endParaRPr/>
          </a:p>
        </p:txBody>
      </p:sp>
      <p:sp>
        <p:nvSpPr>
          <p:cNvPr id="61" name="object 61"/>
          <p:cNvSpPr/>
          <p:nvPr/>
        </p:nvSpPr>
        <p:spPr>
          <a:xfrm>
            <a:off x="1206002" y="3172676"/>
            <a:ext cx="298450" cy="314325"/>
          </a:xfrm>
          <a:custGeom>
            <a:avLst/>
            <a:gdLst/>
            <a:ahLst/>
            <a:cxnLst/>
            <a:rect l="l" t="t" r="r" b="b"/>
            <a:pathLst>
              <a:path w="298450" h="314325">
                <a:moveTo>
                  <a:pt x="285445" y="0"/>
                </a:moveTo>
                <a:lnTo>
                  <a:pt x="0" y="13589"/>
                </a:lnTo>
                <a:lnTo>
                  <a:pt x="0" y="313753"/>
                </a:lnTo>
                <a:lnTo>
                  <a:pt x="297954" y="278841"/>
                </a:lnTo>
                <a:lnTo>
                  <a:pt x="285445" y="0"/>
                </a:lnTo>
                <a:close/>
              </a:path>
            </a:pathLst>
          </a:custGeom>
          <a:solidFill>
            <a:srgbClr val="79695A"/>
          </a:solidFill>
        </p:spPr>
        <p:txBody>
          <a:bodyPr wrap="square" lIns="0" tIns="0" rIns="0" bIns="0" rtlCol="0"/>
          <a:lstStyle/>
          <a:p>
            <a:endParaRPr/>
          </a:p>
        </p:txBody>
      </p:sp>
      <p:sp>
        <p:nvSpPr>
          <p:cNvPr id="62" name="object 62"/>
          <p:cNvSpPr/>
          <p:nvPr/>
        </p:nvSpPr>
        <p:spPr>
          <a:xfrm>
            <a:off x="1206004" y="3172672"/>
            <a:ext cx="298450" cy="314325"/>
          </a:xfrm>
          <a:custGeom>
            <a:avLst/>
            <a:gdLst/>
            <a:ahLst/>
            <a:cxnLst/>
            <a:rect l="l" t="t" r="r" b="b"/>
            <a:pathLst>
              <a:path w="298450" h="314325">
                <a:moveTo>
                  <a:pt x="0" y="13591"/>
                </a:moveTo>
                <a:lnTo>
                  <a:pt x="285435" y="0"/>
                </a:lnTo>
                <a:lnTo>
                  <a:pt x="297957" y="278853"/>
                </a:lnTo>
                <a:lnTo>
                  <a:pt x="0" y="313751"/>
                </a:lnTo>
              </a:path>
            </a:pathLst>
          </a:custGeom>
          <a:ln w="3175">
            <a:solidFill>
              <a:srgbClr val="255579"/>
            </a:solidFill>
          </a:ln>
        </p:spPr>
        <p:txBody>
          <a:bodyPr wrap="square" lIns="0" tIns="0" rIns="0" bIns="0" rtlCol="0"/>
          <a:lstStyle/>
          <a:p>
            <a:endParaRPr/>
          </a:p>
        </p:txBody>
      </p:sp>
      <p:sp>
        <p:nvSpPr>
          <p:cNvPr id="63" name="object 63"/>
          <p:cNvSpPr/>
          <p:nvPr/>
        </p:nvSpPr>
        <p:spPr>
          <a:xfrm>
            <a:off x="1206002" y="3190877"/>
            <a:ext cx="281305" cy="295910"/>
          </a:xfrm>
          <a:custGeom>
            <a:avLst/>
            <a:gdLst/>
            <a:ahLst/>
            <a:cxnLst/>
            <a:rect l="l" t="t" r="r" b="b"/>
            <a:pathLst>
              <a:path w="281305" h="295910">
                <a:moveTo>
                  <a:pt x="270637" y="0"/>
                </a:moveTo>
                <a:lnTo>
                  <a:pt x="0" y="13538"/>
                </a:lnTo>
                <a:lnTo>
                  <a:pt x="0" y="295363"/>
                </a:lnTo>
                <a:lnTo>
                  <a:pt x="280898" y="260642"/>
                </a:lnTo>
                <a:lnTo>
                  <a:pt x="270637" y="0"/>
                </a:lnTo>
                <a:close/>
              </a:path>
            </a:pathLst>
          </a:custGeom>
          <a:solidFill>
            <a:srgbClr val="87888B"/>
          </a:solidFill>
        </p:spPr>
        <p:txBody>
          <a:bodyPr wrap="square" lIns="0" tIns="0" rIns="0" bIns="0" rtlCol="0"/>
          <a:lstStyle/>
          <a:p>
            <a:endParaRPr/>
          </a:p>
        </p:txBody>
      </p:sp>
      <p:sp>
        <p:nvSpPr>
          <p:cNvPr id="64" name="object 64"/>
          <p:cNvSpPr/>
          <p:nvPr/>
        </p:nvSpPr>
        <p:spPr>
          <a:xfrm>
            <a:off x="1206004" y="3190882"/>
            <a:ext cx="281305" cy="295910"/>
          </a:xfrm>
          <a:custGeom>
            <a:avLst/>
            <a:gdLst/>
            <a:ahLst/>
            <a:cxnLst/>
            <a:rect l="l" t="t" r="r" b="b"/>
            <a:pathLst>
              <a:path w="281305" h="295910">
                <a:moveTo>
                  <a:pt x="0" y="13531"/>
                </a:moveTo>
                <a:lnTo>
                  <a:pt x="270639" y="0"/>
                </a:lnTo>
                <a:lnTo>
                  <a:pt x="280888" y="260642"/>
                </a:lnTo>
                <a:lnTo>
                  <a:pt x="0" y="295361"/>
                </a:lnTo>
              </a:path>
            </a:pathLst>
          </a:custGeom>
          <a:ln w="3175">
            <a:solidFill>
              <a:srgbClr val="255579"/>
            </a:solidFill>
          </a:ln>
        </p:spPr>
        <p:txBody>
          <a:bodyPr wrap="square" lIns="0" tIns="0" rIns="0" bIns="0" rtlCol="0"/>
          <a:lstStyle/>
          <a:p>
            <a:endParaRPr/>
          </a:p>
        </p:txBody>
      </p:sp>
      <p:sp>
        <p:nvSpPr>
          <p:cNvPr id="65" name="object 65"/>
          <p:cNvSpPr/>
          <p:nvPr/>
        </p:nvSpPr>
        <p:spPr>
          <a:xfrm>
            <a:off x="1300228" y="3197714"/>
            <a:ext cx="52705" cy="273685"/>
          </a:xfrm>
          <a:custGeom>
            <a:avLst/>
            <a:gdLst/>
            <a:ahLst/>
            <a:cxnLst/>
            <a:rect l="l" t="t" r="r" b="b"/>
            <a:pathLst>
              <a:path w="52705" h="273685">
                <a:moveTo>
                  <a:pt x="37566" y="0"/>
                </a:moveTo>
                <a:lnTo>
                  <a:pt x="0" y="2273"/>
                </a:lnTo>
                <a:lnTo>
                  <a:pt x="12522" y="273151"/>
                </a:lnTo>
                <a:lnTo>
                  <a:pt x="52362" y="270878"/>
                </a:lnTo>
                <a:lnTo>
                  <a:pt x="37566" y="0"/>
                </a:lnTo>
                <a:close/>
              </a:path>
            </a:pathLst>
          </a:custGeom>
          <a:solidFill>
            <a:srgbClr val="79695A"/>
          </a:solidFill>
        </p:spPr>
        <p:txBody>
          <a:bodyPr wrap="square" lIns="0" tIns="0" rIns="0" bIns="0" rtlCol="0"/>
          <a:lstStyle/>
          <a:p>
            <a:endParaRPr/>
          </a:p>
        </p:txBody>
      </p:sp>
      <p:sp>
        <p:nvSpPr>
          <p:cNvPr id="66" name="object 66"/>
          <p:cNvSpPr/>
          <p:nvPr/>
        </p:nvSpPr>
        <p:spPr>
          <a:xfrm>
            <a:off x="1300228" y="3197714"/>
            <a:ext cx="52705" cy="273685"/>
          </a:xfrm>
          <a:custGeom>
            <a:avLst/>
            <a:gdLst/>
            <a:ahLst/>
            <a:cxnLst/>
            <a:rect l="l" t="t" r="r" b="b"/>
            <a:pathLst>
              <a:path w="52705" h="273685">
                <a:moveTo>
                  <a:pt x="0" y="2273"/>
                </a:moveTo>
                <a:lnTo>
                  <a:pt x="12522" y="273151"/>
                </a:lnTo>
                <a:lnTo>
                  <a:pt x="52362" y="270878"/>
                </a:lnTo>
                <a:lnTo>
                  <a:pt x="37566" y="0"/>
                </a:lnTo>
                <a:lnTo>
                  <a:pt x="0" y="2273"/>
                </a:lnTo>
                <a:close/>
              </a:path>
            </a:pathLst>
          </a:custGeom>
          <a:ln w="3175">
            <a:solidFill>
              <a:srgbClr val="255579"/>
            </a:solidFill>
          </a:ln>
        </p:spPr>
        <p:txBody>
          <a:bodyPr wrap="square" lIns="0" tIns="0" rIns="0" bIns="0" rtlCol="0"/>
          <a:lstStyle/>
          <a:p>
            <a:endParaRPr/>
          </a:p>
        </p:txBody>
      </p:sp>
      <p:sp>
        <p:nvSpPr>
          <p:cNvPr id="67" name="object 67"/>
          <p:cNvSpPr/>
          <p:nvPr/>
        </p:nvSpPr>
        <p:spPr>
          <a:xfrm>
            <a:off x="1319578" y="3199987"/>
            <a:ext cx="12700" cy="269875"/>
          </a:xfrm>
          <a:custGeom>
            <a:avLst/>
            <a:gdLst/>
            <a:ahLst/>
            <a:cxnLst/>
            <a:rect l="l" t="t" r="r" b="b"/>
            <a:pathLst>
              <a:path w="12700" h="269875">
                <a:moveTo>
                  <a:pt x="0" y="0"/>
                </a:moveTo>
                <a:lnTo>
                  <a:pt x="12522" y="269748"/>
                </a:lnTo>
              </a:path>
            </a:pathLst>
          </a:custGeom>
          <a:ln w="3175">
            <a:solidFill>
              <a:srgbClr val="255579"/>
            </a:solidFill>
          </a:ln>
        </p:spPr>
        <p:txBody>
          <a:bodyPr wrap="square" lIns="0" tIns="0" rIns="0" bIns="0" rtlCol="0"/>
          <a:lstStyle/>
          <a:p>
            <a:endParaRPr/>
          </a:p>
        </p:txBody>
      </p:sp>
      <p:sp>
        <p:nvSpPr>
          <p:cNvPr id="68" name="object 68"/>
          <p:cNvSpPr/>
          <p:nvPr/>
        </p:nvSpPr>
        <p:spPr>
          <a:xfrm>
            <a:off x="2370963" y="2926261"/>
            <a:ext cx="325120" cy="113030"/>
          </a:xfrm>
          <a:custGeom>
            <a:avLst/>
            <a:gdLst/>
            <a:ahLst/>
            <a:cxnLst/>
            <a:rect l="l" t="t" r="r" b="b"/>
            <a:pathLst>
              <a:path w="325119" h="113030">
                <a:moveTo>
                  <a:pt x="219379" y="87071"/>
                </a:moveTo>
                <a:lnTo>
                  <a:pt x="112674" y="87071"/>
                </a:lnTo>
                <a:lnTo>
                  <a:pt x="144116" y="106273"/>
                </a:lnTo>
                <a:lnTo>
                  <a:pt x="165712" y="112674"/>
                </a:lnTo>
                <a:lnTo>
                  <a:pt x="187465" y="106273"/>
                </a:lnTo>
                <a:lnTo>
                  <a:pt x="219379" y="87071"/>
                </a:lnTo>
                <a:close/>
              </a:path>
              <a:path w="325119" h="113030">
                <a:moveTo>
                  <a:pt x="312983" y="87071"/>
                </a:moveTo>
                <a:lnTo>
                  <a:pt x="219379" y="87071"/>
                </a:lnTo>
                <a:lnTo>
                  <a:pt x="251552" y="99099"/>
                </a:lnTo>
                <a:lnTo>
                  <a:pt x="271880" y="103285"/>
                </a:lnTo>
                <a:lnTo>
                  <a:pt x="289004" y="99790"/>
                </a:lnTo>
                <a:lnTo>
                  <a:pt x="311569" y="88772"/>
                </a:lnTo>
                <a:lnTo>
                  <a:pt x="312983" y="87071"/>
                </a:lnTo>
                <a:close/>
              </a:path>
              <a:path w="325119" h="113030">
                <a:moveTo>
                  <a:pt x="79390" y="13542"/>
                </a:moveTo>
                <a:lnTo>
                  <a:pt x="44386" y="41290"/>
                </a:lnTo>
                <a:lnTo>
                  <a:pt x="40970" y="52069"/>
                </a:lnTo>
                <a:lnTo>
                  <a:pt x="21127" y="53772"/>
                </a:lnTo>
                <a:lnTo>
                  <a:pt x="10245" y="56118"/>
                </a:lnTo>
                <a:lnTo>
                  <a:pt x="4483" y="60706"/>
                </a:lnTo>
                <a:lnTo>
                  <a:pt x="0" y="69138"/>
                </a:lnTo>
                <a:lnTo>
                  <a:pt x="3319" y="80465"/>
                </a:lnTo>
                <a:lnTo>
                  <a:pt x="23366" y="89949"/>
                </a:lnTo>
                <a:lnTo>
                  <a:pt x="59898" y="93511"/>
                </a:lnTo>
                <a:lnTo>
                  <a:pt x="112674" y="87071"/>
                </a:lnTo>
                <a:lnTo>
                  <a:pt x="312983" y="87071"/>
                </a:lnTo>
                <a:lnTo>
                  <a:pt x="324658" y="73021"/>
                </a:lnTo>
                <a:lnTo>
                  <a:pt x="315098" y="58150"/>
                </a:lnTo>
                <a:lnTo>
                  <a:pt x="294374" y="48653"/>
                </a:lnTo>
                <a:lnTo>
                  <a:pt x="273164" y="48653"/>
                </a:lnTo>
                <a:lnTo>
                  <a:pt x="263359" y="24216"/>
                </a:lnTo>
                <a:lnTo>
                  <a:pt x="260475" y="21335"/>
                </a:lnTo>
                <a:lnTo>
                  <a:pt x="198894" y="21335"/>
                </a:lnTo>
                <a:lnTo>
                  <a:pt x="197533" y="19634"/>
                </a:lnTo>
                <a:lnTo>
                  <a:pt x="108407" y="19634"/>
                </a:lnTo>
                <a:lnTo>
                  <a:pt x="90379" y="14866"/>
                </a:lnTo>
                <a:lnTo>
                  <a:pt x="79390" y="13542"/>
                </a:lnTo>
                <a:close/>
              </a:path>
              <a:path w="325119" h="113030">
                <a:moveTo>
                  <a:pt x="294172" y="48560"/>
                </a:moveTo>
                <a:lnTo>
                  <a:pt x="273164" y="48653"/>
                </a:lnTo>
                <a:lnTo>
                  <a:pt x="294374" y="48653"/>
                </a:lnTo>
                <a:lnTo>
                  <a:pt x="294172" y="48560"/>
                </a:lnTo>
                <a:close/>
              </a:path>
              <a:path w="325119" h="113030">
                <a:moveTo>
                  <a:pt x="233187" y="13118"/>
                </a:moveTo>
                <a:lnTo>
                  <a:pt x="198894" y="21335"/>
                </a:lnTo>
                <a:lnTo>
                  <a:pt x="260475" y="21335"/>
                </a:lnTo>
                <a:lnTo>
                  <a:pt x="252355" y="13225"/>
                </a:lnTo>
                <a:lnTo>
                  <a:pt x="233187" y="13118"/>
                </a:lnTo>
                <a:close/>
              </a:path>
              <a:path w="325119" h="113030">
                <a:moveTo>
                  <a:pt x="151091" y="0"/>
                </a:moveTo>
                <a:lnTo>
                  <a:pt x="131097" y="3067"/>
                </a:lnTo>
                <a:lnTo>
                  <a:pt x="117905" y="9817"/>
                </a:lnTo>
                <a:lnTo>
                  <a:pt x="110635" y="16566"/>
                </a:lnTo>
                <a:lnTo>
                  <a:pt x="108407" y="19634"/>
                </a:lnTo>
                <a:lnTo>
                  <a:pt x="197533" y="19634"/>
                </a:lnTo>
                <a:lnTo>
                  <a:pt x="189025" y="9001"/>
                </a:lnTo>
                <a:lnTo>
                  <a:pt x="180755" y="2666"/>
                </a:lnTo>
                <a:lnTo>
                  <a:pt x="169605" y="333"/>
                </a:lnTo>
                <a:lnTo>
                  <a:pt x="151091" y="0"/>
                </a:lnTo>
                <a:close/>
              </a:path>
            </a:pathLst>
          </a:custGeom>
          <a:solidFill>
            <a:srgbClr val="FFFFFF"/>
          </a:solidFill>
        </p:spPr>
        <p:txBody>
          <a:bodyPr wrap="square" lIns="0" tIns="0" rIns="0" bIns="0" rtlCol="0"/>
          <a:lstStyle/>
          <a:p>
            <a:endParaRPr/>
          </a:p>
        </p:txBody>
      </p:sp>
      <p:sp>
        <p:nvSpPr>
          <p:cNvPr id="69" name="object 69"/>
          <p:cNvSpPr/>
          <p:nvPr/>
        </p:nvSpPr>
        <p:spPr>
          <a:xfrm>
            <a:off x="2370963" y="2926261"/>
            <a:ext cx="325120" cy="113030"/>
          </a:xfrm>
          <a:custGeom>
            <a:avLst/>
            <a:gdLst/>
            <a:ahLst/>
            <a:cxnLst/>
            <a:rect l="l" t="t" r="r" b="b"/>
            <a:pathLst>
              <a:path w="325119" h="113030">
                <a:moveTo>
                  <a:pt x="198894" y="21335"/>
                </a:moveTo>
                <a:lnTo>
                  <a:pt x="189025" y="9001"/>
                </a:lnTo>
                <a:lnTo>
                  <a:pt x="180755" y="2666"/>
                </a:lnTo>
                <a:lnTo>
                  <a:pt x="169605" y="333"/>
                </a:lnTo>
                <a:lnTo>
                  <a:pt x="151091" y="0"/>
                </a:lnTo>
                <a:lnTo>
                  <a:pt x="131097" y="3067"/>
                </a:lnTo>
                <a:lnTo>
                  <a:pt x="117905" y="9817"/>
                </a:lnTo>
                <a:lnTo>
                  <a:pt x="110635" y="16566"/>
                </a:lnTo>
                <a:lnTo>
                  <a:pt x="108407" y="19634"/>
                </a:lnTo>
                <a:lnTo>
                  <a:pt x="90379" y="14866"/>
                </a:lnTo>
                <a:lnTo>
                  <a:pt x="50335" y="31538"/>
                </a:lnTo>
                <a:lnTo>
                  <a:pt x="40970" y="52069"/>
                </a:lnTo>
                <a:lnTo>
                  <a:pt x="21127" y="53772"/>
                </a:lnTo>
                <a:lnTo>
                  <a:pt x="10245" y="56118"/>
                </a:lnTo>
                <a:lnTo>
                  <a:pt x="4483" y="60706"/>
                </a:lnTo>
                <a:lnTo>
                  <a:pt x="0" y="69138"/>
                </a:lnTo>
                <a:lnTo>
                  <a:pt x="3319" y="80465"/>
                </a:lnTo>
                <a:lnTo>
                  <a:pt x="23366" y="89949"/>
                </a:lnTo>
                <a:lnTo>
                  <a:pt x="59898" y="93511"/>
                </a:lnTo>
                <a:lnTo>
                  <a:pt x="112674" y="87071"/>
                </a:lnTo>
                <a:lnTo>
                  <a:pt x="144116" y="106273"/>
                </a:lnTo>
                <a:lnTo>
                  <a:pt x="165712" y="112674"/>
                </a:lnTo>
                <a:lnTo>
                  <a:pt x="187465" y="106273"/>
                </a:lnTo>
                <a:lnTo>
                  <a:pt x="219379" y="87071"/>
                </a:lnTo>
                <a:lnTo>
                  <a:pt x="251552" y="99099"/>
                </a:lnTo>
                <a:lnTo>
                  <a:pt x="271880" y="103285"/>
                </a:lnTo>
                <a:lnTo>
                  <a:pt x="289004" y="99790"/>
                </a:lnTo>
                <a:lnTo>
                  <a:pt x="311569" y="88772"/>
                </a:lnTo>
                <a:lnTo>
                  <a:pt x="324658" y="73021"/>
                </a:lnTo>
                <a:lnTo>
                  <a:pt x="315098" y="58150"/>
                </a:lnTo>
                <a:lnTo>
                  <a:pt x="294172" y="48560"/>
                </a:lnTo>
                <a:lnTo>
                  <a:pt x="273164" y="48653"/>
                </a:lnTo>
                <a:lnTo>
                  <a:pt x="263359" y="24216"/>
                </a:lnTo>
                <a:lnTo>
                  <a:pt x="252355" y="13225"/>
                </a:lnTo>
                <a:lnTo>
                  <a:pt x="233187" y="13118"/>
                </a:lnTo>
                <a:lnTo>
                  <a:pt x="198894" y="21335"/>
                </a:lnTo>
                <a:close/>
              </a:path>
            </a:pathLst>
          </a:custGeom>
          <a:ln w="3175">
            <a:solidFill>
              <a:srgbClr val="255579"/>
            </a:solidFill>
          </a:ln>
        </p:spPr>
        <p:txBody>
          <a:bodyPr wrap="square" lIns="0" tIns="0" rIns="0" bIns="0" rtlCol="0"/>
          <a:lstStyle/>
          <a:p>
            <a:endParaRPr/>
          </a:p>
        </p:txBody>
      </p:sp>
      <p:sp>
        <p:nvSpPr>
          <p:cNvPr id="70" name="object 70"/>
          <p:cNvSpPr/>
          <p:nvPr/>
        </p:nvSpPr>
        <p:spPr>
          <a:xfrm>
            <a:off x="3112612" y="3038618"/>
            <a:ext cx="281305" cy="114935"/>
          </a:xfrm>
          <a:custGeom>
            <a:avLst/>
            <a:gdLst/>
            <a:ahLst/>
            <a:cxnLst/>
            <a:rect l="l" t="t" r="r" b="b"/>
            <a:pathLst>
              <a:path w="281304" h="114935">
                <a:moveTo>
                  <a:pt x="258495" y="93362"/>
                </a:moveTo>
                <a:lnTo>
                  <a:pt x="177558" y="93362"/>
                </a:lnTo>
                <a:lnTo>
                  <a:pt x="207583" y="111260"/>
                </a:lnTo>
                <a:lnTo>
                  <a:pt x="228350" y="114915"/>
                </a:lnTo>
                <a:lnTo>
                  <a:pt x="249544" y="102247"/>
                </a:lnTo>
                <a:lnTo>
                  <a:pt x="258495" y="93362"/>
                </a:lnTo>
                <a:close/>
              </a:path>
              <a:path w="281304" h="114935">
                <a:moveTo>
                  <a:pt x="269678" y="82262"/>
                </a:moveTo>
                <a:lnTo>
                  <a:pt x="92189" y="82262"/>
                </a:lnTo>
                <a:lnTo>
                  <a:pt x="106010" y="102602"/>
                </a:lnTo>
                <a:lnTo>
                  <a:pt x="119510" y="110539"/>
                </a:lnTo>
                <a:lnTo>
                  <a:pt x="140691" y="107112"/>
                </a:lnTo>
                <a:lnTo>
                  <a:pt x="177558" y="93362"/>
                </a:lnTo>
                <a:lnTo>
                  <a:pt x="258495" y="93362"/>
                </a:lnTo>
                <a:lnTo>
                  <a:pt x="269678" y="82262"/>
                </a:lnTo>
                <a:close/>
              </a:path>
              <a:path w="281304" h="114935">
                <a:moveTo>
                  <a:pt x="39613" y="33889"/>
                </a:moveTo>
                <a:lnTo>
                  <a:pt x="16219" y="36279"/>
                </a:lnTo>
                <a:lnTo>
                  <a:pt x="5629" y="43950"/>
                </a:lnTo>
                <a:lnTo>
                  <a:pt x="0" y="59224"/>
                </a:lnTo>
                <a:lnTo>
                  <a:pt x="4219" y="72484"/>
                </a:lnTo>
                <a:lnTo>
                  <a:pt x="23172" y="81892"/>
                </a:lnTo>
                <a:lnTo>
                  <a:pt x="53587" y="85726"/>
                </a:lnTo>
                <a:lnTo>
                  <a:pt x="92189" y="82262"/>
                </a:lnTo>
                <a:lnTo>
                  <a:pt x="269678" y="82262"/>
                </a:lnTo>
                <a:lnTo>
                  <a:pt x="280847" y="71175"/>
                </a:lnTo>
                <a:lnTo>
                  <a:pt x="222220" y="34459"/>
                </a:lnTo>
                <a:lnTo>
                  <a:pt x="83654" y="34459"/>
                </a:lnTo>
                <a:lnTo>
                  <a:pt x="39613" y="33889"/>
                </a:lnTo>
                <a:close/>
              </a:path>
              <a:path w="281304" h="114935">
                <a:moveTo>
                  <a:pt x="156008" y="0"/>
                </a:moveTo>
                <a:lnTo>
                  <a:pt x="100585" y="12498"/>
                </a:lnTo>
                <a:lnTo>
                  <a:pt x="83654" y="34459"/>
                </a:lnTo>
                <a:lnTo>
                  <a:pt x="222220" y="34459"/>
                </a:lnTo>
                <a:lnTo>
                  <a:pt x="189509" y="13974"/>
                </a:lnTo>
                <a:lnTo>
                  <a:pt x="169718" y="4226"/>
                </a:lnTo>
                <a:lnTo>
                  <a:pt x="156008" y="0"/>
                </a:lnTo>
                <a:close/>
              </a:path>
            </a:pathLst>
          </a:custGeom>
          <a:solidFill>
            <a:srgbClr val="FFFFFF"/>
          </a:solidFill>
        </p:spPr>
        <p:txBody>
          <a:bodyPr wrap="square" lIns="0" tIns="0" rIns="0" bIns="0" rtlCol="0"/>
          <a:lstStyle/>
          <a:p>
            <a:endParaRPr/>
          </a:p>
        </p:txBody>
      </p:sp>
      <p:sp>
        <p:nvSpPr>
          <p:cNvPr id="71" name="object 71"/>
          <p:cNvSpPr/>
          <p:nvPr/>
        </p:nvSpPr>
        <p:spPr>
          <a:xfrm>
            <a:off x="3112612" y="3038618"/>
            <a:ext cx="281305" cy="114935"/>
          </a:xfrm>
          <a:custGeom>
            <a:avLst/>
            <a:gdLst/>
            <a:ahLst/>
            <a:cxnLst/>
            <a:rect l="l" t="t" r="r" b="b"/>
            <a:pathLst>
              <a:path w="281304" h="114935">
                <a:moveTo>
                  <a:pt x="189509" y="13974"/>
                </a:moveTo>
                <a:lnTo>
                  <a:pt x="169718" y="4226"/>
                </a:lnTo>
                <a:lnTo>
                  <a:pt x="156008" y="0"/>
                </a:lnTo>
                <a:lnTo>
                  <a:pt x="141976" y="414"/>
                </a:lnTo>
                <a:lnTo>
                  <a:pt x="100585" y="12498"/>
                </a:lnTo>
                <a:lnTo>
                  <a:pt x="83654" y="34459"/>
                </a:lnTo>
                <a:lnTo>
                  <a:pt x="39613" y="33889"/>
                </a:lnTo>
                <a:lnTo>
                  <a:pt x="16219" y="36279"/>
                </a:lnTo>
                <a:lnTo>
                  <a:pt x="5629" y="43950"/>
                </a:lnTo>
                <a:lnTo>
                  <a:pt x="0" y="59224"/>
                </a:lnTo>
                <a:lnTo>
                  <a:pt x="4219" y="72484"/>
                </a:lnTo>
                <a:lnTo>
                  <a:pt x="23172" y="81892"/>
                </a:lnTo>
                <a:lnTo>
                  <a:pt x="53587" y="85726"/>
                </a:lnTo>
                <a:lnTo>
                  <a:pt x="92189" y="82262"/>
                </a:lnTo>
                <a:lnTo>
                  <a:pt x="106010" y="102602"/>
                </a:lnTo>
                <a:lnTo>
                  <a:pt x="119510" y="110539"/>
                </a:lnTo>
                <a:lnTo>
                  <a:pt x="140691" y="107112"/>
                </a:lnTo>
                <a:lnTo>
                  <a:pt x="177558" y="93362"/>
                </a:lnTo>
                <a:lnTo>
                  <a:pt x="207583" y="111260"/>
                </a:lnTo>
                <a:lnTo>
                  <a:pt x="228350" y="114915"/>
                </a:lnTo>
                <a:lnTo>
                  <a:pt x="249544" y="102247"/>
                </a:lnTo>
                <a:lnTo>
                  <a:pt x="280847" y="71175"/>
                </a:lnTo>
                <a:lnTo>
                  <a:pt x="189509" y="13974"/>
                </a:lnTo>
                <a:close/>
              </a:path>
            </a:pathLst>
          </a:custGeom>
          <a:ln w="3175">
            <a:solidFill>
              <a:srgbClr val="255579"/>
            </a:solidFill>
          </a:ln>
        </p:spPr>
        <p:txBody>
          <a:bodyPr wrap="square" lIns="0" tIns="0" rIns="0" bIns="0" rtlCol="0"/>
          <a:lstStyle/>
          <a:p>
            <a:endParaRPr/>
          </a:p>
        </p:txBody>
      </p:sp>
      <p:sp>
        <p:nvSpPr>
          <p:cNvPr id="72" name="object 72"/>
          <p:cNvSpPr/>
          <p:nvPr/>
        </p:nvSpPr>
        <p:spPr>
          <a:xfrm>
            <a:off x="1206004" y="3347425"/>
            <a:ext cx="2552700" cy="1254760"/>
          </a:xfrm>
          <a:custGeom>
            <a:avLst/>
            <a:gdLst/>
            <a:ahLst/>
            <a:cxnLst/>
            <a:rect l="l" t="t" r="r" b="b"/>
            <a:pathLst>
              <a:path w="2552700" h="1254760">
                <a:moveTo>
                  <a:pt x="1389318" y="0"/>
                </a:moveTo>
                <a:lnTo>
                  <a:pt x="1112646" y="2739"/>
                </a:lnTo>
                <a:lnTo>
                  <a:pt x="1022342" y="5532"/>
                </a:lnTo>
                <a:lnTo>
                  <a:pt x="983131" y="7352"/>
                </a:lnTo>
                <a:lnTo>
                  <a:pt x="786795" y="18874"/>
                </a:lnTo>
                <a:lnTo>
                  <a:pt x="616069" y="35519"/>
                </a:lnTo>
                <a:lnTo>
                  <a:pt x="376201" y="68812"/>
                </a:lnTo>
                <a:lnTo>
                  <a:pt x="0" y="126080"/>
                </a:lnTo>
                <a:lnTo>
                  <a:pt x="0" y="1254394"/>
                </a:lnTo>
                <a:lnTo>
                  <a:pt x="2552420" y="1254394"/>
                </a:lnTo>
                <a:lnTo>
                  <a:pt x="2552420" y="26172"/>
                </a:lnTo>
                <a:lnTo>
                  <a:pt x="2425018" y="19195"/>
                </a:lnTo>
                <a:lnTo>
                  <a:pt x="2256003" y="12446"/>
                </a:lnTo>
                <a:lnTo>
                  <a:pt x="1637023" y="1171"/>
                </a:lnTo>
                <a:lnTo>
                  <a:pt x="1389318" y="0"/>
                </a:lnTo>
                <a:close/>
              </a:path>
            </a:pathLst>
          </a:custGeom>
          <a:solidFill>
            <a:srgbClr val="C0C1C4"/>
          </a:solidFill>
        </p:spPr>
        <p:txBody>
          <a:bodyPr wrap="square" lIns="0" tIns="0" rIns="0" bIns="0" rtlCol="0"/>
          <a:lstStyle/>
          <a:p>
            <a:endParaRPr/>
          </a:p>
        </p:txBody>
      </p:sp>
      <p:sp>
        <p:nvSpPr>
          <p:cNvPr id="73" name="object 73"/>
          <p:cNvSpPr/>
          <p:nvPr/>
        </p:nvSpPr>
        <p:spPr>
          <a:xfrm>
            <a:off x="1204868" y="2819025"/>
            <a:ext cx="2554694" cy="1073271"/>
          </a:xfrm>
          <a:prstGeom prst="rect">
            <a:avLst/>
          </a:prstGeom>
          <a:blipFill>
            <a:blip r:embed="rId2" cstate="print"/>
            <a:stretch>
              <a:fillRect/>
            </a:stretch>
          </a:blipFill>
        </p:spPr>
        <p:txBody>
          <a:bodyPr wrap="square" lIns="0" tIns="0" rIns="0" bIns="0" rtlCol="0"/>
          <a:lstStyle/>
          <a:p>
            <a:endParaRPr/>
          </a:p>
        </p:txBody>
      </p:sp>
      <p:sp>
        <p:nvSpPr>
          <p:cNvPr id="74" name="object 74"/>
          <p:cNvSpPr/>
          <p:nvPr/>
        </p:nvSpPr>
        <p:spPr>
          <a:xfrm>
            <a:off x="1206004" y="3680864"/>
            <a:ext cx="461009" cy="303530"/>
          </a:xfrm>
          <a:custGeom>
            <a:avLst/>
            <a:gdLst/>
            <a:ahLst/>
            <a:cxnLst/>
            <a:rect l="l" t="t" r="r" b="b"/>
            <a:pathLst>
              <a:path w="461010" h="303529">
                <a:moveTo>
                  <a:pt x="402668" y="0"/>
                </a:moveTo>
                <a:lnTo>
                  <a:pt x="190408" y="115294"/>
                </a:lnTo>
                <a:lnTo>
                  <a:pt x="74661" y="179690"/>
                </a:lnTo>
                <a:lnTo>
                  <a:pt x="14932" y="216557"/>
                </a:lnTo>
                <a:lnTo>
                  <a:pt x="0" y="227605"/>
                </a:lnTo>
                <a:lnTo>
                  <a:pt x="0" y="303300"/>
                </a:lnTo>
                <a:lnTo>
                  <a:pt x="214628" y="161280"/>
                </a:lnTo>
                <a:lnTo>
                  <a:pt x="346969" y="75117"/>
                </a:lnTo>
                <a:lnTo>
                  <a:pt x="413687" y="35050"/>
                </a:lnTo>
                <a:lnTo>
                  <a:pt x="460720" y="11950"/>
                </a:lnTo>
                <a:lnTo>
                  <a:pt x="402668" y="0"/>
                </a:lnTo>
                <a:close/>
              </a:path>
            </a:pathLst>
          </a:custGeom>
          <a:solidFill>
            <a:srgbClr val="FFFFFF"/>
          </a:solidFill>
        </p:spPr>
        <p:txBody>
          <a:bodyPr wrap="square" lIns="0" tIns="0" rIns="0" bIns="0" rtlCol="0"/>
          <a:lstStyle/>
          <a:p>
            <a:endParaRPr/>
          </a:p>
        </p:txBody>
      </p:sp>
      <p:sp>
        <p:nvSpPr>
          <p:cNvPr id="75" name="object 75"/>
          <p:cNvSpPr/>
          <p:nvPr/>
        </p:nvSpPr>
        <p:spPr>
          <a:xfrm>
            <a:off x="1206004" y="3680864"/>
            <a:ext cx="403225" cy="227965"/>
          </a:xfrm>
          <a:custGeom>
            <a:avLst/>
            <a:gdLst/>
            <a:ahLst/>
            <a:cxnLst/>
            <a:rect l="l" t="t" r="r" b="b"/>
            <a:pathLst>
              <a:path w="403225" h="227964">
                <a:moveTo>
                  <a:pt x="402668" y="0"/>
                </a:moveTo>
                <a:lnTo>
                  <a:pt x="190408" y="115294"/>
                </a:lnTo>
                <a:lnTo>
                  <a:pt x="74661" y="179690"/>
                </a:lnTo>
                <a:lnTo>
                  <a:pt x="14932" y="216557"/>
                </a:lnTo>
                <a:lnTo>
                  <a:pt x="0" y="227605"/>
                </a:lnTo>
              </a:path>
            </a:pathLst>
          </a:custGeom>
          <a:ln w="3175">
            <a:solidFill>
              <a:srgbClr val="255579"/>
            </a:solidFill>
          </a:ln>
        </p:spPr>
        <p:txBody>
          <a:bodyPr wrap="square" lIns="0" tIns="0" rIns="0" bIns="0" rtlCol="0"/>
          <a:lstStyle/>
          <a:p>
            <a:endParaRPr/>
          </a:p>
        </p:txBody>
      </p:sp>
      <p:sp>
        <p:nvSpPr>
          <p:cNvPr id="76" name="object 76"/>
          <p:cNvSpPr/>
          <p:nvPr/>
        </p:nvSpPr>
        <p:spPr>
          <a:xfrm>
            <a:off x="1206004" y="3680864"/>
            <a:ext cx="461009" cy="303530"/>
          </a:xfrm>
          <a:custGeom>
            <a:avLst/>
            <a:gdLst/>
            <a:ahLst/>
            <a:cxnLst/>
            <a:rect l="l" t="t" r="r" b="b"/>
            <a:pathLst>
              <a:path w="461010" h="303529">
                <a:moveTo>
                  <a:pt x="0" y="303300"/>
                </a:moveTo>
                <a:lnTo>
                  <a:pt x="214628" y="161280"/>
                </a:lnTo>
                <a:lnTo>
                  <a:pt x="346969" y="75117"/>
                </a:lnTo>
                <a:lnTo>
                  <a:pt x="413687" y="35050"/>
                </a:lnTo>
                <a:lnTo>
                  <a:pt x="460720" y="11950"/>
                </a:lnTo>
                <a:lnTo>
                  <a:pt x="402668" y="0"/>
                </a:lnTo>
              </a:path>
            </a:pathLst>
          </a:custGeom>
          <a:ln w="3175">
            <a:solidFill>
              <a:srgbClr val="255579"/>
            </a:solidFill>
          </a:ln>
        </p:spPr>
        <p:txBody>
          <a:bodyPr wrap="square" lIns="0" tIns="0" rIns="0" bIns="0" rtlCol="0"/>
          <a:lstStyle/>
          <a:p>
            <a:endParaRPr/>
          </a:p>
        </p:txBody>
      </p:sp>
      <p:sp>
        <p:nvSpPr>
          <p:cNvPr id="77" name="object 77"/>
          <p:cNvSpPr/>
          <p:nvPr/>
        </p:nvSpPr>
        <p:spPr>
          <a:xfrm>
            <a:off x="2213047" y="4075240"/>
            <a:ext cx="200025" cy="346710"/>
          </a:xfrm>
          <a:custGeom>
            <a:avLst/>
            <a:gdLst/>
            <a:ahLst/>
            <a:cxnLst/>
            <a:rect l="l" t="t" r="r" b="b"/>
            <a:pathLst>
              <a:path w="200025" h="346710">
                <a:moveTo>
                  <a:pt x="152793" y="0"/>
                </a:moveTo>
                <a:lnTo>
                  <a:pt x="0" y="346570"/>
                </a:lnTo>
                <a:lnTo>
                  <a:pt x="83654" y="346570"/>
                </a:lnTo>
                <a:lnTo>
                  <a:pt x="199745" y="3416"/>
                </a:lnTo>
                <a:lnTo>
                  <a:pt x="152793" y="0"/>
                </a:lnTo>
                <a:close/>
              </a:path>
            </a:pathLst>
          </a:custGeom>
          <a:solidFill>
            <a:srgbClr val="FFFFFF"/>
          </a:solidFill>
        </p:spPr>
        <p:txBody>
          <a:bodyPr wrap="square" lIns="0" tIns="0" rIns="0" bIns="0" rtlCol="0"/>
          <a:lstStyle/>
          <a:p>
            <a:endParaRPr/>
          </a:p>
        </p:txBody>
      </p:sp>
      <p:sp>
        <p:nvSpPr>
          <p:cNvPr id="78" name="object 78"/>
          <p:cNvSpPr/>
          <p:nvPr/>
        </p:nvSpPr>
        <p:spPr>
          <a:xfrm>
            <a:off x="2213047" y="4075240"/>
            <a:ext cx="200025" cy="346710"/>
          </a:xfrm>
          <a:custGeom>
            <a:avLst/>
            <a:gdLst/>
            <a:ahLst/>
            <a:cxnLst/>
            <a:rect l="l" t="t" r="r" b="b"/>
            <a:pathLst>
              <a:path w="200025" h="346710">
                <a:moveTo>
                  <a:pt x="152793" y="0"/>
                </a:moveTo>
                <a:lnTo>
                  <a:pt x="0" y="346570"/>
                </a:lnTo>
                <a:lnTo>
                  <a:pt x="83654" y="346570"/>
                </a:lnTo>
                <a:lnTo>
                  <a:pt x="199745" y="3416"/>
                </a:lnTo>
                <a:lnTo>
                  <a:pt x="152793" y="0"/>
                </a:lnTo>
                <a:close/>
              </a:path>
            </a:pathLst>
          </a:custGeom>
          <a:ln w="3175">
            <a:solidFill>
              <a:srgbClr val="255579"/>
            </a:solidFill>
          </a:ln>
        </p:spPr>
        <p:txBody>
          <a:bodyPr wrap="square" lIns="0" tIns="0" rIns="0" bIns="0" rtlCol="0"/>
          <a:lstStyle/>
          <a:p>
            <a:endParaRPr/>
          </a:p>
        </p:txBody>
      </p:sp>
      <p:sp>
        <p:nvSpPr>
          <p:cNvPr id="79" name="object 79"/>
          <p:cNvSpPr/>
          <p:nvPr/>
        </p:nvSpPr>
        <p:spPr>
          <a:xfrm>
            <a:off x="2720153" y="3226417"/>
            <a:ext cx="241403" cy="126141"/>
          </a:xfrm>
          <a:prstGeom prst="rect">
            <a:avLst/>
          </a:prstGeom>
          <a:blipFill>
            <a:blip r:embed="rId3" cstate="print"/>
            <a:stretch>
              <a:fillRect/>
            </a:stretch>
          </a:blipFill>
        </p:spPr>
        <p:txBody>
          <a:bodyPr wrap="square" lIns="0" tIns="0" rIns="0" bIns="0" rtlCol="0"/>
          <a:lstStyle/>
          <a:p>
            <a:endParaRPr/>
          </a:p>
        </p:txBody>
      </p:sp>
      <p:sp>
        <p:nvSpPr>
          <p:cNvPr id="80" name="object 80"/>
          <p:cNvSpPr/>
          <p:nvPr/>
        </p:nvSpPr>
        <p:spPr>
          <a:xfrm>
            <a:off x="2698917" y="3225876"/>
            <a:ext cx="288925" cy="127000"/>
          </a:xfrm>
          <a:custGeom>
            <a:avLst/>
            <a:gdLst/>
            <a:ahLst/>
            <a:cxnLst/>
            <a:rect l="l" t="t" r="r" b="b"/>
            <a:pathLst>
              <a:path w="288925" h="127000">
                <a:moveTo>
                  <a:pt x="270421" y="40767"/>
                </a:moveTo>
                <a:lnTo>
                  <a:pt x="240765" y="7370"/>
                </a:lnTo>
                <a:lnTo>
                  <a:pt x="200472" y="2441"/>
                </a:lnTo>
                <a:lnTo>
                  <a:pt x="153695" y="161"/>
                </a:lnTo>
                <a:lnTo>
                  <a:pt x="130276" y="0"/>
                </a:lnTo>
                <a:lnTo>
                  <a:pt x="120685" y="133"/>
                </a:lnTo>
                <a:lnTo>
                  <a:pt x="79336" y="2194"/>
                </a:lnTo>
                <a:lnTo>
                  <a:pt x="41922" y="9944"/>
                </a:lnTo>
                <a:lnTo>
                  <a:pt x="17983" y="40767"/>
                </a:lnTo>
                <a:lnTo>
                  <a:pt x="8320" y="86306"/>
                </a:lnTo>
                <a:lnTo>
                  <a:pt x="2643" y="114226"/>
                </a:lnTo>
                <a:lnTo>
                  <a:pt x="0" y="126682"/>
                </a:lnTo>
                <a:lnTo>
                  <a:pt x="133388" y="126682"/>
                </a:lnTo>
                <a:lnTo>
                  <a:pt x="155016" y="126682"/>
                </a:lnTo>
                <a:lnTo>
                  <a:pt x="288404" y="126682"/>
                </a:lnTo>
                <a:lnTo>
                  <a:pt x="285755" y="114226"/>
                </a:lnTo>
                <a:lnTo>
                  <a:pt x="280079" y="86306"/>
                </a:lnTo>
                <a:lnTo>
                  <a:pt x="274070" y="57095"/>
                </a:lnTo>
                <a:lnTo>
                  <a:pt x="270421" y="40767"/>
                </a:lnTo>
                <a:close/>
              </a:path>
            </a:pathLst>
          </a:custGeom>
          <a:ln w="3175">
            <a:solidFill>
              <a:srgbClr val="255579"/>
            </a:solidFill>
          </a:ln>
        </p:spPr>
        <p:txBody>
          <a:bodyPr wrap="square" lIns="0" tIns="0" rIns="0" bIns="0" rtlCol="0"/>
          <a:lstStyle/>
          <a:p>
            <a:endParaRPr/>
          </a:p>
        </p:txBody>
      </p:sp>
      <p:sp>
        <p:nvSpPr>
          <p:cNvPr id="81" name="object 81"/>
          <p:cNvSpPr/>
          <p:nvPr/>
        </p:nvSpPr>
        <p:spPr>
          <a:xfrm>
            <a:off x="2681776" y="3412434"/>
            <a:ext cx="621478" cy="1190521"/>
          </a:xfrm>
          <a:prstGeom prst="rect">
            <a:avLst/>
          </a:prstGeom>
          <a:blipFill>
            <a:blip r:embed="rId4" cstate="print"/>
            <a:stretch>
              <a:fillRect/>
            </a:stretch>
          </a:blipFill>
        </p:spPr>
        <p:txBody>
          <a:bodyPr wrap="square" lIns="0" tIns="0" rIns="0" bIns="0" rtlCol="0"/>
          <a:lstStyle/>
          <a:p>
            <a:endParaRPr/>
          </a:p>
        </p:txBody>
      </p:sp>
      <p:sp>
        <p:nvSpPr>
          <p:cNvPr id="82" name="object 82"/>
          <p:cNvSpPr/>
          <p:nvPr/>
        </p:nvSpPr>
        <p:spPr>
          <a:xfrm>
            <a:off x="1206004" y="2820187"/>
            <a:ext cx="2552700" cy="1781810"/>
          </a:xfrm>
          <a:custGeom>
            <a:avLst/>
            <a:gdLst/>
            <a:ahLst/>
            <a:cxnLst/>
            <a:rect l="l" t="t" r="r" b="b"/>
            <a:pathLst>
              <a:path w="2552700" h="1781810">
                <a:moveTo>
                  <a:pt x="0" y="1781644"/>
                </a:moveTo>
                <a:lnTo>
                  <a:pt x="2552433" y="1781644"/>
                </a:lnTo>
                <a:lnTo>
                  <a:pt x="2552433" y="0"/>
                </a:lnTo>
                <a:lnTo>
                  <a:pt x="0" y="0"/>
                </a:lnTo>
                <a:lnTo>
                  <a:pt x="0" y="1781644"/>
                </a:lnTo>
                <a:close/>
              </a:path>
            </a:pathLst>
          </a:custGeom>
          <a:ln w="6350">
            <a:solidFill>
              <a:srgbClr val="61A489"/>
            </a:solidFill>
          </a:ln>
        </p:spPr>
        <p:txBody>
          <a:bodyPr wrap="square" lIns="0" tIns="0" rIns="0" bIns="0" rtlCol="0"/>
          <a:lstStyle/>
          <a:p>
            <a:endParaRPr/>
          </a:p>
        </p:txBody>
      </p:sp>
      <p:sp>
        <p:nvSpPr>
          <p:cNvPr id="83" name="object 83"/>
          <p:cNvSpPr/>
          <p:nvPr/>
        </p:nvSpPr>
        <p:spPr>
          <a:xfrm>
            <a:off x="3843388" y="2820162"/>
            <a:ext cx="2552700" cy="797560"/>
          </a:xfrm>
          <a:custGeom>
            <a:avLst/>
            <a:gdLst/>
            <a:ahLst/>
            <a:cxnLst/>
            <a:rect l="l" t="t" r="r" b="b"/>
            <a:pathLst>
              <a:path w="2552700" h="797560">
                <a:moveTo>
                  <a:pt x="0" y="797534"/>
                </a:moveTo>
                <a:lnTo>
                  <a:pt x="2552433" y="797534"/>
                </a:lnTo>
                <a:lnTo>
                  <a:pt x="2552433" y="0"/>
                </a:lnTo>
                <a:lnTo>
                  <a:pt x="0" y="0"/>
                </a:lnTo>
                <a:lnTo>
                  <a:pt x="0" y="797534"/>
                </a:lnTo>
                <a:close/>
              </a:path>
            </a:pathLst>
          </a:custGeom>
          <a:solidFill>
            <a:srgbClr val="E2EEED"/>
          </a:solidFill>
        </p:spPr>
        <p:txBody>
          <a:bodyPr wrap="square" lIns="0" tIns="0" rIns="0" bIns="0" rtlCol="0"/>
          <a:lstStyle/>
          <a:p>
            <a:endParaRPr/>
          </a:p>
        </p:txBody>
      </p:sp>
      <p:sp>
        <p:nvSpPr>
          <p:cNvPr id="84" name="object 84"/>
          <p:cNvSpPr/>
          <p:nvPr/>
        </p:nvSpPr>
        <p:spPr>
          <a:xfrm>
            <a:off x="3843388" y="3617696"/>
            <a:ext cx="2552700" cy="0"/>
          </a:xfrm>
          <a:custGeom>
            <a:avLst/>
            <a:gdLst/>
            <a:ahLst/>
            <a:cxnLst/>
            <a:rect l="l" t="t" r="r" b="b"/>
            <a:pathLst>
              <a:path w="2552700">
                <a:moveTo>
                  <a:pt x="2552433" y="0"/>
                </a:moveTo>
                <a:lnTo>
                  <a:pt x="0" y="0"/>
                </a:lnTo>
              </a:path>
            </a:pathLst>
          </a:custGeom>
          <a:ln w="3175">
            <a:solidFill>
              <a:srgbClr val="255579"/>
            </a:solidFill>
          </a:ln>
        </p:spPr>
        <p:txBody>
          <a:bodyPr wrap="square" lIns="0" tIns="0" rIns="0" bIns="0" rtlCol="0"/>
          <a:lstStyle/>
          <a:p>
            <a:endParaRPr/>
          </a:p>
        </p:txBody>
      </p:sp>
      <p:sp>
        <p:nvSpPr>
          <p:cNvPr id="85" name="object 85"/>
          <p:cNvSpPr/>
          <p:nvPr/>
        </p:nvSpPr>
        <p:spPr>
          <a:xfrm>
            <a:off x="4151602" y="2942760"/>
            <a:ext cx="266700" cy="0"/>
          </a:xfrm>
          <a:custGeom>
            <a:avLst/>
            <a:gdLst/>
            <a:ahLst/>
            <a:cxnLst/>
            <a:rect l="l" t="t" r="r" b="b"/>
            <a:pathLst>
              <a:path w="266700">
                <a:moveTo>
                  <a:pt x="0" y="0"/>
                </a:moveTo>
                <a:lnTo>
                  <a:pt x="266331" y="0"/>
                </a:lnTo>
              </a:path>
            </a:pathLst>
          </a:custGeom>
          <a:ln w="6057">
            <a:solidFill>
              <a:srgbClr val="255579"/>
            </a:solidFill>
          </a:ln>
        </p:spPr>
        <p:txBody>
          <a:bodyPr wrap="square" lIns="0" tIns="0" rIns="0" bIns="0" rtlCol="0"/>
          <a:lstStyle/>
          <a:p>
            <a:endParaRPr/>
          </a:p>
        </p:txBody>
      </p:sp>
      <p:sp>
        <p:nvSpPr>
          <p:cNvPr id="86" name="object 86"/>
          <p:cNvSpPr/>
          <p:nvPr/>
        </p:nvSpPr>
        <p:spPr>
          <a:xfrm>
            <a:off x="4176641" y="2943329"/>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87" name="object 87"/>
          <p:cNvSpPr/>
          <p:nvPr/>
        </p:nvSpPr>
        <p:spPr>
          <a:xfrm>
            <a:off x="4206152" y="2943329"/>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88" name="object 88"/>
          <p:cNvSpPr/>
          <p:nvPr/>
        </p:nvSpPr>
        <p:spPr>
          <a:xfrm>
            <a:off x="4235664" y="2943329"/>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89" name="object 89"/>
          <p:cNvSpPr/>
          <p:nvPr/>
        </p:nvSpPr>
        <p:spPr>
          <a:xfrm>
            <a:off x="4265175" y="2943329"/>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90" name="object 90"/>
          <p:cNvSpPr/>
          <p:nvPr/>
        </p:nvSpPr>
        <p:spPr>
          <a:xfrm>
            <a:off x="4294686" y="2943329"/>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91" name="object 91"/>
          <p:cNvSpPr/>
          <p:nvPr/>
        </p:nvSpPr>
        <p:spPr>
          <a:xfrm>
            <a:off x="4324197" y="2943329"/>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92" name="object 92"/>
          <p:cNvSpPr/>
          <p:nvPr/>
        </p:nvSpPr>
        <p:spPr>
          <a:xfrm>
            <a:off x="4353708" y="2943329"/>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93" name="object 93"/>
          <p:cNvSpPr/>
          <p:nvPr/>
        </p:nvSpPr>
        <p:spPr>
          <a:xfrm>
            <a:off x="4383219" y="2943329"/>
            <a:ext cx="0" cy="57785"/>
          </a:xfrm>
          <a:custGeom>
            <a:avLst/>
            <a:gdLst/>
            <a:ahLst/>
            <a:cxnLst/>
            <a:rect l="l" t="t" r="r" b="b"/>
            <a:pathLst>
              <a:path h="57785">
                <a:moveTo>
                  <a:pt x="0" y="0"/>
                </a:moveTo>
                <a:lnTo>
                  <a:pt x="0" y="57480"/>
                </a:lnTo>
              </a:path>
            </a:pathLst>
          </a:custGeom>
          <a:ln w="6057">
            <a:solidFill>
              <a:srgbClr val="255579"/>
            </a:solidFill>
          </a:ln>
        </p:spPr>
        <p:txBody>
          <a:bodyPr wrap="square" lIns="0" tIns="0" rIns="0" bIns="0" rtlCol="0"/>
          <a:lstStyle/>
          <a:p>
            <a:endParaRPr/>
          </a:p>
        </p:txBody>
      </p:sp>
      <p:sp>
        <p:nvSpPr>
          <p:cNvPr id="94" name="object 94"/>
          <p:cNvSpPr/>
          <p:nvPr/>
        </p:nvSpPr>
        <p:spPr>
          <a:xfrm>
            <a:off x="4803773" y="3095273"/>
            <a:ext cx="176530" cy="273685"/>
          </a:xfrm>
          <a:custGeom>
            <a:avLst/>
            <a:gdLst/>
            <a:ahLst/>
            <a:cxnLst/>
            <a:rect l="l" t="t" r="r" b="b"/>
            <a:pathLst>
              <a:path w="176529" h="273685">
                <a:moveTo>
                  <a:pt x="168452" y="0"/>
                </a:moveTo>
                <a:lnTo>
                  <a:pt x="9105" y="3416"/>
                </a:lnTo>
                <a:lnTo>
                  <a:pt x="0" y="273164"/>
                </a:lnTo>
                <a:lnTo>
                  <a:pt x="18211" y="273164"/>
                </a:lnTo>
                <a:lnTo>
                  <a:pt x="176415" y="260642"/>
                </a:lnTo>
                <a:lnTo>
                  <a:pt x="168452" y="0"/>
                </a:lnTo>
                <a:close/>
              </a:path>
            </a:pathLst>
          </a:custGeom>
          <a:solidFill>
            <a:srgbClr val="B59C7E"/>
          </a:solidFill>
        </p:spPr>
        <p:txBody>
          <a:bodyPr wrap="square" lIns="0" tIns="0" rIns="0" bIns="0" rtlCol="0"/>
          <a:lstStyle/>
          <a:p>
            <a:endParaRPr/>
          </a:p>
        </p:txBody>
      </p:sp>
      <p:sp>
        <p:nvSpPr>
          <p:cNvPr id="95" name="object 95"/>
          <p:cNvSpPr/>
          <p:nvPr/>
        </p:nvSpPr>
        <p:spPr>
          <a:xfrm>
            <a:off x="4803773" y="3095273"/>
            <a:ext cx="176530" cy="273685"/>
          </a:xfrm>
          <a:custGeom>
            <a:avLst/>
            <a:gdLst/>
            <a:ahLst/>
            <a:cxnLst/>
            <a:rect l="l" t="t" r="r" b="b"/>
            <a:pathLst>
              <a:path w="176529" h="273685">
                <a:moveTo>
                  <a:pt x="9105" y="3416"/>
                </a:moveTo>
                <a:lnTo>
                  <a:pt x="168452" y="0"/>
                </a:lnTo>
                <a:lnTo>
                  <a:pt x="176415" y="260642"/>
                </a:lnTo>
                <a:lnTo>
                  <a:pt x="18211" y="273164"/>
                </a:lnTo>
                <a:lnTo>
                  <a:pt x="0" y="273164"/>
                </a:lnTo>
                <a:lnTo>
                  <a:pt x="9105" y="3416"/>
                </a:lnTo>
                <a:close/>
              </a:path>
            </a:pathLst>
          </a:custGeom>
          <a:ln w="3175">
            <a:solidFill>
              <a:srgbClr val="255579"/>
            </a:solidFill>
          </a:ln>
        </p:spPr>
        <p:txBody>
          <a:bodyPr wrap="square" lIns="0" tIns="0" rIns="0" bIns="0" rtlCol="0"/>
          <a:lstStyle/>
          <a:p>
            <a:endParaRPr/>
          </a:p>
        </p:txBody>
      </p:sp>
      <p:sp>
        <p:nvSpPr>
          <p:cNvPr id="96" name="object 96"/>
          <p:cNvSpPr/>
          <p:nvPr/>
        </p:nvSpPr>
        <p:spPr>
          <a:xfrm>
            <a:off x="4796942" y="3094895"/>
            <a:ext cx="186690" cy="0"/>
          </a:xfrm>
          <a:custGeom>
            <a:avLst/>
            <a:gdLst/>
            <a:ahLst/>
            <a:cxnLst/>
            <a:rect l="l" t="t" r="r" b="b"/>
            <a:pathLst>
              <a:path w="186689">
                <a:moveTo>
                  <a:pt x="0" y="0"/>
                </a:moveTo>
                <a:lnTo>
                  <a:pt x="186664" y="0"/>
                </a:lnTo>
              </a:path>
            </a:pathLst>
          </a:custGeom>
          <a:ln w="15938">
            <a:solidFill>
              <a:srgbClr val="B59C7E"/>
            </a:solidFill>
          </a:ln>
        </p:spPr>
        <p:txBody>
          <a:bodyPr wrap="square" lIns="0" tIns="0" rIns="0" bIns="0" rtlCol="0"/>
          <a:lstStyle/>
          <a:p>
            <a:endParaRPr/>
          </a:p>
        </p:txBody>
      </p:sp>
      <p:sp>
        <p:nvSpPr>
          <p:cNvPr id="97" name="object 97"/>
          <p:cNvSpPr/>
          <p:nvPr/>
        </p:nvSpPr>
        <p:spPr>
          <a:xfrm>
            <a:off x="4796941" y="3086921"/>
            <a:ext cx="186690" cy="16510"/>
          </a:xfrm>
          <a:custGeom>
            <a:avLst/>
            <a:gdLst/>
            <a:ahLst/>
            <a:cxnLst/>
            <a:rect l="l" t="t" r="r" b="b"/>
            <a:pathLst>
              <a:path w="186689" h="16510">
                <a:moveTo>
                  <a:pt x="186664" y="15938"/>
                </a:moveTo>
                <a:lnTo>
                  <a:pt x="0" y="15938"/>
                </a:lnTo>
                <a:lnTo>
                  <a:pt x="0" y="0"/>
                </a:lnTo>
                <a:lnTo>
                  <a:pt x="186664" y="0"/>
                </a:lnTo>
                <a:lnTo>
                  <a:pt x="186664" y="15938"/>
                </a:lnTo>
                <a:close/>
              </a:path>
            </a:pathLst>
          </a:custGeom>
          <a:ln w="3175">
            <a:solidFill>
              <a:srgbClr val="255579"/>
            </a:solidFill>
          </a:ln>
        </p:spPr>
        <p:txBody>
          <a:bodyPr wrap="square" lIns="0" tIns="0" rIns="0" bIns="0" rtlCol="0"/>
          <a:lstStyle/>
          <a:p>
            <a:endParaRPr/>
          </a:p>
        </p:txBody>
      </p:sp>
      <p:sp>
        <p:nvSpPr>
          <p:cNvPr id="98" name="object 98"/>
          <p:cNvSpPr/>
          <p:nvPr/>
        </p:nvSpPr>
        <p:spPr>
          <a:xfrm>
            <a:off x="3843394" y="2820173"/>
            <a:ext cx="567055" cy="666750"/>
          </a:xfrm>
          <a:custGeom>
            <a:avLst/>
            <a:gdLst/>
            <a:ahLst/>
            <a:cxnLst/>
            <a:rect l="l" t="t" r="r" b="b"/>
            <a:pathLst>
              <a:path w="567054" h="666750">
                <a:moveTo>
                  <a:pt x="307924" y="0"/>
                </a:moveTo>
                <a:lnTo>
                  <a:pt x="0" y="0"/>
                </a:lnTo>
                <a:lnTo>
                  <a:pt x="0" y="666153"/>
                </a:lnTo>
                <a:lnTo>
                  <a:pt x="566572" y="597776"/>
                </a:lnTo>
                <a:lnTo>
                  <a:pt x="566572" y="170103"/>
                </a:lnTo>
                <a:lnTo>
                  <a:pt x="307924" y="170103"/>
                </a:lnTo>
                <a:lnTo>
                  <a:pt x="307924" y="0"/>
                </a:lnTo>
                <a:close/>
              </a:path>
            </a:pathLst>
          </a:custGeom>
          <a:solidFill>
            <a:srgbClr val="C2B295"/>
          </a:solidFill>
        </p:spPr>
        <p:txBody>
          <a:bodyPr wrap="square" lIns="0" tIns="0" rIns="0" bIns="0" rtlCol="0"/>
          <a:lstStyle/>
          <a:p>
            <a:endParaRPr/>
          </a:p>
        </p:txBody>
      </p:sp>
      <p:sp>
        <p:nvSpPr>
          <p:cNvPr id="99" name="object 99"/>
          <p:cNvSpPr/>
          <p:nvPr/>
        </p:nvSpPr>
        <p:spPr>
          <a:xfrm>
            <a:off x="3843388" y="2820162"/>
            <a:ext cx="567055" cy="666750"/>
          </a:xfrm>
          <a:custGeom>
            <a:avLst/>
            <a:gdLst/>
            <a:ahLst/>
            <a:cxnLst/>
            <a:rect l="l" t="t" r="r" b="b"/>
            <a:pathLst>
              <a:path w="567054" h="666750">
                <a:moveTo>
                  <a:pt x="0" y="666157"/>
                </a:moveTo>
                <a:lnTo>
                  <a:pt x="566584" y="597777"/>
                </a:lnTo>
                <a:lnTo>
                  <a:pt x="566584" y="170117"/>
                </a:lnTo>
                <a:lnTo>
                  <a:pt x="307924" y="170117"/>
                </a:lnTo>
                <a:lnTo>
                  <a:pt x="307924" y="0"/>
                </a:lnTo>
              </a:path>
            </a:pathLst>
          </a:custGeom>
          <a:ln w="3175">
            <a:solidFill>
              <a:srgbClr val="255579"/>
            </a:solidFill>
          </a:ln>
        </p:spPr>
        <p:txBody>
          <a:bodyPr wrap="square" lIns="0" tIns="0" rIns="0" bIns="0" rtlCol="0"/>
          <a:lstStyle/>
          <a:p>
            <a:endParaRPr/>
          </a:p>
        </p:txBody>
      </p:sp>
      <p:sp>
        <p:nvSpPr>
          <p:cNvPr id="100" name="object 100"/>
          <p:cNvSpPr/>
          <p:nvPr/>
        </p:nvSpPr>
        <p:spPr>
          <a:xfrm>
            <a:off x="4409966" y="2906339"/>
            <a:ext cx="414655" cy="511809"/>
          </a:xfrm>
          <a:custGeom>
            <a:avLst/>
            <a:gdLst/>
            <a:ahLst/>
            <a:cxnLst/>
            <a:rect l="l" t="t" r="r" b="b"/>
            <a:pathLst>
              <a:path w="414654" h="511810">
                <a:moveTo>
                  <a:pt x="414286" y="0"/>
                </a:moveTo>
                <a:lnTo>
                  <a:pt x="0" y="0"/>
                </a:lnTo>
                <a:lnTo>
                  <a:pt x="0" y="511606"/>
                </a:lnTo>
                <a:lnTo>
                  <a:pt x="412013" y="462102"/>
                </a:lnTo>
                <a:lnTo>
                  <a:pt x="414286" y="0"/>
                </a:lnTo>
                <a:close/>
              </a:path>
            </a:pathLst>
          </a:custGeom>
          <a:solidFill>
            <a:srgbClr val="F5E5BA"/>
          </a:solidFill>
        </p:spPr>
        <p:txBody>
          <a:bodyPr wrap="square" lIns="0" tIns="0" rIns="0" bIns="0" rtlCol="0"/>
          <a:lstStyle/>
          <a:p>
            <a:endParaRPr/>
          </a:p>
        </p:txBody>
      </p:sp>
      <p:sp>
        <p:nvSpPr>
          <p:cNvPr id="101" name="object 101"/>
          <p:cNvSpPr/>
          <p:nvPr/>
        </p:nvSpPr>
        <p:spPr>
          <a:xfrm>
            <a:off x="4409966" y="2906339"/>
            <a:ext cx="414655" cy="511809"/>
          </a:xfrm>
          <a:custGeom>
            <a:avLst/>
            <a:gdLst/>
            <a:ahLst/>
            <a:cxnLst/>
            <a:rect l="l" t="t" r="r" b="b"/>
            <a:pathLst>
              <a:path w="414654" h="511810">
                <a:moveTo>
                  <a:pt x="0" y="0"/>
                </a:moveTo>
                <a:lnTo>
                  <a:pt x="0" y="511606"/>
                </a:lnTo>
                <a:lnTo>
                  <a:pt x="412013" y="462102"/>
                </a:lnTo>
                <a:lnTo>
                  <a:pt x="414286" y="0"/>
                </a:lnTo>
                <a:lnTo>
                  <a:pt x="0" y="0"/>
                </a:lnTo>
                <a:close/>
              </a:path>
            </a:pathLst>
          </a:custGeom>
          <a:ln w="3175">
            <a:solidFill>
              <a:srgbClr val="255579"/>
            </a:solidFill>
          </a:ln>
        </p:spPr>
        <p:txBody>
          <a:bodyPr wrap="square" lIns="0" tIns="0" rIns="0" bIns="0" rtlCol="0"/>
          <a:lstStyle/>
          <a:p>
            <a:endParaRPr/>
          </a:p>
        </p:txBody>
      </p:sp>
      <p:sp>
        <p:nvSpPr>
          <p:cNvPr id="102" name="object 102"/>
          <p:cNvSpPr/>
          <p:nvPr/>
        </p:nvSpPr>
        <p:spPr>
          <a:xfrm>
            <a:off x="4884585" y="3165830"/>
            <a:ext cx="27940" cy="38100"/>
          </a:xfrm>
          <a:custGeom>
            <a:avLst/>
            <a:gdLst/>
            <a:ahLst/>
            <a:cxnLst/>
            <a:rect l="l" t="t" r="r" b="b"/>
            <a:pathLst>
              <a:path w="27939" h="38100">
                <a:moveTo>
                  <a:pt x="27317" y="37566"/>
                </a:moveTo>
                <a:lnTo>
                  <a:pt x="0" y="37566"/>
                </a:lnTo>
                <a:lnTo>
                  <a:pt x="0" y="0"/>
                </a:lnTo>
                <a:lnTo>
                  <a:pt x="27317" y="0"/>
                </a:lnTo>
                <a:lnTo>
                  <a:pt x="27317" y="37566"/>
                </a:lnTo>
                <a:close/>
              </a:path>
            </a:pathLst>
          </a:custGeom>
          <a:solidFill>
            <a:srgbClr val="87888B"/>
          </a:solidFill>
        </p:spPr>
        <p:txBody>
          <a:bodyPr wrap="square" lIns="0" tIns="0" rIns="0" bIns="0" rtlCol="0"/>
          <a:lstStyle/>
          <a:p>
            <a:endParaRPr/>
          </a:p>
        </p:txBody>
      </p:sp>
      <p:sp>
        <p:nvSpPr>
          <p:cNvPr id="103" name="object 103"/>
          <p:cNvSpPr/>
          <p:nvPr/>
        </p:nvSpPr>
        <p:spPr>
          <a:xfrm>
            <a:off x="4884584" y="3165833"/>
            <a:ext cx="27940" cy="38100"/>
          </a:xfrm>
          <a:custGeom>
            <a:avLst/>
            <a:gdLst/>
            <a:ahLst/>
            <a:cxnLst/>
            <a:rect l="l" t="t" r="r" b="b"/>
            <a:pathLst>
              <a:path w="27939" h="38100">
                <a:moveTo>
                  <a:pt x="27317" y="37566"/>
                </a:moveTo>
                <a:lnTo>
                  <a:pt x="0" y="37566"/>
                </a:lnTo>
                <a:lnTo>
                  <a:pt x="0" y="0"/>
                </a:lnTo>
                <a:lnTo>
                  <a:pt x="27317" y="0"/>
                </a:lnTo>
                <a:lnTo>
                  <a:pt x="27317" y="37566"/>
                </a:lnTo>
                <a:close/>
              </a:path>
            </a:pathLst>
          </a:custGeom>
          <a:ln w="3175">
            <a:solidFill>
              <a:srgbClr val="255579"/>
            </a:solidFill>
          </a:ln>
        </p:spPr>
        <p:txBody>
          <a:bodyPr wrap="square" lIns="0" tIns="0" rIns="0" bIns="0" rtlCol="0"/>
          <a:lstStyle/>
          <a:p>
            <a:endParaRPr/>
          </a:p>
        </p:txBody>
      </p:sp>
      <p:sp>
        <p:nvSpPr>
          <p:cNvPr id="104" name="object 104"/>
          <p:cNvSpPr/>
          <p:nvPr/>
        </p:nvSpPr>
        <p:spPr>
          <a:xfrm>
            <a:off x="4884587" y="3186333"/>
            <a:ext cx="27940" cy="0"/>
          </a:xfrm>
          <a:custGeom>
            <a:avLst/>
            <a:gdLst/>
            <a:ahLst/>
            <a:cxnLst/>
            <a:rect l="l" t="t" r="r" b="b"/>
            <a:pathLst>
              <a:path w="27939">
                <a:moveTo>
                  <a:pt x="0" y="0"/>
                </a:moveTo>
                <a:lnTo>
                  <a:pt x="27317" y="0"/>
                </a:lnTo>
              </a:path>
            </a:pathLst>
          </a:custGeom>
          <a:solidFill>
            <a:srgbClr val="87888B"/>
          </a:solidFill>
        </p:spPr>
        <p:txBody>
          <a:bodyPr wrap="square" lIns="0" tIns="0" rIns="0" bIns="0" rtlCol="0"/>
          <a:lstStyle/>
          <a:p>
            <a:endParaRPr/>
          </a:p>
        </p:txBody>
      </p:sp>
      <p:sp>
        <p:nvSpPr>
          <p:cNvPr id="105" name="object 105"/>
          <p:cNvSpPr/>
          <p:nvPr/>
        </p:nvSpPr>
        <p:spPr>
          <a:xfrm>
            <a:off x="4884584" y="3186328"/>
            <a:ext cx="27940" cy="0"/>
          </a:xfrm>
          <a:custGeom>
            <a:avLst/>
            <a:gdLst/>
            <a:ahLst/>
            <a:cxnLst/>
            <a:rect l="l" t="t" r="r" b="b"/>
            <a:pathLst>
              <a:path w="27939">
                <a:moveTo>
                  <a:pt x="0" y="0"/>
                </a:moveTo>
                <a:lnTo>
                  <a:pt x="27317" y="0"/>
                </a:lnTo>
              </a:path>
            </a:pathLst>
          </a:custGeom>
          <a:ln w="3175">
            <a:solidFill>
              <a:srgbClr val="255579"/>
            </a:solidFill>
          </a:ln>
        </p:spPr>
        <p:txBody>
          <a:bodyPr wrap="square" lIns="0" tIns="0" rIns="0" bIns="0" rtlCol="0"/>
          <a:lstStyle/>
          <a:p>
            <a:endParaRPr/>
          </a:p>
        </p:txBody>
      </p:sp>
      <p:sp>
        <p:nvSpPr>
          <p:cNvPr id="106" name="object 106"/>
          <p:cNvSpPr/>
          <p:nvPr/>
        </p:nvSpPr>
        <p:spPr>
          <a:xfrm>
            <a:off x="4504435" y="2974632"/>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solidFill>
            <a:srgbClr val="87888B"/>
          </a:solidFill>
        </p:spPr>
        <p:txBody>
          <a:bodyPr wrap="square" lIns="0" tIns="0" rIns="0" bIns="0" rtlCol="0"/>
          <a:lstStyle/>
          <a:p>
            <a:endParaRPr/>
          </a:p>
        </p:txBody>
      </p:sp>
      <p:sp>
        <p:nvSpPr>
          <p:cNvPr id="107" name="object 107"/>
          <p:cNvSpPr/>
          <p:nvPr/>
        </p:nvSpPr>
        <p:spPr>
          <a:xfrm>
            <a:off x="4504438" y="2974625"/>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ln w="3175">
            <a:solidFill>
              <a:srgbClr val="255579"/>
            </a:solidFill>
          </a:ln>
        </p:spPr>
        <p:txBody>
          <a:bodyPr wrap="square" lIns="0" tIns="0" rIns="0" bIns="0" rtlCol="0"/>
          <a:lstStyle/>
          <a:p>
            <a:endParaRPr/>
          </a:p>
        </p:txBody>
      </p:sp>
      <p:sp>
        <p:nvSpPr>
          <p:cNvPr id="108" name="object 108"/>
          <p:cNvSpPr/>
          <p:nvPr/>
        </p:nvSpPr>
        <p:spPr>
          <a:xfrm>
            <a:off x="4504435" y="3129419"/>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solidFill>
            <a:srgbClr val="87888B"/>
          </a:solidFill>
        </p:spPr>
        <p:txBody>
          <a:bodyPr wrap="square" lIns="0" tIns="0" rIns="0" bIns="0" rtlCol="0"/>
          <a:lstStyle/>
          <a:p>
            <a:endParaRPr/>
          </a:p>
        </p:txBody>
      </p:sp>
      <p:sp>
        <p:nvSpPr>
          <p:cNvPr id="109" name="object 109"/>
          <p:cNvSpPr/>
          <p:nvPr/>
        </p:nvSpPr>
        <p:spPr>
          <a:xfrm>
            <a:off x="4504438" y="3129417"/>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ln w="3175">
            <a:solidFill>
              <a:srgbClr val="255579"/>
            </a:solidFill>
          </a:ln>
        </p:spPr>
        <p:txBody>
          <a:bodyPr wrap="square" lIns="0" tIns="0" rIns="0" bIns="0" rtlCol="0"/>
          <a:lstStyle/>
          <a:p>
            <a:endParaRPr/>
          </a:p>
        </p:txBody>
      </p:sp>
      <p:sp>
        <p:nvSpPr>
          <p:cNvPr id="110" name="object 110"/>
          <p:cNvSpPr/>
          <p:nvPr/>
        </p:nvSpPr>
        <p:spPr>
          <a:xfrm>
            <a:off x="4618253" y="2974632"/>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solidFill>
            <a:srgbClr val="87888B"/>
          </a:solidFill>
        </p:spPr>
        <p:txBody>
          <a:bodyPr wrap="square" lIns="0" tIns="0" rIns="0" bIns="0" rtlCol="0"/>
          <a:lstStyle/>
          <a:p>
            <a:endParaRPr/>
          </a:p>
        </p:txBody>
      </p:sp>
      <p:sp>
        <p:nvSpPr>
          <p:cNvPr id="111" name="object 111"/>
          <p:cNvSpPr/>
          <p:nvPr/>
        </p:nvSpPr>
        <p:spPr>
          <a:xfrm>
            <a:off x="4618254" y="2974625"/>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ln w="3175">
            <a:solidFill>
              <a:srgbClr val="255579"/>
            </a:solidFill>
          </a:ln>
        </p:spPr>
        <p:txBody>
          <a:bodyPr wrap="square" lIns="0" tIns="0" rIns="0" bIns="0" rtlCol="0"/>
          <a:lstStyle/>
          <a:p>
            <a:endParaRPr/>
          </a:p>
        </p:txBody>
      </p:sp>
      <p:sp>
        <p:nvSpPr>
          <p:cNvPr id="112" name="object 112"/>
          <p:cNvSpPr/>
          <p:nvPr/>
        </p:nvSpPr>
        <p:spPr>
          <a:xfrm>
            <a:off x="4618253" y="3129419"/>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solidFill>
            <a:srgbClr val="87888B"/>
          </a:solidFill>
        </p:spPr>
        <p:txBody>
          <a:bodyPr wrap="square" lIns="0" tIns="0" rIns="0" bIns="0" rtlCol="0"/>
          <a:lstStyle/>
          <a:p>
            <a:endParaRPr/>
          </a:p>
        </p:txBody>
      </p:sp>
      <p:sp>
        <p:nvSpPr>
          <p:cNvPr id="113" name="object 113"/>
          <p:cNvSpPr/>
          <p:nvPr/>
        </p:nvSpPr>
        <p:spPr>
          <a:xfrm>
            <a:off x="4618254" y="3129417"/>
            <a:ext cx="35560" cy="45720"/>
          </a:xfrm>
          <a:custGeom>
            <a:avLst/>
            <a:gdLst/>
            <a:ahLst/>
            <a:cxnLst/>
            <a:rect l="l" t="t" r="r" b="b"/>
            <a:pathLst>
              <a:path w="35560" h="45719">
                <a:moveTo>
                  <a:pt x="35280" y="45529"/>
                </a:moveTo>
                <a:lnTo>
                  <a:pt x="0" y="45529"/>
                </a:lnTo>
                <a:lnTo>
                  <a:pt x="0" y="0"/>
                </a:lnTo>
                <a:lnTo>
                  <a:pt x="35280" y="0"/>
                </a:lnTo>
                <a:lnTo>
                  <a:pt x="35280" y="45529"/>
                </a:lnTo>
                <a:close/>
              </a:path>
            </a:pathLst>
          </a:custGeom>
          <a:ln w="3175">
            <a:solidFill>
              <a:srgbClr val="255579"/>
            </a:solidFill>
          </a:ln>
        </p:spPr>
        <p:txBody>
          <a:bodyPr wrap="square" lIns="0" tIns="0" rIns="0" bIns="0" rtlCol="0"/>
          <a:lstStyle/>
          <a:p>
            <a:endParaRPr/>
          </a:p>
        </p:txBody>
      </p:sp>
      <p:sp>
        <p:nvSpPr>
          <p:cNvPr id="114" name="object 114"/>
          <p:cNvSpPr/>
          <p:nvPr/>
        </p:nvSpPr>
        <p:spPr>
          <a:xfrm>
            <a:off x="3989984" y="2831223"/>
            <a:ext cx="40005" cy="59690"/>
          </a:xfrm>
          <a:custGeom>
            <a:avLst/>
            <a:gdLst/>
            <a:ahLst/>
            <a:cxnLst/>
            <a:rect l="l" t="t" r="r" b="b"/>
            <a:pathLst>
              <a:path w="40004" h="59689">
                <a:moveTo>
                  <a:pt x="39839" y="59181"/>
                </a:moveTo>
                <a:lnTo>
                  <a:pt x="0" y="59181"/>
                </a:lnTo>
                <a:lnTo>
                  <a:pt x="0" y="0"/>
                </a:lnTo>
                <a:lnTo>
                  <a:pt x="39839" y="0"/>
                </a:lnTo>
                <a:lnTo>
                  <a:pt x="39839" y="59181"/>
                </a:lnTo>
                <a:close/>
              </a:path>
            </a:pathLst>
          </a:custGeom>
          <a:solidFill>
            <a:srgbClr val="87888B"/>
          </a:solidFill>
        </p:spPr>
        <p:txBody>
          <a:bodyPr wrap="square" lIns="0" tIns="0" rIns="0" bIns="0" rtlCol="0"/>
          <a:lstStyle/>
          <a:p>
            <a:endParaRPr/>
          </a:p>
        </p:txBody>
      </p:sp>
      <p:sp>
        <p:nvSpPr>
          <p:cNvPr id="115" name="object 115"/>
          <p:cNvSpPr/>
          <p:nvPr/>
        </p:nvSpPr>
        <p:spPr>
          <a:xfrm>
            <a:off x="3989979" y="2831222"/>
            <a:ext cx="40005" cy="59690"/>
          </a:xfrm>
          <a:custGeom>
            <a:avLst/>
            <a:gdLst/>
            <a:ahLst/>
            <a:cxnLst/>
            <a:rect l="l" t="t" r="r" b="b"/>
            <a:pathLst>
              <a:path w="40004" h="59689">
                <a:moveTo>
                  <a:pt x="39839" y="59181"/>
                </a:moveTo>
                <a:lnTo>
                  <a:pt x="0" y="59181"/>
                </a:lnTo>
                <a:lnTo>
                  <a:pt x="0" y="0"/>
                </a:lnTo>
                <a:lnTo>
                  <a:pt x="39839" y="0"/>
                </a:lnTo>
                <a:lnTo>
                  <a:pt x="39839" y="59181"/>
                </a:lnTo>
                <a:close/>
              </a:path>
            </a:pathLst>
          </a:custGeom>
          <a:ln w="3175">
            <a:solidFill>
              <a:srgbClr val="255579"/>
            </a:solidFill>
          </a:ln>
        </p:spPr>
        <p:txBody>
          <a:bodyPr wrap="square" lIns="0" tIns="0" rIns="0" bIns="0" rtlCol="0"/>
          <a:lstStyle/>
          <a:p>
            <a:endParaRPr/>
          </a:p>
        </p:txBody>
      </p:sp>
      <p:sp>
        <p:nvSpPr>
          <p:cNvPr id="116" name="object 116"/>
          <p:cNvSpPr/>
          <p:nvPr/>
        </p:nvSpPr>
        <p:spPr>
          <a:xfrm>
            <a:off x="3989984" y="2995117"/>
            <a:ext cx="40005" cy="59690"/>
          </a:xfrm>
          <a:custGeom>
            <a:avLst/>
            <a:gdLst/>
            <a:ahLst/>
            <a:cxnLst/>
            <a:rect l="l" t="t" r="r" b="b"/>
            <a:pathLst>
              <a:path w="40004" h="59689">
                <a:moveTo>
                  <a:pt x="39839" y="59181"/>
                </a:moveTo>
                <a:lnTo>
                  <a:pt x="0" y="59181"/>
                </a:lnTo>
                <a:lnTo>
                  <a:pt x="0" y="0"/>
                </a:lnTo>
                <a:lnTo>
                  <a:pt x="39839" y="0"/>
                </a:lnTo>
                <a:lnTo>
                  <a:pt x="39839" y="59181"/>
                </a:lnTo>
                <a:close/>
              </a:path>
            </a:pathLst>
          </a:custGeom>
          <a:solidFill>
            <a:srgbClr val="87888B"/>
          </a:solidFill>
        </p:spPr>
        <p:txBody>
          <a:bodyPr wrap="square" lIns="0" tIns="0" rIns="0" bIns="0" rtlCol="0"/>
          <a:lstStyle/>
          <a:p>
            <a:endParaRPr/>
          </a:p>
        </p:txBody>
      </p:sp>
      <p:sp>
        <p:nvSpPr>
          <p:cNvPr id="117" name="object 117"/>
          <p:cNvSpPr/>
          <p:nvPr/>
        </p:nvSpPr>
        <p:spPr>
          <a:xfrm>
            <a:off x="3989979" y="2995118"/>
            <a:ext cx="40005" cy="59690"/>
          </a:xfrm>
          <a:custGeom>
            <a:avLst/>
            <a:gdLst/>
            <a:ahLst/>
            <a:cxnLst/>
            <a:rect l="l" t="t" r="r" b="b"/>
            <a:pathLst>
              <a:path w="40004" h="59689">
                <a:moveTo>
                  <a:pt x="39839" y="59181"/>
                </a:moveTo>
                <a:lnTo>
                  <a:pt x="0" y="59181"/>
                </a:lnTo>
                <a:lnTo>
                  <a:pt x="0" y="0"/>
                </a:lnTo>
                <a:lnTo>
                  <a:pt x="39839" y="0"/>
                </a:lnTo>
                <a:lnTo>
                  <a:pt x="39839" y="59181"/>
                </a:lnTo>
                <a:close/>
              </a:path>
            </a:pathLst>
          </a:custGeom>
          <a:ln w="3175">
            <a:solidFill>
              <a:srgbClr val="255579"/>
            </a:solidFill>
          </a:ln>
        </p:spPr>
        <p:txBody>
          <a:bodyPr wrap="square" lIns="0" tIns="0" rIns="0" bIns="0" rtlCol="0"/>
          <a:lstStyle/>
          <a:p>
            <a:endParaRPr/>
          </a:p>
        </p:txBody>
      </p:sp>
      <p:sp>
        <p:nvSpPr>
          <p:cNvPr id="118" name="object 118"/>
          <p:cNvSpPr/>
          <p:nvPr/>
        </p:nvSpPr>
        <p:spPr>
          <a:xfrm>
            <a:off x="3843388" y="2831236"/>
            <a:ext cx="31115" cy="59690"/>
          </a:xfrm>
          <a:custGeom>
            <a:avLst/>
            <a:gdLst/>
            <a:ahLst/>
            <a:cxnLst/>
            <a:rect l="l" t="t" r="r" b="b"/>
            <a:pathLst>
              <a:path w="31114" h="59689">
                <a:moveTo>
                  <a:pt x="0" y="59169"/>
                </a:moveTo>
                <a:lnTo>
                  <a:pt x="30492" y="59169"/>
                </a:lnTo>
                <a:lnTo>
                  <a:pt x="30492" y="0"/>
                </a:lnTo>
                <a:lnTo>
                  <a:pt x="0" y="0"/>
                </a:lnTo>
                <a:lnTo>
                  <a:pt x="0" y="59169"/>
                </a:lnTo>
                <a:close/>
              </a:path>
            </a:pathLst>
          </a:custGeom>
          <a:solidFill>
            <a:srgbClr val="87888B"/>
          </a:solidFill>
        </p:spPr>
        <p:txBody>
          <a:bodyPr wrap="square" lIns="0" tIns="0" rIns="0" bIns="0" rtlCol="0"/>
          <a:lstStyle/>
          <a:p>
            <a:endParaRPr/>
          </a:p>
        </p:txBody>
      </p:sp>
      <p:sp>
        <p:nvSpPr>
          <p:cNvPr id="119" name="object 119"/>
          <p:cNvSpPr/>
          <p:nvPr/>
        </p:nvSpPr>
        <p:spPr>
          <a:xfrm>
            <a:off x="3843388" y="2890404"/>
            <a:ext cx="31115" cy="0"/>
          </a:xfrm>
          <a:custGeom>
            <a:avLst/>
            <a:gdLst/>
            <a:ahLst/>
            <a:cxnLst/>
            <a:rect l="l" t="t" r="r" b="b"/>
            <a:pathLst>
              <a:path w="31114">
                <a:moveTo>
                  <a:pt x="30500" y="0"/>
                </a:moveTo>
                <a:lnTo>
                  <a:pt x="0" y="0"/>
                </a:lnTo>
              </a:path>
            </a:pathLst>
          </a:custGeom>
          <a:ln w="3175">
            <a:solidFill>
              <a:srgbClr val="255579"/>
            </a:solidFill>
          </a:ln>
        </p:spPr>
        <p:txBody>
          <a:bodyPr wrap="square" lIns="0" tIns="0" rIns="0" bIns="0" rtlCol="0"/>
          <a:lstStyle/>
          <a:p>
            <a:endParaRPr/>
          </a:p>
        </p:txBody>
      </p:sp>
      <p:sp>
        <p:nvSpPr>
          <p:cNvPr id="120" name="object 120"/>
          <p:cNvSpPr/>
          <p:nvPr/>
        </p:nvSpPr>
        <p:spPr>
          <a:xfrm>
            <a:off x="3843388" y="2831222"/>
            <a:ext cx="31115" cy="59690"/>
          </a:xfrm>
          <a:custGeom>
            <a:avLst/>
            <a:gdLst/>
            <a:ahLst/>
            <a:cxnLst/>
            <a:rect l="l" t="t" r="r" b="b"/>
            <a:pathLst>
              <a:path w="31114" h="59689">
                <a:moveTo>
                  <a:pt x="0" y="0"/>
                </a:moveTo>
                <a:lnTo>
                  <a:pt x="30500" y="0"/>
                </a:lnTo>
                <a:lnTo>
                  <a:pt x="30500" y="59181"/>
                </a:lnTo>
              </a:path>
            </a:pathLst>
          </a:custGeom>
          <a:ln w="3175">
            <a:solidFill>
              <a:srgbClr val="255579"/>
            </a:solidFill>
          </a:ln>
        </p:spPr>
        <p:txBody>
          <a:bodyPr wrap="square" lIns="0" tIns="0" rIns="0" bIns="0" rtlCol="0"/>
          <a:lstStyle/>
          <a:p>
            <a:endParaRPr/>
          </a:p>
        </p:txBody>
      </p:sp>
      <p:sp>
        <p:nvSpPr>
          <p:cNvPr id="121" name="object 121"/>
          <p:cNvSpPr/>
          <p:nvPr/>
        </p:nvSpPr>
        <p:spPr>
          <a:xfrm>
            <a:off x="3843388" y="2995130"/>
            <a:ext cx="31115" cy="59690"/>
          </a:xfrm>
          <a:custGeom>
            <a:avLst/>
            <a:gdLst/>
            <a:ahLst/>
            <a:cxnLst/>
            <a:rect l="l" t="t" r="r" b="b"/>
            <a:pathLst>
              <a:path w="31114" h="59689">
                <a:moveTo>
                  <a:pt x="0" y="59181"/>
                </a:moveTo>
                <a:lnTo>
                  <a:pt x="30492" y="59181"/>
                </a:lnTo>
                <a:lnTo>
                  <a:pt x="30492" y="0"/>
                </a:lnTo>
                <a:lnTo>
                  <a:pt x="0" y="0"/>
                </a:lnTo>
                <a:lnTo>
                  <a:pt x="0" y="59181"/>
                </a:lnTo>
                <a:close/>
              </a:path>
            </a:pathLst>
          </a:custGeom>
          <a:solidFill>
            <a:srgbClr val="87888B"/>
          </a:solidFill>
        </p:spPr>
        <p:txBody>
          <a:bodyPr wrap="square" lIns="0" tIns="0" rIns="0" bIns="0" rtlCol="0"/>
          <a:lstStyle/>
          <a:p>
            <a:endParaRPr/>
          </a:p>
        </p:txBody>
      </p:sp>
      <p:sp>
        <p:nvSpPr>
          <p:cNvPr id="122" name="object 122"/>
          <p:cNvSpPr/>
          <p:nvPr/>
        </p:nvSpPr>
        <p:spPr>
          <a:xfrm>
            <a:off x="3843388" y="3054300"/>
            <a:ext cx="31115" cy="0"/>
          </a:xfrm>
          <a:custGeom>
            <a:avLst/>
            <a:gdLst/>
            <a:ahLst/>
            <a:cxnLst/>
            <a:rect l="l" t="t" r="r" b="b"/>
            <a:pathLst>
              <a:path w="31114">
                <a:moveTo>
                  <a:pt x="30500" y="0"/>
                </a:moveTo>
                <a:lnTo>
                  <a:pt x="0" y="0"/>
                </a:lnTo>
              </a:path>
            </a:pathLst>
          </a:custGeom>
          <a:ln w="3175">
            <a:solidFill>
              <a:srgbClr val="255579"/>
            </a:solidFill>
          </a:ln>
        </p:spPr>
        <p:txBody>
          <a:bodyPr wrap="square" lIns="0" tIns="0" rIns="0" bIns="0" rtlCol="0"/>
          <a:lstStyle/>
          <a:p>
            <a:endParaRPr/>
          </a:p>
        </p:txBody>
      </p:sp>
      <p:sp>
        <p:nvSpPr>
          <p:cNvPr id="123" name="object 123"/>
          <p:cNvSpPr/>
          <p:nvPr/>
        </p:nvSpPr>
        <p:spPr>
          <a:xfrm>
            <a:off x="3843388" y="2995118"/>
            <a:ext cx="31115" cy="59690"/>
          </a:xfrm>
          <a:custGeom>
            <a:avLst/>
            <a:gdLst/>
            <a:ahLst/>
            <a:cxnLst/>
            <a:rect l="l" t="t" r="r" b="b"/>
            <a:pathLst>
              <a:path w="31114" h="59689">
                <a:moveTo>
                  <a:pt x="0" y="0"/>
                </a:moveTo>
                <a:lnTo>
                  <a:pt x="30500" y="0"/>
                </a:lnTo>
                <a:lnTo>
                  <a:pt x="30500" y="59181"/>
                </a:lnTo>
              </a:path>
            </a:pathLst>
          </a:custGeom>
          <a:ln w="3175">
            <a:solidFill>
              <a:srgbClr val="255579"/>
            </a:solidFill>
          </a:ln>
        </p:spPr>
        <p:txBody>
          <a:bodyPr wrap="square" lIns="0" tIns="0" rIns="0" bIns="0" rtlCol="0"/>
          <a:lstStyle/>
          <a:p>
            <a:endParaRPr/>
          </a:p>
        </p:txBody>
      </p:sp>
      <p:sp>
        <p:nvSpPr>
          <p:cNvPr id="124" name="object 124"/>
          <p:cNvSpPr/>
          <p:nvPr/>
        </p:nvSpPr>
        <p:spPr>
          <a:xfrm>
            <a:off x="4233545" y="3084461"/>
            <a:ext cx="40005" cy="59690"/>
          </a:xfrm>
          <a:custGeom>
            <a:avLst/>
            <a:gdLst/>
            <a:ahLst/>
            <a:cxnLst/>
            <a:rect l="l" t="t" r="r" b="b"/>
            <a:pathLst>
              <a:path w="40004" h="59689">
                <a:moveTo>
                  <a:pt x="39839" y="59181"/>
                </a:moveTo>
                <a:lnTo>
                  <a:pt x="0" y="59181"/>
                </a:lnTo>
                <a:lnTo>
                  <a:pt x="0" y="0"/>
                </a:lnTo>
                <a:lnTo>
                  <a:pt x="39839" y="0"/>
                </a:lnTo>
                <a:lnTo>
                  <a:pt x="39839" y="59181"/>
                </a:lnTo>
                <a:close/>
              </a:path>
            </a:pathLst>
          </a:custGeom>
          <a:solidFill>
            <a:srgbClr val="87888B"/>
          </a:solidFill>
        </p:spPr>
        <p:txBody>
          <a:bodyPr wrap="square" lIns="0" tIns="0" rIns="0" bIns="0" rtlCol="0"/>
          <a:lstStyle/>
          <a:p>
            <a:endParaRPr/>
          </a:p>
        </p:txBody>
      </p:sp>
      <p:sp>
        <p:nvSpPr>
          <p:cNvPr id="125" name="object 125"/>
          <p:cNvSpPr/>
          <p:nvPr/>
        </p:nvSpPr>
        <p:spPr>
          <a:xfrm>
            <a:off x="4233546" y="3084464"/>
            <a:ext cx="40005" cy="59690"/>
          </a:xfrm>
          <a:custGeom>
            <a:avLst/>
            <a:gdLst/>
            <a:ahLst/>
            <a:cxnLst/>
            <a:rect l="l" t="t" r="r" b="b"/>
            <a:pathLst>
              <a:path w="40004" h="59689">
                <a:moveTo>
                  <a:pt x="39839" y="59181"/>
                </a:moveTo>
                <a:lnTo>
                  <a:pt x="0" y="59181"/>
                </a:lnTo>
                <a:lnTo>
                  <a:pt x="0" y="0"/>
                </a:lnTo>
                <a:lnTo>
                  <a:pt x="39839" y="0"/>
                </a:lnTo>
                <a:lnTo>
                  <a:pt x="39839" y="59181"/>
                </a:lnTo>
                <a:close/>
              </a:path>
            </a:pathLst>
          </a:custGeom>
          <a:ln w="3175">
            <a:solidFill>
              <a:srgbClr val="255579"/>
            </a:solidFill>
          </a:ln>
        </p:spPr>
        <p:txBody>
          <a:bodyPr wrap="square" lIns="0" tIns="0" rIns="0" bIns="0" rtlCol="0"/>
          <a:lstStyle/>
          <a:p>
            <a:endParaRPr/>
          </a:p>
        </p:txBody>
      </p:sp>
      <p:sp>
        <p:nvSpPr>
          <p:cNvPr id="126" name="object 126"/>
          <p:cNvSpPr/>
          <p:nvPr/>
        </p:nvSpPr>
        <p:spPr>
          <a:xfrm>
            <a:off x="4317771" y="3084461"/>
            <a:ext cx="40005" cy="59690"/>
          </a:xfrm>
          <a:custGeom>
            <a:avLst/>
            <a:gdLst/>
            <a:ahLst/>
            <a:cxnLst/>
            <a:rect l="l" t="t" r="r" b="b"/>
            <a:pathLst>
              <a:path w="40004" h="59689">
                <a:moveTo>
                  <a:pt x="39839" y="59181"/>
                </a:moveTo>
                <a:lnTo>
                  <a:pt x="0" y="59181"/>
                </a:lnTo>
                <a:lnTo>
                  <a:pt x="0" y="0"/>
                </a:lnTo>
                <a:lnTo>
                  <a:pt x="39839" y="0"/>
                </a:lnTo>
                <a:lnTo>
                  <a:pt x="39839" y="59181"/>
                </a:lnTo>
                <a:close/>
              </a:path>
            </a:pathLst>
          </a:custGeom>
          <a:solidFill>
            <a:srgbClr val="87888B"/>
          </a:solidFill>
        </p:spPr>
        <p:txBody>
          <a:bodyPr wrap="square" lIns="0" tIns="0" rIns="0" bIns="0" rtlCol="0"/>
          <a:lstStyle/>
          <a:p>
            <a:endParaRPr/>
          </a:p>
        </p:txBody>
      </p:sp>
      <p:sp>
        <p:nvSpPr>
          <p:cNvPr id="127" name="object 127"/>
          <p:cNvSpPr/>
          <p:nvPr/>
        </p:nvSpPr>
        <p:spPr>
          <a:xfrm>
            <a:off x="4317772" y="3084464"/>
            <a:ext cx="40005" cy="59690"/>
          </a:xfrm>
          <a:custGeom>
            <a:avLst/>
            <a:gdLst/>
            <a:ahLst/>
            <a:cxnLst/>
            <a:rect l="l" t="t" r="r" b="b"/>
            <a:pathLst>
              <a:path w="40004" h="59689">
                <a:moveTo>
                  <a:pt x="39839" y="59181"/>
                </a:moveTo>
                <a:lnTo>
                  <a:pt x="0" y="59181"/>
                </a:lnTo>
                <a:lnTo>
                  <a:pt x="0" y="0"/>
                </a:lnTo>
                <a:lnTo>
                  <a:pt x="39839" y="0"/>
                </a:lnTo>
                <a:lnTo>
                  <a:pt x="39839" y="59181"/>
                </a:lnTo>
                <a:close/>
              </a:path>
            </a:pathLst>
          </a:custGeom>
          <a:ln w="3175">
            <a:solidFill>
              <a:srgbClr val="255579"/>
            </a:solidFill>
          </a:ln>
        </p:spPr>
        <p:txBody>
          <a:bodyPr wrap="square" lIns="0" tIns="0" rIns="0" bIns="0" rtlCol="0"/>
          <a:lstStyle/>
          <a:p>
            <a:endParaRPr/>
          </a:p>
        </p:txBody>
      </p:sp>
      <p:sp>
        <p:nvSpPr>
          <p:cNvPr id="128" name="object 128"/>
          <p:cNvSpPr/>
          <p:nvPr/>
        </p:nvSpPr>
        <p:spPr>
          <a:xfrm>
            <a:off x="3843394" y="3172676"/>
            <a:ext cx="298450" cy="314325"/>
          </a:xfrm>
          <a:custGeom>
            <a:avLst/>
            <a:gdLst/>
            <a:ahLst/>
            <a:cxnLst/>
            <a:rect l="l" t="t" r="r" b="b"/>
            <a:pathLst>
              <a:path w="298450" h="314325">
                <a:moveTo>
                  <a:pt x="285445" y="0"/>
                </a:moveTo>
                <a:lnTo>
                  <a:pt x="0" y="13589"/>
                </a:lnTo>
                <a:lnTo>
                  <a:pt x="0" y="313753"/>
                </a:lnTo>
                <a:lnTo>
                  <a:pt x="297967" y="278841"/>
                </a:lnTo>
                <a:lnTo>
                  <a:pt x="285445" y="0"/>
                </a:lnTo>
                <a:close/>
              </a:path>
            </a:pathLst>
          </a:custGeom>
          <a:solidFill>
            <a:srgbClr val="79695A"/>
          </a:solidFill>
        </p:spPr>
        <p:txBody>
          <a:bodyPr wrap="square" lIns="0" tIns="0" rIns="0" bIns="0" rtlCol="0"/>
          <a:lstStyle/>
          <a:p>
            <a:endParaRPr/>
          </a:p>
        </p:txBody>
      </p:sp>
      <p:sp>
        <p:nvSpPr>
          <p:cNvPr id="129" name="object 129"/>
          <p:cNvSpPr/>
          <p:nvPr/>
        </p:nvSpPr>
        <p:spPr>
          <a:xfrm>
            <a:off x="3843388" y="3172672"/>
            <a:ext cx="298450" cy="314325"/>
          </a:xfrm>
          <a:custGeom>
            <a:avLst/>
            <a:gdLst/>
            <a:ahLst/>
            <a:cxnLst/>
            <a:rect l="l" t="t" r="r" b="b"/>
            <a:pathLst>
              <a:path w="298450" h="314325">
                <a:moveTo>
                  <a:pt x="0" y="13592"/>
                </a:moveTo>
                <a:lnTo>
                  <a:pt x="285449" y="0"/>
                </a:lnTo>
                <a:lnTo>
                  <a:pt x="297971" y="278853"/>
                </a:lnTo>
                <a:lnTo>
                  <a:pt x="0" y="313753"/>
                </a:lnTo>
              </a:path>
            </a:pathLst>
          </a:custGeom>
          <a:ln w="3175">
            <a:solidFill>
              <a:srgbClr val="255579"/>
            </a:solidFill>
          </a:ln>
        </p:spPr>
        <p:txBody>
          <a:bodyPr wrap="square" lIns="0" tIns="0" rIns="0" bIns="0" rtlCol="0"/>
          <a:lstStyle/>
          <a:p>
            <a:endParaRPr/>
          </a:p>
        </p:txBody>
      </p:sp>
      <p:sp>
        <p:nvSpPr>
          <p:cNvPr id="130" name="object 130"/>
          <p:cNvSpPr/>
          <p:nvPr/>
        </p:nvSpPr>
        <p:spPr>
          <a:xfrm>
            <a:off x="3843394" y="3190877"/>
            <a:ext cx="281305" cy="295910"/>
          </a:xfrm>
          <a:custGeom>
            <a:avLst/>
            <a:gdLst/>
            <a:ahLst/>
            <a:cxnLst/>
            <a:rect l="l" t="t" r="r" b="b"/>
            <a:pathLst>
              <a:path w="281304" h="295910">
                <a:moveTo>
                  <a:pt x="270649" y="0"/>
                </a:moveTo>
                <a:lnTo>
                  <a:pt x="0" y="13538"/>
                </a:lnTo>
                <a:lnTo>
                  <a:pt x="0" y="295363"/>
                </a:lnTo>
                <a:lnTo>
                  <a:pt x="280885" y="260642"/>
                </a:lnTo>
                <a:lnTo>
                  <a:pt x="270649" y="0"/>
                </a:lnTo>
                <a:close/>
              </a:path>
            </a:pathLst>
          </a:custGeom>
          <a:solidFill>
            <a:srgbClr val="87888B"/>
          </a:solidFill>
        </p:spPr>
        <p:txBody>
          <a:bodyPr wrap="square" lIns="0" tIns="0" rIns="0" bIns="0" rtlCol="0"/>
          <a:lstStyle/>
          <a:p>
            <a:endParaRPr/>
          </a:p>
        </p:txBody>
      </p:sp>
      <p:sp>
        <p:nvSpPr>
          <p:cNvPr id="131" name="object 131"/>
          <p:cNvSpPr/>
          <p:nvPr/>
        </p:nvSpPr>
        <p:spPr>
          <a:xfrm>
            <a:off x="3843388" y="3190882"/>
            <a:ext cx="281305" cy="295910"/>
          </a:xfrm>
          <a:custGeom>
            <a:avLst/>
            <a:gdLst/>
            <a:ahLst/>
            <a:cxnLst/>
            <a:rect l="l" t="t" r="r" b="b"/>
            <a:pathLst>
              <a:path w="281304" h="295910">
                <a:moveTo>
                  <a:pt x="0" y="13532"/>
                </a:moveTo>
                <a:lnTo>
                  <a:pt x="270653" y="0"/>
                </a:lnTo>
                <a:lnTo>
                  <a:pt x="280902" y="260642"/>
                </a:lnTo>
                <a:lnTo>
                  <a:pt x="0" y="295363"/>
                </a:lnTo>
              </a:path>
            </a:pathLst>
          </a:custGeom>
          <a:ln w="3175">
            <a:solidFill>
              <a:srgbClr val="255579"/>
            </a:solidFill>
          </a:ln>
        </p:spPr>
        <p:txBody>
          <a:bodyPr wrap="square" lIns="0" tIns="0" rIns="0" bIns="0" rtlCol="0"/>
          <a:lstStyle/>
          <a:p>
            <a:endParaRPr/>
          </a:p>
        </p:txBody>
      </p:sp>
      <p:sp>
        <p:nvSpPr>
          <p:cNvPr id="132" name="object 132"/>
          <p:cNvSpPr/>
          <p:nvPr/>
        </p:nvSpPr>
        <p:spPr>
          <a:xfrm>
            <a:off x="3937625" y="3197714"/>
            <a:ext cx="52705" cy="273685"/>
          </a:xfrm>
          <a:custGeom>
            <a:avLst/>
            <a:gdLst/>
            <a:ahLst/>
            <a:cxnLst/>
            <a:rect l="l" t="t" r="r" b="b"/>
            <a:pathLst>
              <a:path w="52704" h="273685">
                <a:moveTo>
                  <a:pt x="37566" y="0"/>
                </a:moveTo>
                <a:lnTo>
                  <a:pt x="0" y="2273"/>
                </a:lnTo>
                <a:lnTo>
                  <a:pt x="12522" y="273151"/>
                </a:lnTo>
                <a:lnTo>
                  <a:pt x="52349" y="270878"/>
                </a:lnTo>
                <a:lnTo>
                  <a:pt x="37566" y="0"/>
                </a:lnTo>
                <a:close/>
              </a:path>
            </a:pathLst>
          </a:custGeom>
          <a:solidFill>
            <a:srgbClr val="79695A"/>
          </a:solidFill>
        </p:spPr>
        <p:txBody>
          <a:bodyPr wrap="square" lIns="0" tIns="0" rIns="0" bIns="0" rtlCol="0"/>
          <a:lstStyle/>
          <a:p>
            <a:endParaRPr/>
          </a:p>
        </p:txBody>
      </p:sp>
      <p:sp>
        <p:nvSpPr>
          <p:cNvPr id="133" name="object 133"/>
          <p:cNvSpPr/>
          <p:nvPr/>
        </p:nvSpPr>
        <p:spPr>
          <a:xfrm>
            <a:off x="3937625" y="3197714"/>
            <a:ext cx="52705" cy="273685"/>
          </a:xfrm>
          <a:custGeom>
            <a:avLst/>
            <a:gdLst/>
            <a:ahLst/>
            <a:cxnLst/>
            <a:rect l="l" t="t" r="r" b="b"/>
            <a:pathLst>
              <a:path w="52704" h="273685">
                <a:moveTo>
                  <a:pt x="0" y="2273"/>
                </a:moveTo>
                <a:lnTo>
                  <a:pt x="12522" y="273151"/>
                </a:lnTo>
                <a:lnTo>
                  <a:pt x="52349" y="270878"/>
                </a:lnTo>
                <a:lnTo>
                  <a:pt x="37566" y="0"/>
                </a:lnTo>
                <a:lnTo>
                  <a:pt x="0" y="2273"/>
                </a:lnTo>
                <a:close/>
              </a:path>
            </a:pathLst>
          </a:custGeom>
          <a:ln w="3175">
            <a:solidFill>
              <a:srgbClr val="255579"/>
            </a:solidFill>
          </a:ln>
        </p:spPr>
        <p:txBody>
          <a:bodyPr wrap="square" lIns="0" tIns="0" rIns="0" bIns="0" rtlCol="0"/>
          <a:lstStyle/>
          <a:p>
            <a:endParaRPr/>
          </a:p>
        </p:txBody>
      </p:sp>
      <p:sp>
        <p:nvSpPr>
          <p:cNvPr id="134" name="object 134"/>
          <p:cNvSpPr/>
          <p:nvPr/>
        </p:nvSpPr>
        <p:spPr>
          <a:xfrm>
            <a:off x="3956974" y="3199987"/>
            <a:ext cx="12700" cy="269875"/>
          </a:xfrm>
          <a:custGeom>
            <a:avLst/>
            <a:gdLst/>
            <a:ahLst/>
            <a:cxnLst/>
            <a:rect l="l" t="t" r="r" b="b"/>
            <a:pathLst>
              <a:path w="12700" h="269875">
                <a:moveTo>
                  <a:pt x="0" y="0"/>
                </a:moveTo>
                <a:lnTo>
                  <a:pt x="12522" y="269748"/>
                </a:lnTo>
              </a:path>
            </a:pathLst>
          </a:custGeom>
          <a:ln w="3175">
            <a:solidFill>
              <a:srgbClr val="255579"/>
            </a:solidFill>
          </a:ln>
        </p:spPr>
        <p:txBody>
          <a:bodyPr wrap="square" lIns="0" tIns="0" rIns="0" bIns="0" rtlCol="0"/>
          <a:lstStyle/>
          <a:p>
            <a:endParaRPr/>
          </a:p>
        </p:txBody>
      </p:sp>
      <p:sp>
        <p:nvSpPr>
          <p:cNvPr id="135" name="object 135"/>
          <p:cNvSpPr/>
          <p:nvPr/>
        </p:nvSpPr>
        <p:spPr>
          <a:xfrm>
            <a:off x="5008360" y="2926261"/>
            <a:ext cx="325120" cy="113030"/>
          </a:xfrm>
          <a:custGeom>
            <a:avLst/>
            <a:gdLst/>
            <a:ahLst/>
            <a:cxnLst/>
            <a:rect l="l" t="t" r="r" b="b"/>
            <a:pathLst>
              <a:path w="325120" h="113030">
                <a:moveTo>
                  <a:pt x="219379" y="87071"/>
                </a:moveTo>
                <a:lnTo>
                  <a:pt x="112674" y="87071"/>
                </a:lnTo>
                <a:lnTo>
                  <a:pt x="144116" y="106273"/>
                </a:lnTo>
                <a:lnTo>
                  <a:pt x="165712" y="112674"/>
                </a:lnTo>
                <a:lnTo>
                  <a:pt x="187465" y="106273"/>
                </a:lnTo>
                <a:lnTo>
                  <a:pt x="219379" y="87071"/>
                </a:lnTo>
                <a:close/>
              </a:path>
              <a:path w="325120" h="113030">
                <a:moveTo>
                  <a:pt x="312983" y="87071"/>
                </a:moveTo>
                <a:lnTo>
                  <a:pt x="219379" y="87071"/>
                </a:lnTo>
                <a:lnTo>
                  <a:pt x="251552" y="99099"/>
                </a:lnTo>
                <a:lnTo>
                  <a:pt x="271880" y="103285"/>
                </a:lnTo>
                <a:lnTo>
                  <a:pt x="289004" y="99790"/>
                </a:lnTo>
                <a:lnTo>
                  <a:pt x="311569" y="88772"/>
                </a:lnTo>
                <a:lnTo>
                  <a:pt x="312983" y="87071"/>
                </a:lnTo>
                <a:close/>
              </a:path>
              <a:path w="325120" h="113030">
                <a:moveTo>
                  <a:pt x="79390" y="13542"/>
                </a:moveTo>
                <a:lnTo>
                  <a:pt x="44386" y="41290"/>
                </a:lnTo>
                <a:lnTo>
                  <a:pt x="40970" y="52069"/>
                </a:lnTo>
                <a:lnTo>
                  <a:pt x="21127" y="53772"/>
                </a:lnTo>
                <a:lnTo>
                  <a:pt x="10245" y="56118"/>
                </a:lnTo>
                <a:lnTo>
                  <a:pt x="4483" y="60706"/>
                </a:lnTo>
                <a:lnTo>
                  <a:pt x="0" y="69138"/>
                </a:lnTo>
                <a:lnTo>
                  <a:pt x="3319" y="80465"/>
                </a:lnTo>
                <a:lnTo>
                  <a:pt x="23366" y="89949"/>
                </a:lnTo>
                <a:lnTo>
                  <a:pt x="59898" y="93511"/>
                </a:lnTo>
                <a:lnTo>
                  <a:pt x="112674" y="87071"/>
                </a:lnTo>
                <a:lnTo>
                  <a:pt x="312983" y="87071"/>
                </a:lnTo>
                <a:lnTo>
                  <a:pt x="324658" y="73021"/>
                </a:lnTo>
                <a:lnTo>
                  <a:pt x="315098" y="58150"/>
                </a:lnTo>
                <a:lnTo>
                  <a:pt x="294374" y="48653"/>
                </a:lnTo>
                <a:lnTo>
                  <a:pt x="273164" y="48653"/>
                </a:lnTo>
                <a:lnTo>
                  <a:pt x="263359" y="24216"/>
                </a:lnTo>
                <a:lnTo>
                  <a:pt x="260475" y="21335"/>
                </a:lnTo>
                <a:lnTo>
                  <a:pt x="198894" y="21335"/>
                </a:lnTo>
                <a:lnTo>
                  <a:pt x="197533" y="19634"/>
                </a:lnTo>
                <a:lnTo>
                  <a:pt x="108407" y="19634"/>
                </a:lnTo>
                <a:lnTo>
                  <a:pt x="90379" y="14866"/>
                </a:lnTo>
                <a:lnTo>
                  <a:pt x="79390" y="13542"/>
                </a:lnTo>
                <a:close/>
              </a:path>
              <a:path w="325120" h="113030">
                <a:moveTo>
                  <a:pt x="294172" y="48560"/>
                </a:moveTo>
                <a:lnTo>
                  <a:pt x="273164" y="48653"/>
                </a:lnTo>
                <a:lnTo>
                  <a:pt x="294374" y="48653"/>
                </a:lnTo>
                <a:lnTo>
                  <a:pt x="294172" y="48560"/>
                </a:lnTo>
                <a:close/>
              </a:path>
              <a:path w="325120" h="113030">
                <a:moveTo>
                  <a:pt x="233187" y="13118"/>
                </a:moveTo>
                <a:lnTo>
                  <a:pt x="198894" y="21335"/>
                </a:lnTo>
                <a:lnTo>
                  <a:pt x="260475" y="21335"/>
                </a:lnTo>
                <a:lnTo>
                  <a:pt x="252355" y="13225"/>
                </a:lnTo>
                <a:lnTo>
                  <a:pt x="233187" y="13118"/>
                </a:lnTo>
                <a:close/>
              </a:path>
              <a:path w="325120" h="113030">
                <a:moveTo>
                  <a:pt x="151091" y="0"/>
                </a:moveTo>
                <a:lnTo>
                  <a:pt x="131097" y="3067"/>
                </a:lnTo>
                <a:lnTo>
                  <a:pt x="117905" y="9817"/>
                </a:lnTo>
                <a:lnTo>
                  <a:pt x="110635" y="16566"/>
                </a:lnTo>
                <a:lnTo>
                  <a:pt x="108407" y="19634"/>
                </a:lnTo>
                <a:lnTo>
                  <a:pt x="197533" y="19634"/>
                </a:lnTo>
                <a:lnTo>
                  <a:pt x="189025" y="9001"/>
                </a:lnTo>
                <a:lnTo>
                  <a:pt x="180755" y="2666"/>
                </a:lnTo>
                <a:lnTo>
                  <a:pt x="169605" y="333"/>
                </a:lnTo>
                <a:lnTo>
                  <a:pt x="151091" y="0"/>
                </a:lnTo>
                <a:close/>
              </a:path>
            </a:pathLst>
          </a:custGeom>
          <a:solidFill>
            <a:srgbClr val="FFFFFF"/>
          </a:solidFill>
        </p:spPr>
        <p:txBody>
          <a:bodyPr wrap="square" lIns="0" tIns="0" rIns="0" bIns="0" rtlCol="0"/>
          <a:lstStyle/>
          <a:p>
            <a:endParaRPr/>
          </a:p>
        </p:txBody>
      </p:sp>
      <p:sp>
        <p:nvSpPr>
          <p:cNvPr id="136" name="object 136"/>
          <p:cNvSpPr/>
          <p:nvPr/>
        </p:nvSpPr>
        <p:spPr>
          <a:xfrm>
            <a:off x="5008360" y="2926261"/>
            <a:ext cx="325120" cy="113030"/>
          </a:xfrm>
          <a:custGeom>
            <a:avLst/>
            <a:gdLst/>
            <a:ahLst/>
            <a:cxnLst/>
            <a:rect l="l" t="t" r="r" b="b"/>
            <a:pathLst>
              <a:path w="325120" h="113030">
                <a:moveTo>
                  <a:pt x="198894" y="21335"/>
                </a:moveTo>
                <a:lnTo>
                  <a:pt x="189025" y="9001"/>
                </a:lnTo>
                <a:lnTo>
                  <a:pt x="180755" y="2666"/>
                </a:lnTo>
                <a:lnTo>
                  <a:pt x="169605" y="333"/>
                </a:lnTo>
                <a:lnTo>
                  <a:pt x="151091" y="0"/>
                </a:lnTo>
                <a:lnTo>
                  <a:pt x="131097" y="3067"/>
                </a:lnTo>
                <a:lnTo>
                  <a:pt x="117905" y="9817"/>
                </a:lnTo>
                <a:lnTo>
                  <a:pt x="110635" y="16566"/>
                </a:lnTo>
                <a:lnTo>
                  <a:pt x="108407" y="19634"/>
                </a:lnTo>
                <a:lnTo>
                  <a:pt x="90379" y="14866"/>
                </a:lnTo>
                <a:lnTo>
                  <a:pt x="50335" y="31538"/>
                </a:lnTo>
                <a:lnTo>
                  <a:pt x="40970" y="52069"/>
                </a:lnTo>
                <a:lnTo>
                  <a:pt x="21127" y="53772"/>
                </a:lnTo>
                <a:lnTo>
                  <a:pt x="10245" y="56118"/>
                </a:lnTo>
                <a:lnTo>
                  <a:pt x="4483" y="60706"/>
                </a:lnTo>
                <a:lnTo>
                  <a:pt x="0" y="69138"/>
                </a:lnTo>
                <a:lnTo>
                  <a:pt x="3319" y="80465"/>
                </a:lnTo>
                <a:lnTo>
                  <a:pt x="23366" y="89949"/>
                </a:lnTo>
                <a:lnTo>
                  <a:pt x="59898" y="93511"/>
                </a:lnTo>
                <a:lnTo>
                  <a:pt x="112674" y="87071"/>
                </a:lnTo>
                <a:lnTo>
                  <a:pt x="144116" y="106273"/>
                </a:lnTo>
                <a:lnTo>
                  <a:pt x="165712" y="112674"/>
                </a:lnTo>
                <a:lnTo>
                  <a:pt x="187465" y="106273"/>
                </a:lnTo>
                <a:lnTo>
                  <a:pt x="219379" y="87071"/>
                </a:lnTo>
                <a:lnTo>
                  <a:pt x="251552" y="99099"/>
                </a:lnTo>
                <a:lnTo>
                  <a:pt x="271880" y="103285"/>
                </a:lnTo>
                <a:lnTo>
                  <a:pt x="289004" y="99790"/>
                </a:lnTo>
                <a:lnTo>
                  <a:pt x="311569" y="88772"/>
                </a:lnTo>
                <a:lnTo>
                  <a:pt x="324658" y="73021"/>
                </a:lnTo>
                <a:lnTo>
                  <a:pt x="315098" y="58150"/>
                </a:lnTo>
                <a:lnTo>
                  <a:pt x="294172" y="48560"/>
                </a:lnTo>
                <a:lnTo>
                  <a:pt x="273164" y="48653"/>
                </a:lnTo>
                <a:lnTo>
                  <a:pt x="263359" y="24216"/>
                </a:lnTo>
                <a:lnTo>
                  <a:pt x="252355" y="13225"/>
                </a:lnTo>
                <a:lnTo>
                  <a:pt x="233187" y="13118"/>
                </a:lnTo>
                <a:lnTo>
                  <a:pt x="198894" y="21335"/>
                </a:lnTo>
                <a:close/>
              </a:path>
            </a:pathLst>
          </a:custGeom>
          <a:ln w="3175">
            <a:solidFill>
              <a:srgbClr val="255579"/>
            </a:solidFill>
          </a:ln>
        </p:spPr>
        <p:txBody>
          <a:bodyPr wrap="square" lIns="0" tIns="0" rIns="0" bIns="0" rtlCol="0"/>
          <a:lstStyle/>
          <a:p>
            <a:endParaRPr/>
          </a:p>
        </p:txBody>
      </p:sp>
      <p:sp>
        <p:nvSpPr>
          <p:cNvPr id="137" name="object 137"/>
          <p:cNvSpPr/>
          <p:nvPr/>
        </p:nvSpPr>
        <p:spPr>
          <a:xfrm>
            <a:off x="5750008" y="3038618"/>
            <a:ext cx="281305" cy="114935"/>
          </a:xfrm>
          <a:custGeom>
            <a:avLst/>
            <a:gdLst/>
            <a:ahLst/>
            <a:cxnLst/>
            <a:rect l="l" t="t" r="r" b="b"/>
            <a:pathLst>
              <a:path w="281304" h="114935">
                <a:moveTo>
                  <a:pt x="258495" y="93362"/>
                </a:moveTo>
                <a:lnTo>
                  <a:pt x="177558" y="93362"/>
                </a:lnTo>
                <a:lnTo>
                  <a:pt x="207583" y="111260"/>
                </a:lnTo>
                <a:lnTo>
                  <a:pt x="228350" y="114915"/>
                </a:lnTo>
                <a:lnTo>
                  <a:pt x="249544" y="102247"/>
                </a:lnTo>
                <a:lnTo>
                  <a:pt x="258495" y="93362"/>
                </a:lnTo>
                <a:close/>
              </a:path>
              <a:path w="281304" h="114935">
                <a:moveTo>
                  <a:pt x="269678" y="82262"/>
                </a:moveTo>
                <a:lnTo>
                  <a:pt x="92189" y="82262"/>
                </a:lnTo>
                <a:lnTo>
                  <a:pt x="106010" y="102602"/>
                </a:lnTo>
                <a:lnTo>
                  <a:pt x="119510" y="110539"/>
                </a:lnTo>
                <a:lnTo>
                  <a:pt x="140691" y="107112"/>
                </a:lnTo>
                <a:lnTo>
                  <a:pt x="177558" y="93362"/>
                </a:lnTo>
                <a:lnTo>
                  <a:pt x="258495" y="93362"/>
                </a:lnTo>
                <a:lnTo>
                  <a:pt x="269678" y="82262"/>
                </a:lnTo>
                <a:close/>
              </a:path>
              <a:path w="281304" h="114935">
                <a:moveTo>
                  <a:pt x="39613" y="33889"/>
                </a:moveTo>
                <a:lnTo>
                  <a:pt x="16219" y="36279"/>
                </a:lnTo>
                <a:lnTo>
                  <a:pt x="5629" y="43950"/>
                </a:lnTo>
                <a:lnTo>
                  <a:pt x="0" y="59224"/>
                </a:lnTo>
                <a:lnTo>
                  <a:pt x="4219" y="72484"/>
                </a:lnTo>
                <a:lnTo>
                  <a:pt x="23172" y="81892"/>
                </a:lnTo>
                <a:lnTo>
                  <a:pt x="53587" y="85726"/>
                </a:lnTo>
                <a:lnTo>
                  <a:pt x="92189" y="82262"/>
                </a:lnTo>
                <a:lnTo>
                  <a:pt x="269678" y="82262"/>
                </a:lnTo>
                <a:lnTo>
                  <a:pt x="280847" y="71175"/>
                </a:lnTo>
                <a:lnTo>
                  <a:pt x="222220" y="34459"/>
                </a:lnTo>
                <a:lnTo>
                  <a:pt x="83654" y="34459"/>
                </a:lnTo>
                <a:lnTo>
                  <a:pt x="39613" y="33889"/>
                </a:lnTo>
                <a:close/>
              </a:path>
              <a:path w="281304" h="114935">
                <a:moveTo>
                  <a:pt x="156008" y="0"/>
                </a:moveTo>
                <a:lnTo>
                  <a:pt x="100585" y="12498"/>
                </a:lnTo>
                <a:lnTo>
                  <a:pt x="83654" y="34459"/>
                </a:lnTo>
                <a:lnTo>
                  <a:pt x="222220" y="34459"/>
                </a:lnTo>
                <a:lnTo>
                  <a:pt x="189509" y="13974"/>
                </a:lnTo>
                <a:lnTo>
                  <a:pt x="169718" y="4226"/>
                </a:lnTo>
                <a:lnTo>
                  <a:pt x="156008" y="0"/>
                </a:lnTo>
                <a:close/>
              </a:path>
            </a:pathLst>
          </a:custGeom>
          <a:solidFill>
            <a:srgbClr val="FFFFFF"/>
          </a:solidFill>
        </p:spPr>
        <p:txBody>
          <a:bodyPr wrap="square" lIns="0" tIns="0" rIns="0" bIns="0" rtlCol="0"/>
          <a:lstStyle/>
          <a:p>
            <a:endParaRPr/>
          </a:p>
        </p:txBody>
      </p:sp>
      <p:sp>
        <p:nvSpPr>
          <p:cNvPr id="138" name="object 138"/>
          <p:cNvSpPr/>
          <p:nvPr/>
        </p:nvSpPr>
        <p:spPr>
          <a:xfrm>
            <a:off x="5750008" y="3038618"/>
            <a:ext cx="281305" cy="114935"/>
          </a:xfrm>
          <a:custGeom>
            <a:avLst/>
            <a:gdLst/>
            <a:ahLst/>
            <a:cxnLst/>
            <a:rect l="l" t="t" r="r" b="b"/>
            <a:pathLst>
              <a:path w="281304" h="114935">
                <a:moveTo>
                  <a:pt x="189509" y="13974"/>
                </a:moveTo>
                <a:lnTo>
                  <a:pt x="169718" y="4226"/>
                </a:lnTo>
                <a:lnTo>
                  <a:pt x="156008" y="0"/>
                </a:lnTo>
                <a:lnTo>
                  <a:pt x="141976" y="414"/>
                </a:lnTo>
                <a:lnTo>
                  <a:pt x="100585" y="12498"/>
                </a:lnTo>
                <a:lnTo>
                  <a:pt x="83654" y="34459"/>
                </a:lnTo>
                <a:lnTo>
                  <a:pt x="39613" y="33889"/>
                </a:lnTo>
                <a:lnTo>
                  <a:pt x="16219" y="36279"/>
                </a:lnTo>
                <a:lnTo>
                  <a:pt x="5629" y="43950"/>
                </a:lnTo>
                <a:lnTo>
                  <a:pt x="0" y="59224"/>
                </a:lnTo>
                <a:lnTo>
                  <a:pt x="4219" y="72484"/>
                </a:lnTo>
                <a:lnTo>
                  <a:pt x="23172" y="81892"/>
                </a:lnTo>
                <a:lnTo>
                  <a:pt x="53587" y="85726"/>
                </a:lnTo>
                <a:lnTo>
                  <a:pt x="92189" y="82262"/>
                </a:lnTo>
                <a:lnTo>
                  <a:pt x="106010" y="102602"/>
                </a:lnTo>
                <a:lnTo>
                  <a:pt x="119510" y="110539"/>
                </a:lnTo>
                <a:lnTo>
                  <a:pt x="140691" y="107112"/>
                </a:lnTo>
                <a:lnTo>
                  <a:pt x="177558" y="93362"/>
                </a:lnTo>
                <a:lnTo>
                  <a:pt x="207583" y="111260"/>
                </a:lnTo>
                <a:lnTo>
                  <a:pt x="228350" y="114915"/>
                </a:lnTo>
                <a:lnTo>
                  <a:pt x="249544" y="102247"/>
                </a:lnTo>
                <a:lnTo>
                  <a:pt x="280847" y="71175"/>
                </a:lnTo>
                <a:lnTo>
                  <a:pt x="189509" y="13974"/>
                </a:lnTo>
                <a:close/>
              </a:path>
            </a:pathLst>
          </a:custGeom>
          <a:ln w="3175">
            <a:solidFill>
              <a:srgbClr val="255579"/>
            </a:solidFill>
          </a:ln>
        </p:spPr>
        <p:txBody>
          <a:bodyPr wrap="square" lIns="0" tIns="0" rIns="0" bIns="0" rtlCol="0"/>
          <a:lstStyle/>
          <a:p>
            <a:endParaRPr/>
          </a:p>
        </p:txBody>
      </p:sp>
      <p:sp>
        <p:nvSpPr>
          <p:cNvPr id="139" name="object 139"/>
          <p:cNvSpPr/>
          <p:nvPr/>
        </p:nvSpPr>
        <p:spPr>
          <a:xfrm>
            <a:off x="3843388" y="3347425"/>
            <a:ext cx="2552700" cy="1254760"/>
          </a:xfrm>
          <a:custGeom>
            <a:avLst/>
            <a:gdLst/>
            <a:ahLst/>
            <a:cxnLst/>
            <a:rect l="l" t="t" r="r" b="b"/>
            <a:pathLst>
              <a:path w="2552700" h="1254760">
                <a:moveTo>
                  <a:pt x="1389332" y="0"/>
                </a:moveTo>
                <a:lnTo>
                  <a:pt x="1112660" y="2739"/>
                </a:lnTo>
                <a:lnTo>
                  <a:pt x="1022356" y="5532"/>
                </a:lnTo>
                <a:lnTo>
                  <a:pt x="983144" y="7352"/>
                </a:lnTo>
                <a:lnTo>
                  <a:pt x="786816" y="18874"/>
                </a:lnTo>
                <a:lnTo>
                  <a:pt x="616092" y="35519"/>
                </a:lnTo>
                <a:lnTo>
                  <a:pt x="376222" y="68812"/>
                </a:lnTo>
                <a:lnTo>
                  <a:pt x="0" y="126082"/>
                </a:lnTo>
                <a:lnTo>
                  <a:pt x="0" y="1254394"/>
                </a:lnTo>
                <a:lnTo>
                  <a:pt x="2552433" y="1254394"/>
                </a:lnTo>
                <a:lnTo>
                  <a:pt x="2552433" y="26172"/>
                </a:lnTo>
                <a:lnTo>
                  <a:pt x="2425031" y="19195"/>
                </a:lnTo>
                <a:lnTo>
                  <a:pt x="2256017" y="12446"/>
                </a:lnTo>
                <a:lnTo>
                  <a:pt x="1637037" y="1171"/>
                </a:lnTo>
                <a:lnTo>
                  <a:pt x="1389332" y="0"/>
                </a:lnTo>
                <a:close/>
              </a:path>
            </a:pathLst>
          </a:custGeom>
          <a:solidFill>
            <a:srgbClr val="C0C1C4"/>
          </a:solidFill>
        </p:spPr>
        <p:txBody>
          <a:bodyPr wrap="square" lIns="0" tIns="0" rIns="0" bIns="0" rtlCol="0"/>
          <a:lstStyle/>
          <a:p>
            <a:endParaRPr/>
          </a:p>
        </p:txBody>
      </p:sp>
      <p:sp>
        <p:nvSpPr>
          <p:cNvPr id="140" name="object 140"/>
          <p:cNvSpPr/>
          <p:nvPr/>
        </p:nvSpPr>
        <p:spPr>
          <a:xfrm>
            <a:off x="3842251" y="2819025"/>
            <a:ext cx="2554706" cy="1073271"/>
          </a:xfrm>
          <a:prstGeom prst="rect">
            <a:avLst/>
          </a:prstGeom>
          <a:blipFill>
            <a:blip r:embed="rId5" cstate="print"/>
            <a:stretch>
              <a:fillRect/>
            </a:stretch>
          </a:blipFill>
        </p:spPr>
        <p:txBody>
          <a:bodyPr wrap="square" lIns="0" tIns="0" rIns="0" bIns="0" rtlCol="0"/>
          <a:lstStyle/>
          <a:p>
            <a:endParaRPr/>
          </a:p>
        </p:txBody>
      </p:sp>
      <p:sp>
        <p:nvSpPr>
          <p:cNvPr id="141" name="object 141"/>
          <p:cNvSpPr/>
          <p:nvPr/>
        </p:nvSpPr>
        <p:spPr>
          <a:xfrm>
            <a:off x="3843388" y="3680864"/>
            <a:ext cx="461009" cy="303530"/>
          </a:xfrm>
          <a:custGeom>
            <a:avLst/>
            <a:gdLst/>
            <a:ahLst/>
            <a:cxnLst/>
            <a:rect l="l" t="t" r="r" b="b"/>
            <a:pathLst>
              <a:path w="461010" h="303529">
                <a:moveTo>
                  <a:pt x="402681" y="0"/>
                </a:moveTo>
                <a:lnTo>
                  <a:pt x="190421" y="115294"/>
                </a:lnTo>
                <a:lnTo>
                  <a:pt x="74673" y="179690"/>
                </a:lnTo>
                <a:lnTo>
                  <a:pt x="14945" y="216557"/>
                </a:lnTo>
                <a:lnTo>
                  <a:pt x="0" y="227615"/>
                </a:lnTo>
                <a:lnTo>
                  <a:pt x="0" y="303308"/>
                </a:lnTo>
                <a:lnTo>
                  <a:pt x="214641" y="161280"/>
                </a:lnTo>
                <a:lnTo>
                  <a:pt x="346982" y="75117"/>
                </a:lnTo>
                <a:lnTo>
                  <a:pt x="413700" y="35050"/>
                </a:lnTo>
                <a:lnTo>
                  <a:pt x="460733" y="11950"/>
                </a:lnTo>
                <a:lnTo>
                  <a:pt x="402681" y="0"/>
                </a:lnTo>
                <a:close/>
              </a:path>
            </a:pathLst>
          </a:custGeom>
          <a:solidFill>
            <a:srgbClr val="FFFFFF"/>
          </a:solidFill>
        </p:spPr>
        <p:txBody>
          <a:bodyPr wrap="square" lIns="0" tIns="0" rIns="0" bIns="0" rtlCol="0"/>
          <a:lstStyle/>
          <a:p>
            <a:endParaRPr/>
          </a:p>
        </p:txBody>
      </p:sp>
      <p:sp>
        <p:nvSpPr>
          <p:cNvPr id="142" name="object 142"/>
          <p:cNvSpPr/>
          <p:nvPr/>
        </p:nvSpPr>
        <p:spPr>
          <a:xfrm>
            <a:off x="3843388" y="3680864"/>
            <a:ext cx="403225" cy="227965"/>
          </a:xfrm>
          <a:custGeom>
            <a:avLst/>
            <a:gdLst/>
            <a:ahLst/>
            <a:cxnLst/>
            <a:rect l="l" t="t" r="r" b="b"/>
            <a:pathLst>
              <a:path w="403225" h="227964">
                <a:moveTo>
                  <a:pt x="402681" y="0"/>
                </a:moveTo>
                <a:lnTo>
                  <a:pt x="190421" y="115294"/>
                </a:lnTo>
                <a:lnTo>
                  <a:pt x="74673" y="179690"/>
                </a:lnTo>
                <a:lnTo>
                  <a:pt x="14945" y="216557"/>
                </a:lnTo>
                <a:lnTo>
                  <a:pt x="0" y="227615"/>
                </a:lnTo>
              </a:path>
            </a:pathLst>
          </a:custGeom>
          <a:ln w="3175">
            <a:solidFill>
              <a:srgbClr val="255579"/>
            </a:solidFill>
          </a:ln>
        </p:spPr>
        <p:txBody>
          <a:bodyPr wrap="square" lIns="0" tIns="0" rIns="0" bIns="0" rtlCol="0"/>
          <a:lstStyle/>
          <a:p>
            <a:endParaRPr/>
          </a:p>
        </p:txBody>
      </p:sp>
      <p:sp>
        <p:nvSpPr>
          <p:cNvPr id="143" name="object 143"/>
          <p:cNvSpPr/>
          <p:nvPr/>
        </p:nvSpPr>
        <p:spPr>
          <a:xfrm>
            <a:off x="3843388" y="3680864"/>
            <a:ext cx="461009" cy="303530"/>
          </a:xfrm>
          <a:custGeom>
            <a:avLst/>
            <a:gdLst/>
            <a:ahLst/>
            <a:cxnLst/>
            <a:rect l="l" t="t" r="r" b="b"/>
            <a:pathLst>
              <a:path w="461010" h="303529">
                <a:moveTo>
                  <a:pt x="0" y="303308"/>
                </a:moveTo>
                <a:lnTo>
                  <a:pt x="214641" y="161280"/>
                </a:lnTo>
                <a:lnTo>
                  <a:pt x="346982" y="75117"/>
                </a:lnTo>
                <a:lnTo>
                  <a:pt x="413700" y="35050"/>
                </a:lnTo>
                <a:lnTo>
                  <a:pt x="460733" y="11950"/>
                </a:lnTo>
                <a:lnTo>
                  <a:pt x="402681" y="0"/>
                </a:lnTo>
              </a:path>
            </a:pathLst>
          </a:custGeom>
          <a:ln w="3175">
            <a:solidFill>
              <a:srgbClr val="255579"/>
            </a:solidFill>
          </a:ln>
        </p:spPr>
        <p:txBody>
          <a:bodyPr wrap="square" lIns="0" tIns="0" rIns="0" bIns="0" rtlCol="0"/>
          <a:lstStyle/>
          <a:p>
            <a:endParaRPr/>
          </a:p>
        </p:txBody>
      </p:sp>
      <p:sp>
        <p:nvSpPr>
          <p:cNvPr id="144" name="object 144"/>
          <p:cNvSpPr/>
          <p:nvPr/>
        </p:nvSpPr>
        <p:spPr>
          <a:xfrm>
            <a:off x="4850443" y="4075240"/>
            <a:ext cx="200025" cy="346710"/>
          </a:xfrm>
          <a:custGeom>
            <a:avLst/>
            <a:gdLst/>
            <a:ahLst/>
            <a:cxnLst/>
            <a:rect l="l" t="t" r="r" b="b"/>
            <a:pathLst>
              <a:path w="200025" h="346710">
                <a:moveTo>
                  <a:pt x="152793" y="0"/>
                </a:moveTo>
                <a:lnTo>
                  <a:pt x="0" y="346570"/>
                </a:lnTo>
                <a:lnTo>
                  <a:pt x="83654" y="346570"/>
                </a:lnTo>
                <a:lnTo>
                  <a:pt x="199745" y="3416"/>
                </a:lnTo>
                <a:lnTo>
                  <a:pt x="152793" y="0"/>
                </a:lnTo>
                <a:close/>
              </a:path>
            </a:pathLst>
          </a:custGeom>
          <a:solidFill>
            <a:srgbClr val="FFFFFF"/>
          </a:solidFill>
        </p:spPr>
        <p:txBody>
          <a:bodyPr wrap="square" lIns="0" tIns="0" rIns="0" bIns="0" rtlCol="0"/>
          <a:lstStyle/>
          <a:p>
            <a:endParaRPr/>
          </a:p>
        </p:txBody>
      </p:sp>
      <p:sp>
        <p:nvSpPr>
          <p:cNvPr id="145" name="object 145"/>
          <p:cNvSpPr/>
          <p:nvPr/>
        </p:nvSpPr>
        <p:spPr>
          <a:xfrm>
            <a:off x="4850443" y="4075240"/>
            <a:ext cx="200025" cy="346710"/>
          </a:xfrm>
          <a:custGeom>
            <a:avLst/>
            <a:gdLst/>
            <a:ahLst/>
            <a:cxnLst/>
            <a:rect l="l" t="t" r="r" b="b"/>
            <a:pathLst>
              <a:path w="200025" h="346710">
                <a:moveTo>
                  <a:pt x="152793" y="0"/>
                </a:moveTo>
                <a:lnTo>
                  <a:pt x="0" y="346570"/>
                </a:lnTo>
                <a:lnTo>
                  <a:pt x="83654" y="346570"/>
                </a:lnTo>
                <a:lnTo>
                  <a:pt x="199745" y="3416"/>
                </a:lnTo>
                <a:lnTo>
                  <a:pt x="152793" y="0"/>
                </a:lnTo>
                <a:close/>
              </a:path>
            </a:pathLst>
          </a:custGeom>
          <a:ln w="3175">
            <a:solidFill>
              <a:srgbClr val="255579"/>
            </a:solidFill>
          </a:ln>
        </p:spPr>
        <p:txBody>
          <a:bodyPr wrap="square" lIns="0" tIns="0" rIns="0" bIns="0" rtlCol="0"/>
          <a:lstStyle/>
          <a:p>
            <a:endParaRPr/>
          </a:p>
        </p:txBody>
      </p:sp>
      <p:sp>
        <p:nvSpPr>
          <p:cNvPr id="146" name="object 146"/>
          <p:cNvSpPr/>
          <p:nvPr/>
        </p:nvSpPr>
        <p:spPr>
          <a:xfrm>
            <a:off x="5357550" y="3226417"/>
            <a:ext cx="241403" cy="126141"/>
          </a:xfrm>
          <a:prstGeom prst="rect">
            <a:avLst/>
          </a:prstGeom>
          <a:blipFill>
            <a:blip r:embed="rId6" cstate="print"/>
            <a:stretch>
              <a:fillRect/>
            </a:stretch>
          </a:blipFill>
        </p:spPr>
        <p:txBody>
          <a:bodyPr wrap="square" lIns="0" tIns="0" rIns="0" bIns="0" rtlCol="0"/>
          <a:lstStyle/>
          <a:p>
            <a:endParaRPr/>
          </a:p>
        </p:txBody>
      </p:sp>
      <p:sp>
        <p:nvSpPr>
          <p:cNvPr id="147" name="object 147"/>
          <p:cNvSpPr/>
          <p:nvPr/>
        </p:nvSpPr>
        <p:spPr>
          <a:xfrm>
            <a:off x="5336315" y="3225876"/>
            <a:ext cx="288925" cy="127000"/>
          </a:xfrm>
          <a:custGeom>
            <a:avLst/>
            <a:gdLst/>
            <a:ahLst/>
            <a:cxnLst/>
            <a:rect l="l" t="t" r="r" b="b"/>
            <a:pathLst>
              <a:path w="288925" h="127000">
                <a:moveTo>
                  <a:pt x="270421" y="40767"/>
                </a:moveTo>
                <a:lnTo>
                  <a:pt x="240765" y="7370"/>
                </a:lnTo>
                <a:lnTo>
                  <a:pt x="200473" y="2441"/>
                </a:lnTo>
                <a:lnTo>
                  <a:pt x="153701" y="161"/>
                </a:lnTo>
                <a:lnTo>
                  <a:pt x="130289" y="0"/>
                </a:lnTo>
                <a:lnTo>
                  <a:pt x="120690" y="133"/>
                </a:lnTo>
                <a:lnTo>
                  <a:pt x="79336" y="2194"/>
                </a:lnTo>
                <a:lnTo>
                  <a:pt x="41922" y="9944"/>
                </a:lnTo>
                <a:lnTo>
                  <a:pt x="17983" y="40767"/>
                </a:lnTo>
                <a:lnTo>
                  <a:pt x="8320" y="86306"/>
                </a:lnTo>
                <a:lnTo>
                  <a:pt x="2643" y="114226"/>
                </a:lnTo>
                <a:lnTo>
                  <a:pt x="0" y="126682"/>
                </a:lnTo>
                <a:lnTo>
                  <a:pt x="133388" y="126682"/>
                </a:lnTo>
                <a:lnTo>
                  <a:pt x="155016" y="126682"/>
                </a:lnTo>
                <a:lnTo>
                  <a:pt x="288404" y="126682"/>
                </a:lnTo>
                <a:lnTo>
                  <a:pt x="285755" y="114226"/>
                </a:lnTo>
                <a:lnTo>
                  <a:pt x="280079" y="86306"/>
                </a:lnTo>
                <a:lnTo>
                  <a:pt x="274070" y="57095"/>
                </a:lnTo>
                <a:lnTo>
                  <a:pt x="270421" y="40767"/>
                </a:lnTo>
                <a:close/>
              </a:path>
            </a:pathLst>
          </a:custGeom>
          <a:ln w="3175">
            <a:solidFill>
              <a:srgbClr val="255579"/>
            </a:solidFill>
          </a:ln>
        </p:spPr>
        <p:txBody>
          <a:bodyPr wrap="square" lIns="0" tIns="0" rIns="0" bIns="0" rtlCol="0"/>
          <a:lstStyle/>
          <a:p>
            <a:endParaRPr/>
          </a:p>
        </p:txBody>
      </p:sp>
      <p:sp>
        <p:nvSpPr>
          <p:cNvPr id="148" name="object 148"/>
          <p:cNvSpPr/>
          <p:nvPr/>
        </p:nvSpPr>
        <p:spPr>
          <a:xfrm>
            <a:off x="5037790" y="3227566"/>
            <a:ext cx="515765" cy="1250577"/>
          </a:xfrm>
          <a:prstGeom prst="rect">
            <a:avLst/>
          </a:prstGeom>
          <a:blipFill>
            <a:blip r:embed="rId7" cstate="print"/>
            <a:stretch>
              <a:fillRect/>
            </a:stretch>
          </a:blipFill>
        </p:spPr>
        <p:txBody>
          <a:bodyPr wrap="square" lIns="0" tIns="0" rIns="0" bIns="0" rtlCol="0"/>
          <a:lstStyle/>
          <a:p>
            <a:endParaRPr/>
          </a:p>
        </p:txBody>
      </p:sp>
      <p:sp>
        <p:nvSpPr>
          <p:cNvPr id="149" name="object 149"/>
          <p:cNvSpPr/>
          <p:nvPr/>
        </p:nvSpPr>
        <p:spPr>
          <a:xfrm>
            <a:off x="3843401" y="2820187"/>
            <a:ext cx="2552700" cy="1781810"/>
          </a:xfrm>
          <a:custGeom>
            <a:avLst/>
            <a:gdLst/>
            <a:ahLst/>
            <a:cxnLst/>
            <a:rect l="l" t="t" r="r" b="b"/>
            <a:pathLst>
              <a:path w="2552700" h="1781810">
                <a:moveTo>
                  <a:pt x="0" y="1781644"/>
                </a:moveTo>
                <a:lnTo>
                  <a:pt x="2552433" y="1781644"/>
                </a:lnTo>
                <a:lnTo>
                  <a:pt x="2552433" y="0"/>
                </a:lnTo>
                <a:lnTo>
                  <a:pt x="0" y="0"/>
                </a:lnTo>
                <a:lnTo>
                  <a:pt x="0" y="1781644"/>
                </a:lnTo>
                <a:close/>
              </a:path>
            </a:pathLst>
          </a:custGeom>
          <a:ln w="6349">
            <a:solidFill>
              <a:srgbClr val="61A489"/>
            </a:solidFill>
          </a:ln>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9940" y="101176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180</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4" name="object 4"/>
          <p:cNvSpPr/>
          <p:nvPr/>
        </p:nvSpPr>
        <p:spPr>
          <a:xfrm>
            <a:off x="0" y="0"/>
            <a:ext cx="7560309" cy="252095"/>
          </a:xfrm>
          <a:custGeom>
            <a:avLst/>
            <a:gdLst/>
            <a:ahLst/>
            <a:cxnLst/>
            <a:rect l="l" t="t" r="r" b="b"/>
            <a:pathLst>
              <a:path w="7560309" h="252095">
                <a:moveTo>
                  <a:pt x="7560005" y="251993"/>
                </a:moveTo>
                <a:lnTo>
                  <a:pt x="7560005" y="0"/>
                </a:lnTo>
                <a:lnTo>
                  <a:pt x="0" y="0"/>
                </a:lnTo>
                <a:lnTo>
                  <a:pt x="0" y="251993"/>
                </a:lnTo>
                <a:lnTo>
                  <a:pt x="7560005" y="251993"/>
                </a:lnTo>
                <a:close/>
              </a:path>
            </a:pathLst>
          </a:custGeom>
          <a:solidFill>
            <a:srgbClr val="7EB19B"/>
          </a:solidFill>
        </p:spPr>
        <p:txBody>
          <a:bodyPr wrap="square" lIns="0" tIns="0" rIns="0" bIns="0" rtlCol="0"/>
          <a:lstStyle/>
          <a:p>
            <a:endParaRPr/>
          </a:p>
        </p:txBody>
      </p:sp>
      <p:sp>
        <p:nvSpPr>
          <p:cNvPr id="5" name="object 5"/>
          <p:cNvSpPr/>
          <p:nvPr/>
        </p:nvSpPr>
        <p:spPr>
          <a:xfrm>
            <a:off x="831176" y="1372768"/>
            <a:ext cx="5858510" cy="8370570"/>
          </a:xfrm>
          <a:custGeom>
            <a:avLst/>
            <a:gdLst/>
            <a:ahLst/>
            <a:cxnLst/>
            <a:rect l="l" t="t" r="r" b="b"/>
            <a:pathLst>
              <a:path w="5858509" h="8370570">
                <a:moveTo>
                  <a:pt x="0" y="8369998"/>
                </a:moveTo>
                <a:lnTo>
                  <a:pt x="5858471" y="8369998"/>
                </a:lnTo>
                <a:lnTo>
                  <a:pt x="5858471" y="0"/>
                </a:lnTo>
                <a:lnTo>
                  <a:pt x="0" y="0"/>
                </a:lnTo>
                <a:lnTo>
                  <a:pt x="0" y="8369998"/>
                </a:lnTo>
                <a:close/>
              </a:path>
            </a:pathLst>
          </a:custGeom>
          <a:ln w="6350">
            <a:solidFill>
              <a:srgbClr val="6D6E71"/>
            </a:solidFill>
          </a:ln>
        </p:spPr>
        <p:txBody>
          <a:bodyPr wrap="square" lIns="0" tIns="0" rIns="0" bIns="0" rtlCol="0"/>
          <a:lstStyle/>
          <a:p>
            <a:endParaRPr/>
          </a:p>
        </p:txBody>
      </p:sp>
      <p:graphicFrame>
        <p:nvGraphicFramePr>
          <p:cNvPr id="6" name="object 6"/>
          <p:cNvGraphicFramePr>
            <a:graphicFrameLocks noGrp="1"/>
          </p:cNvGraphicFramePr>
          <p:nvPr/>
        </p:nvGraphicFramePr>
        <p:xfrm>
          <a:off x="1021421" y="1530003"/>
          <a:ext cx="5480685" cy="8028305"/>
        </p:xfrm>
        <a:graphic>
          <a:graphicData uri="http://schemas.openxmlformats.org/drawingml/2006/table">
            <a:tbl>
              <a:tblPr firstRow="1" bandRow="1">
                <a:tableStyleId>{2D5ABB26-0587-4C30-8999-92F81FD0307C}</a:tableStyleId>
              </a:tblPr>
              <a:tblGrid>
                <a:gridCol w="1165225">
                  <a:extLst>
                    <a:ext uri="{9D8B030D-6E8A-4147-A177-3AD203B41FA5}">
                      <a16:colId xmlns:a16="http://schemas.microsoft.com/office/drawing/2014/main" val="20000"/>
                    </a:ext>
                  </a:extLst>
                </a:gridCol>
                <a:gridCol w="4304665">
                  <a:extLst>
                    <a:ext uri="{9D8B030D-6E8A-4147-A177-3AD203B41FA5}">
                      <a16:colId xmlns:a16="http://schemas.microsoft.com/office/drawing/2014/main" val="20001"/>
                    </a:ext>
                  </a:extLst>
                </a:gridCol>
              </a:tblGrid>
              <a:tr h="3992245">
                <a:tc gridSpan="2">
                  <a:txBody>
                    <a:bodyPr/>
                    <a:lstStyle/>
                    <a:p>
                      <a:pPr marL="74930">
                        <a:lnSpc>
                          <a:spcPct val="100000"/>
                        </a:lnSpc>
                        <a:spcBef>
                          <a:spcPts val="434"/>
                        </a:spcBef>
                      </a:pPr>
                      <a:r>
                        <a:rPr sz="1100" spc="25" dirty="0">
                          <a:solidFill>
                            <a:srgbClr val="61A489"/>
                          </a:solidFill>
                          <a:latin typeface="SimSun"/>
                          <a:cs typeface="SimSun"/>
                        </a:rPr>
                        <a:t>情境：</a:t>
                      </a:r>
                      <a:endParaRPr sz="1100">
                        <a:latin typeface="SimSun"/>
                        <a:cs typeface="SimSun"/>
                      </a:endParaRPr>
                    </a:p>
                    <a:p>
                      <a:pPr marL="74930">
                        <a:lnSpc>
                          <a:spcPct val="100000"/>
                        </a:lnSpc>
                        <a:spcBef>
                          <a:spcPts val="760"/>
                        </a:spcBef>
                      </a:pPr>
                      <a:r>
                        <a:rPr sz="1100" spc="100" dirty="0">
                          <a:solidFill>
                            <a:srgbClr val="61A489"/>
                          </a:solidFill>
                          <a:latin typeface="SimSun"/>
                          <a:cs typeface="SimSun"/>
                        </a:rPr>
                        <a:t>在緊急左轉彎</a:t>
                      </a:r>
                      <a:r>
                        <a:rPr sz="1100" spc="0" dirty="0">
                          <a:solidFill>
                            <a:srgbClr val="61A489"/>
                          </a:solidFill>
                          <a:latin typeface="SimSun"/>
                          <a:cs typeface="SimSun"/>
                        </a:rPr>
                        <a:t>後</a:t>
                      </a:r>
                      <a:r>
                        <a:rPr sz="1100" spc="100" dirty="0">
                          <a:solidFill>
                            <a:srgbClr val="61A489"/>
                          </a:solidFill>
                          <a:latin typeface="SimSun"/>
                          <a:cs typeface="SimSun"/>
                        </a:rPr>
                        <a:t>，幸好這時候旁邊沒有其他的車輛經</a:t>
                      </a:r>
                      <a:r>
                        <a:rPr sz="1100" spc="0" dirty="0">
                          <a:solidFill>
                            <a:srgbClr val="61A489"/>
                          </a:solidFill>
                          <a:latin typeface="SimSun"/>
                          <a:cs typeface="SimSun"/>
                        </a:rPr>
                        <a:t>過</a:t>
                      </a:r>
                      <a:r>
                        <a:rPr sz="1100" spc="100" dirty="0">
                          <a:solidFill>
                            <a:srgbClr val="61A489"/>
                          </a:solidFill>
                          <a:latin typeface="SimSun"/>
                          <a:cs typeface="SimSun"/>
                        </a:rPr>
                        <a:t>，於是阿強繼續前往台北</a:t>
                      </a:r>
                      <a:endParaRPr sz="1100">
                        <a:latin typeface="SimSun"/>
                        <a:cs typeface="SimSun"/>
                      </a:endParaRPr>
                    </a:p>
                    <a:p>
                      <a:pPr marL="74930" marR="24130" algn="just">
                        <a:lnSpc>
                          <a:spcPct val="136300"/>
                        </a:lnSpc>
                      </a:pPr>
                      <a:r>
                        <a:rPr sz="1100" dirty="0">
                          <a:solidFill>
                            <a:srgbClr val="61A489"/>
                          </a:solidFill>
                          <a:latin typeface="Arial"/>
                          <a:cs typeface="Arial"/>
                        </a:rPr>
                        <a:t>101</a:t>
                      </a:r>
                      <a:r>
                        <a:rPr sz="1100" dirty="0">
                          <a:solidFill>
                            <a:srgbClr val="61A489"/>
                          </a:solidFill>
                          <a:latin typeface="SimSun"/>
                          <a:cs typeface="SimSun"/>
                        </a:rPr>
                        <a:t>，</a:t>
                      </a:r>
                      <a:r>
                        <a:rPr sz="1100" spc="0" dirty="0">
                          <a:solidFill>
                            <a:srgbClr val="61A489"/>
                          </a:solidFill>
                          <a:latin typeface="SimSun"/>
                          <a:cs typeface="SimSun"/>
                        </a:rPr>
                        <a:t>準備抵達目的地前，右轉彎時遇到了紅綠燈停下來等待，這時旁邊也停著一輛</a:t>
                      </a:r>
                      <a:r>
                        <a:rPr sz="1100" dirty="0">
                          <a:solidFill>
                            <a:srgbClr val="61A489"/>
                          </a:solidFill>
                          <a:latin typeface="SimSun"/>
                          <a:cs typeface="SimSun"/>
                        </a:rPr>
                        <a:t>公 </a:t>
                      </a:r>
                      <a:r>
                        <a:rPr sz="1100" spc="0" dirty="0">
                          <a:solidFill>
                            <a:srgbClr val="61A489"/>
                          </a:solidFill>
                          <a:latin typeface="SimSun"/>
                          <a:cs typeface="SimSun"/>
                        </a:rPr>
                        <a:t>車</a:t>
                      </a:r>
                      <a:r>
                        <a:rPr sz="1100" spc="25" dirty="0">
                          <a:solidFill>
                            <a:srgbClr val="61A489"/>
                          </a:solidFill>
                          <a:latin typeface="SimSun"/>
                          <a:cs typeface="SimSun"/>
                        </a:rPr>
                        <a:t>，過了一分鐘後綠燈</a:t>
                      </a:r>
                      <a:r>
                        <a:rPr sz="1100" spc="0" dirty="0">
                          <a:solidFill>
                            <a:srgbClr val="61A489"/>
                          </a:solidFill>
                          <a:latin typeface="SimSun"/>
                          <a:cs typeface="SimSun"/>
                        </a:rPr>
                        <a:t>了</a:t>
                      </a:r>
                      <a:r>
                        <a:rPr sz="1100" spc="25" dirty="0">
                          <a:solidFill>
                            <a:srgbClr val="61A489"/>
                          </a:solidFill>
                          <a:latin typeface="SimSun"/>
                          <a:cs typeface="SimSun"/>
                        </a:rPr>
                        <a:t>，公車與阿強一同右轉</a:t>
                      </a:r>
                      <a:r>
                        <a:rPr sz="1100" spc="0" dirty="0">
                          <a:solidFill>
                            <a:srgbClr val="61A489"/>
                          </a:solidFill>
                          <a:latin typeface="SimSun"/>
                          <a:cs typeface="SimSun"/>
                        </a:rPr>
                        <a:t>彎</a:t>
                      </a:r>
                      <a:r>
                        <a:rPr sz="1100" spc="25" dirty="0">
                          <a:solidFill>
                            <a:srgbClr val="61A489"/>
                          </a:solidFill>
                          <a:latin typeface="SimSun"/>
                          <a:cs typeface="SimSun"/>
                        </a:rPr>
                        <a:t>，剛好看到路人走過斑馬</a:t>
                      </a:r>
                      <a:r>
                        <a:rPr sz="1100" spc="0" dirty="0">
                          <a:solidFill>
                            <a:srgbClr val="61A489"/>
                          </a:solidFill>
                          <a:latin typeface="SimSun"/>
                          <a:cs typeface="SimSun"/>
                        </a:rPr>
                        <a:t>線</a:t>
                      </a:r>
                      <a:r>
                        <a:rPr sz="1100" spc="25" dirty="0">
                          <a:solidFill>
                            <a:srgbClr val="61A489"/>
                          </a:solidFill>
                          <a:latin typeface="SimSun"/>
                          <a:cs typeface="SimSun"/>
                        </a:rPr>
                        <a:t>，等待 </a:t>
                      </a:r>
                      <a:r>
                        <a:rPr sz="1100" spc="0" dirty="0">
                          <a:solidFill>
                            <a:srgbClr val="61A489"/>
                          </a:solidFill>
                          <a:latin typeface="SimSun"/>
                          <a:cs typeface="SimSun"/>
                        </a:rPr>
                        <a:t>路人過後</a:t>
                      </a:r>
                      <a:r>
                        <a:rPr sz="1100" spc="-55" dirty="0">
                          <a:solidFill>
                            <a:srgbClr val="61A489"/>
                          </a:solidFill>
                          <a:latin typeface="SimSun"/>
                          <a:cs typeface="SimSun"/>
                        </a:rPr>
                        <a:t>，</a:t>
                      </a:r>
                      <a:r>
                        <a:rPr sz="1100" spc="0" dirty="0">
                          <a:solidFill>
                            <a:srgbClr val="61A489"/>
                          </a:solidFill>
                          <a:latin typeface="SimSun"/>
                          <a:cs typeface="SimSun"/>
                        </a:rPr>
                        <a:t>阿強騎著微型電動二輪車繼續往前</a:t>
                      </a:r>
                      <a:r>
                        <a:rPr sz="1100" spc="-55" dirty="0">
                          <a:solidFill>
                            <a:srgbClr val="61A489"/>
                          </a:solidFill>
                          <a:latin typeface="SimSun"/>
                          <a:cs typeface="SimSun"/>
                        </a:rPr>
                        <a:t>，</a:t>
                      </a:r>
                      <a:r>
                        <a:rPr sz="1100" spc="0" dirty="0">
                          <a:solidFill>
                            <a:srgbClr val="61A489"/>
                          </a:solidFill>
                          <a:latin typeface="SimSun"/>
                          <a:cs typeface="SimSun"/>
                        </a:rPr>
                        <a:t>終於抵達了台</a:t>
                      </a:r>
                      <a:r>
                        <a:rPr sz="1100" dirty="0">
                          <a:solidFill>
                            <a:srgbClr val="61A489"/>
                          </a:solidFill>
                          <a:latin typeface="SimSun"/>
                          <a:cs typeface="SimSun"/>
                        </a:rPr>
                        <a:t>北</a:t>
                      </a:r>
                      <a:r>
                        <a:rPr sz="1100" spc="-260" dirty="0">
                          <a:solidFill>
                            <a:srgbClr val="61A489"/>
                          </a:solidFill>
                          <a:latin typeface="SimSun"/>
                          <a:cs typeface="SimSun"/>
                        </a:rPr>
                        <a:t> </a:t>
                      </a:r>
                      <a:r>
                        <a:rPr sz="1100" dirty="0">
                          <a:solidFill>
                            <a:srgbClr val="61A489"/>
                          </a:solidFill>
                          <a:latin typeface="Arial"/>
                          <a:cs typeface="Arial"/>
                        </a:rPr>
                        <a:t>101</a:t>
                      </a:r>
                      <a:r>
                        <a:rPr sz="1100" spc="-15" dirty="0">
                          <a:solidFill>
                            <a:srgbClr val="61A489"/>
                          </a:solidFill>
                          <a:latin typeface="Arial"/>
                          <a:cs typeface="Arial"/>
                        </a:rPr>
                        <a:t> </a:t>
                      </a:r>
                      <a:r>
                        <a:rPr sz="1100" spc="0" dirty="0">
                          <a:solidFill>
                            <a:srgbClr val="61A489"/>
                          </a:solidFill>
                          <a:latin typeface="SimSun"/>
                          <a:cs typeface="SimSun"/>
                        </a:rPr>
                        <a:t>與同學會合逛街。</a:t>
                      </a:r>
                      <a:endParaRPr sz="1100">
                        <a:latin typeface="SimSun"/>
                        <a:cs typeface="SimSun"/>
                      </a:endParaRPr>
                    </a:p>
                  </a:txBody>
                  <a:tcPr marL="0" marR="0" marT="55244"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1342390">
                <a:tc>
                  <a:txBody>
                    <a:bodyPr/>
                    <a:lstStyle/>
                    <a:p>
                      <a:pPr>
                        <a:lnSpc>
                          <a:spcPct val="100000"/>
                        </a:lnSpc>
                      </a:pPr>
                      <a:endParaRPr sz="4000">
                        <a:latin typeface="Times New Roman"/>
                        <a:cs typeface="Times New Roman"/>
                      </a:endParaRPr>
                    </a:p>
                    <a:p>
                      <a:pPr marR="4445" algn="ctr">
                        <a:lnSpc>
                          <a:spcPct val="100000"/>
                        </a:lnSpc>
                      </a:pPr>
                      <a:r>
                        <a:rPr sz="1100" spc="25" dirty="0">
                          <a:solidFill>
                            <a:srgbClr val="61A489"/>
                          </a:solidFill>
                          <a:latin typeface="SimSun"/>
                          <a:cs typeface="SimSun"/>
                        </a:rPr>
                        <a:t>可能發生的危險</a:t>
                      </a:r>
                      <a:endParaRPr sz="1100">
                        <a:latin typeface="SimSun"/>
                        <a:cs typeface="SimSu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a:lnSpc>
                          <a:spcPct val="100000"/>
                        </a:lnSpc>
                        <a:spcBef>
                          <a:spcPts val="20"/>
                        </a:spcBef>
                      </a:pPr>
                      <a:endParaRPr sz="3200">
                        <a:latin typeface="Times New Roman"/>
                        <a:cs typeface="Times New Roman"/>
                      </a:endParaRPr>
                    </a:p>
                    <a:p>
                      <a:pPr marL="230504" indent="-155575">
                        <a:lnSpc>
                          <a:spcPct val="100000"/>
                        </a:lnSpc>
                        <a:buFont typeface="Arial"/>
                        <a:buAutoNum type="arabicPeriod"/>
                        <a:tabLst>
                          <a:tab pos="231140" algn="l"/>
                        </a:tabLst>
                      </a:pPr>
                      <a:r>
                        <a:rPr sz="1100" dirty="0">
                          <a:solidFill>
                            <a:srgbClr val="E46244"/>
                          </a:solidFill>
                          <a:latin typeface="SimSun"/>
                          <a:cs typeface="SimSun"/>
                        </a:rPr>
                        <a:t>行近路口時</a:t>
                      </a:r>
                      <a:r>
                        <a:rPr sz="1100" spc="-30" dirty="0">
                          <a:solidFill>
                            <a:srgbClr val="E46244"/>
                          </a:solidFill>
                          <a:latin typeface="SimSun"/>
                          <a:cs typeface="SimSun"/>
                        </a:rPr>
                        <a:t>，</a:t>
                      </a:r>
                      <a:r>
                        <a:rPr sz="1100" dirty="0">
                          <a:solidFill>
                            <a:srgbClr val="E46244"/>
                          </a:solidFill>
                          <a:latin typeface="SimSun"/>
                          <a:cs typeface="SimSun"/>
                        </a:rPr>
                        <a:t>遇到右轉車輛</a:t>
                      </a:r>
                      <a:r>
                        <a:rPr sz="1100" spc="-30" dirty="0">
                          <a:solidFill>
                            <a:srgbClr val="E46244"/>
                          </a:solidFill>
                          <a:latin typeface="SimSun"/>
                          <a:cs typeface="SimSun"/>
                        </a:rPr>
                        <a:t>，</a:t>
                      </a:r>
                      <a:r>
                        <a:rPr sz="1100" dirty="0">
                          <a:solidFill>
                            <a:srgbClr val="E46244"/>
                          </a:solidFill>
                          <a:latin typeface="SimSun"/>
                          <a:cs typeface="SimSun"/>
                        </a:rPr>
                        <a:t>視野死角及內輪差</a:t>
                      </a:r>
                      <a:r>
                        <a:rPr sz="1100" spc="-30" dirty="0">
                          <a:solidFill>
                            <a:srgbClr val="E46244"/>
                          </a:solidFill>
                          <a:latin typeface="SimSun"/>
                          <a:cs typeface="SimSun"/>
                        </a:rPr>
                        <a:t>，</a:t>
                      </a:r>
                      <a:r>
                        <a:rPr sz="1100" dirty="0">
                          <a:solidFill>
                            <a:srgbClr val="E46244"/>
                          </a:solidFill>
                          <a:latin typeface="SimSun"/>
                          <a:cs typeface="SimSun"/>
                        </a:rPr>
                        <a:t>可能發生危險。</a:t>
                      </a:r>
                      <a:endParaRPr sz="1100">
                        <a:latin typeface="SimSun"/>
                        <a:cs typeface="SimSun"/>
                      </a:endParaRPr>
                    </a:p>
                    <a:p>
                      <a:pPr marL="240665" indent="-165735">
                        <a:lnSpc>
                          <a:spcPct val="100000"/>
                        </a:lnSpc>
                        <a:spcBef>
                          <a:spcPts val="480"/>
                        </a:spcBef>
                        <a:buFont typeface="Arial"/>
                        <a:buAutoNum type="arabicPeriod"/>
                        <a:tabLst>
                          <a:tab pos="241300" algn="l"/>
                        </a:tabLst>
                      </a:pPr>
                      <a:r>
                        <a:rPr sz="1100" spc="25" dirty="0">
                          <a:solidFill>
                            <a:srgbClr val="E46244"/>
                          </a:solidFill>
                          <a:latin typeface="SimSun"/>
                          <a:cs typeface="SimSun"/>
                        </a:rPr>
                        <a:t>轉彎未停讓行人，導致與行人擦撞。</a:t>
                      </a:r>
                      <a:endParaRPr sz="1100">
                        <a:latin typeface="SimSun"/>
                        <a:cs typeface="SimSun"/>
                      </a:endParaRPr>
                    </a:p>
                  </a:txBody>
                  <a:tcPr marL="0" marR="0" marT="254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1"/>
                  </a:ext>
                </a:extLst>
              </a:tr>
              <a:tr h="1342390">
                <a:tc>
                  <a:txBody>
                    <a:bodyPr/>
                    <a:lstStyle/>
                    <a:p>
                      <a:pPr>
                        <a:lnSpc>
                          <a:spcPct val="100000"/>
                        </a:lnSpc>
                      </a:pPr>
                      <a:endParaRPr sz="4000">
                        <a:latin typeface="Times New Roman"/>
                        <a:cs typeface="Times New Roman"/>
                      </a:endParaRPr>
                    </a:p>
                    <a:p>
                      <a:pPr marR="4445" algn="ctr">
                        <a:lnSpc>
                          <a:spcPct val="100000"/>
                        </a:lnSpc>
                      </a:pPr>
                      <a:r>
                        <a:rPr sz="1100" spc="25" dirty="0">
                          <a:solidFill>
                            <a:srgbClr val="61A489"/>
                          </a:solidFill>
                          <a:latin typeface="SimSun"/>
                          <a:cs typeface="SimSun"/>
                        </a:rPr>
                        <a:t>安全駕駛的做法</a:t>
                      </a:r>
                      <a:endParaRPr sz="1100">
                        <a:latin typeface="SimSun"/>
                        <a:cs typeface="SimSu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a:lnSpc>
                          <a:spcPct val="100000"/>
                        </a:lnSpc>
                        <a:spcBef>
                          <a:spcPts val="20"/>
                        </a:spcBef>
                      </a:pPr>
                      <a:endParaRPr sz="3200">
                        <a:latin typeface="Times New Roman"/>
                        <a:cs typeface="Times New Roman"/>
                      </a:endParaRPr>
                    </a:p>
                    <a:p>
                      <a:pPr marL="222250" indent="-147320">
                        <a:lnSpc>
                          <a:spcPct val="100000"/>
                        </a:lnSpc>
                        <a:buFont typeface="Arial"/>
                        <a:buAutoNum type="arabicPeriod"/>
                        <a:tabLst>
                          <a:tab pos="222885" algn="l"/>
                        </a:tabLst>
                      </a:pPr>
                      <a:r>
                        <a:rPr sz="1100" spc="-25" dirty="0">
                          <a:solidFill>
                            <a:srgbClr val="E46244"/>
                          </a:solidFill>
                          <a:latin typeface="SimSun"/>
                          <a:cs typeface="SimSun"/>
                        </a:rPr>
                        <a:t>駕駛應減速慢行</a:t>
                      </a:r>
                      <a:r>
                        <a:rPr sz="1100" spc="-265" dirty="0">
                          <a:solidFill>
                            <a:srgbClr val="E46244"/>
                          </a:solidFill>
                          <a:latin typeface="SimSun"/>
                          <a:cs typeface="SimSun"/>
                        </a:rPr>
                        <a:t>，</a:t>
                      </a:r>
                      <a:r>
                        <a:rPr sz="1100" spc="-25" dirty="0">
                          <a:solidFill>
                            <a:srgbClr val="E46244"/>
                          </a:solidFill>
                          <a:latin typeface="SimSun"/>
                          <a:cs typeface="SimSun"/>
                        </a:rPr>
                        <a:t>讓車輛先行轉彎通過</a:t>
                      </a:r>
                      <a:r>
                        <a:rPr sz="1100" spc="-265" dirty="0">
                          <a:solidFill>
                            <a:srgbClr val="E46244"/>
                          </a:solidFill>
                          <a:latin typeface="SimSun"/>
                          <a:cs typeface="SimSun"/>
                        </a:rPr>
                        <a:t>，</a:t>
                      </a:r>
                      <a:r>
                        <a:rPr sz="1100" spc="-25" dirty="0">
                          <a:solidFill>
                            <a:srgbClr val="E46244"/>
                          </a:solidFill>
                          <a:latin typeface="SimSun"/>
                          <a:cs typeface="SimSun"/>
                        </a:rPr>
                        <a:t>避免因內輪差而發生危險。</a:t>
                      </a:r>
                      <a:endParaRPr sz="1100">
                        <a:latin typeface="SimSun"/>
                        <a:cs typeface="SimSun"/>
                      </a:endParaRPr>
                    </a:p>
                    <a:p>
                      <a:pPr marL="230504" indent="-155575">
                        <a:lnSpc>
                          <a:spcPct val="100000"/>
                        </a:lnSpc>
                        <a:spcBef>
                          <a:spcPts val="480"/>
                        </a:spcBef>
                        <a:buFont typeface="Arial"/>
                        <a:buAutoNum type="arabicPeriod"/>
                        <a:tabLst>
                          <a:tab pos="231140" algn="l"/>
                        </a:tabLst>
                      </a:pPr>
                      <a:r>
                        <a:rPr sz="1100" dirty="0">
                          <a:solidFill>
                            <a:srgbClr val="E46244"/>
                          </a:solidFill>
                          <a:latin typeface="SimSun"/>
                          <a:cs typeface="SimSun"/>
                        </a:rPr>
                        <a:t>轉彎時注意有無行人通過，應停止車輛讓行人先通過。</a:t>
                      </a:r>
                      <a:endParaRPr sz="1100">
                        <a:latin typeface="SimSun"/>
                        <a:cs typeface="SimSun"/>
                      </a:endParaRPr>
                    </a:p>
                  </a:txBody>
                  <a:tcPr marL="0" marR="0" marT="254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2"/>
                  </a:ext>
                </a:extLst>
              </a:tr>
              <a:tr h="1342390">
                <a:tc>
                  <a:txBody>
                    <a:bodyPr/>
                    <a:lstStyle/>
                    <a:p>
                      <a:pPr>
                        <a:lnSpc>
                          <a:spcPct val="100000"/>
                        </a:lnSpc>
                      </a:pPr>
                      <a:endParaRPr sz="4000">
                        <a:latin typeface="Times New Roman"/>
                        <a:cs typeface="Times New Roman"/>
                      </a:endParaRPr>
                    </a:p>
                    <a:p>
                      <a:pPr marR="4445" algn="ctr">
                        <a:lnSpc>
                          <a:spcPct val="100000"/>
                        </a:lnSpc>
                      </a:pPr>
                      <a:r>
                        <a:rPr sz="1100" spc="25" dirty="0">
                          <a:solidFill>
                            <a:srgbClr val="61A489"/>
                          </a:solidFill>
                          <a:latin typeface="SimSun"/>
                          <a:cs typeface="SimSun"/>
                        </a:rPr>
                        <a:t>其他組別的做法</a:t>
                      </a:r>
                      <a:endParaRPr sz="1100">
                        <a:latin typeface="SimSun"/>
                        <a:cs typeface="SimSu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a:lnSpc>
                          <a:spcPct val="100000"/>
                        </a:lnSpc>
                      </a:pPr>
                      <a:endParaRPr sz="1000">
                        <a:latin typeface="Times New Roman"/>
                        <a:cs typeface="Times New Roma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3"/>
                  </a:ext>
                </a:extLst>
              </a:tr>
            </a:tbl>
          </a:graphicData>
        </a:graphic>
      </p:graphicFrame>
      <p:sp>
        <p:nvSpPr>
          <p:cNvPr id="7" name="object 7"/>
          <p:cNvSpPr/>
          <p:nvPr/>
        </p:nvSpPr>
        <p:spPr>
          <a:xfrm>
            <a:off x="1173175" y="3072193"/>
            <a:ext cx="2552700" cy="1805305"/>
          </a:xfrm>
          <a:custGeom>
            <a:avLst/>
            <a:gdLst/>
            <a:ahLst/>
            <a:cxnLst/>
            <a:rect l="l" t="t" r="r" b="b"/>
            <a:pathLst>
              <a:path w="2552700" h="1805304">
                <a:moveTo>
                  <a:pt x="0" y="1804733"/>
                </a:moveTo>
                <a:lnTo>
                  <a:pt x="2552420" y="1804733"/>
                </a:lnTo>
                <a:lnTo>
                  <a:pt x="2552420" y="0"/>
                </a:lnTo>
                <a:lnTo>
                  <a:pt x="0" y="0"/>
                </a:lnTo>
                <a:lnTo>
                  <a:pt x="0" y="1804733"/>
                </a:lnTo>
                <a:close/>
              </a:path>
            </a:pathLst>
          </a:custGeom>
          <a:solidFill>
            <a:srgbClr val="C0C1C4"/>
          </a:solidFill>
        </p:spPr>
        <p:txBody>
          <a:bodyPr wrap="square" lIns="0" tIns="0" rIns="0" bIns="0" rtlCol="0"/>
          <a:lstStyle/>
          <a:p>
            <a:endParaRPr/>
          </a:p>
        </p:txBody>
      </p:sp>
      <p:sp>
        <p:nvSpPr>
          <p:cNvPr id="8" name="object 8"/>
          <p:cNvSpPr/>
          <p:nvPr/>
        </p:nvSpPr>
        <p:spPr>
          <a:xfrm>
            <a:off x="2158332" y="3687248"/>
            <a:ext cx="178396" cy="243001"/>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1975007" y="3687248"/>
            <a:ext cx="143865" cy="243001"/>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725201" y="3687248"/>
            <a:ext cx="164998" cy="243001"/>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1229128" y="3688384"/>
            <a:ext cx="306070" cy="241300"/>
          </a:xfrm>
          <a:custGeom>
            <a:avLst/>
            <a:gdLst/>
            <a:ahLst/>
            <a:cxnLst/>
            <a:rect l="l" t="t" r="r" b="b"/>
            <a:pathLst>
              <a:path w="306069" h="241300">
                <a:moveTo>
                  <a:pt x="306070" y="0"/>
                </a:moveTo>
                <a:lnTo>
                  <a:pt x="205663" y="0"/>
                </a:lnTo>
                <a:lnTo>
                  <a:pt x="0" y="240728"/>
                </a:lnTo>
                <a:lnTo>
                  <a:pt x="120827" y="240728"/>
                </a:lnTo>
                <a:lnTo>
                  <a:pt x="306070" y="0"/>
                </a:lnTo>
                <a:close/>
              </a:path>
            </a:pathLst>
          </a:custGeom>
          <a:solidFill>
            <a:srgbClr val="FFFFFF"/>
          </a:solidFill>
        </p:spPr>
        <p:txBody>
          <a:bodyPr wrap="square" lIns="0" tIns="0" rIns="0" bIns="0" rtlCol="0"/>
          <a:lstStyle/>
          <a:p>
            <a:endParaRPr/>
          </a:p>
        </p:txBody>
      </p:sp>
      <p:sp>
        <p:nvSpPr>
          <p:cNvPr id="12" name="object 12"/>
          <p:cNvSpPr/>
          <p:nvPr/>
        </p:nvSpPr>
        <p:spPr>
          <a:xfrm>
            <a:off x="1229128" y="3688384"/>
            <a:ext cx="306070" cy="241300"/>
          </a:xfrm>
          <a:custGeom>
            <a:avLst/>
            <a:gdLst/>
            <a:ahLst/>
            <a:cxnLst/>
            <a:rect l="l" t="t" r="r" b="b"/>
            <a:pathLst>
              <a:path w="306069" h="241300">
                <a:moveTo>
                  <a:pt x="205663" y="0"/>
                </a:moveTo>
                <a:lnTo>
                  <a:pt x="0" y="240728"/>
                </a:lnTo>
                <a:lnTo>
                  <a:pt x="120827" y="240728"/>
                </a:lnTo>
                <a:lnTo>
                  <a:pt x="306070" y="0"/>
                </a:lnTo>
                <a:lnTo>
                  <a:pt x="205663" y="0"/>
                </a:lnTo>
                <a:close/>
              </a:path>
            </a:pathLst>
          </a:custGeom>
          <a:ln w="3175">
            <a:solidFill>
              <a:srgbClr val="255579"/>
            </a:solidFill>
          </a:ln>
        </p:spPr>
        <p:txBody>
          <a:bodyPr wrap="square" lIns="0" tIns="0" rIns="0" bIns="0" rtlCol="0"/>
          <a:lstStyle/>
          <a:p>
            <a:endParaRPr/>
          </a:p>
        </p:txBody>
      </p:sp>
      <p:sp>
        <p:nvSpPr>
          <p:cNvPr id="13" name="object 13"/>
          <p:cNvSpPr/>
          <p:nvPr/>
        </p:nvSpPr>
        <p:spPr>
          <a:xfrm>
            <a:off x="2338250" y="3687248"/>
            <a:ext cx="206184" cy="243001"/>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468410" y="3688384"/>
            <a:ext cx="254000" cy="241300"/>
          </a:xfrm>
          <a:custGeom>
            <a:avLst/>
            <a:gdLst/>
            <a:ahLst/>
            <a:cxnLst/>
            <a:rect l="l" t="t" r="r" b="b"/>
            <a:pathLst>
              <a:path w="254000" h="241300">
                <a:moveTo>
                  <a:pt x="253987" y="0"/>
                </a:moveTo>
                <a:lnTo>
                  <a:pt x="161378" y="0"/>
                </a:lnTo>
                <a:lnTo>
                  <a:pt x="0" y="240728"/>
                </a:lnTo>
                <a:lnTo>
                  <a:pt x="123088" y="240728"/>
                </a:lnTo>
                <a:lnTo>
                  <a:pt x="253987" y="0"/>
                </a:lnTo>
                <a:close/>
              </a:path>
            </a:pathLst>
          </a:custGeom>
          <a:solidFill>
            <a:srgbClr val="FFFFFF"/>
          </a:solidFill>
        </p:spPr>
        <p:txBody>
          <a:bodyPr wrap="square" lIns="0" tIns="0" rIns="0" bIns="0" rtlCol="0"/>
          <a:lstStyle/>
          <a:p>
            <a:endParaRPr/>
          </a:p>
        </p:txBody>
      </p:sp>
      <p:sp>
        <p:nvSpPr>
          <p:cNvPr id="15" name="object 15"/>
          <p:cNvSpPr/>
          <p:nvPr/>
        </p:nvSpPr>
        <p:spPr>
          <a:xfrm>
            <a:off x="1468410" y="3688384"/>
            <a:ext cx="254000" cy="241300"/>
          </a:xfrm>
          <a:custGeom>
            <a:avLst/>
            <a:gdLst/>
            <a:ahLst/>
            <a:cxnLst/>
            <a:rect l="l" t="t" r="r" b="b"/>
            <a:pathLst>
              <a:path w="254000" h="241300">
                <a:moveTo>
                  <a:pt x="161378" y="0"/>
                </a:moveTo>
                <a:lnTo>
                  <a:pt x="0" y="240728"/>
                </a:lnTo>
                <a:lnTo>
                  <a:pt x="123088" y="240728"/>
                </a:lnTo>
                <a:lnTo>
                  <a:pt x="253987" y="0"/>
                </a:lnTo>
                <a:lnTo>
                  <a:pt x="161378" y="0"/>
                </a:lnTo>
                <a:close/>
              </a:path>
            </a:pathLst>
          </a:custGeom>
          <a:ln w="3175">
            <a:solidFill>
              <a:srgbClr val="255579"/>
            </a:solidFill>
          </a:ln>
        </p:spPr>
        <p:txBody>
          <a:bodyPr wrap="square" lIns="0" tIns="0" rIns="0" bIns="0" rtlCol="0"/>
          <a:lstStyle/>
          <a:p>
            <a:endParaRPr/>
          </a:p>
        </p:txBody>
      </p:sp>
      <p:sp>
        <p:nvSpPr>
          <p:cNvPr id="16" name="object 16"/>
          <p:cNvSpPr/>
          <p:nvPr/>
        </p:nvSpPr>
        <p:spPr>
          <a:xfrm>
            <a:off x="2512894" y="3687248"/>
            <a:ext cx="247154" cy="243001"/>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2675441" y="3688379"/>
            <a:ext cx="324485" cy="241300"/>
          </a:xfrm>
          <a:custGeom>
            <a:avLst/>
            <a:gdLst/>
            <a:ahLst/>
            <a:cxnLst/>
            <a:rect l="l" t="t" r="r" b="b"/>
            <a:pathLst>
              <a:path w="324485" h="241300">
                <a:moveTo>
                  <a:pt x="80975" y="0"/>
                </a:moveTo>
                <a:lnTo>
                  <a:pt x="0" y="0"/>
                </a:lnTo>
                <a:lnTo>
                  <a:pt x="185102" y="240728"/>
                </a:lnTo>
                <a:lnTo>
                  <a:pt x="324256" y="240728"/>
                </a:lnTo>
                <a:lnTo>
                  <a:pt x="80975" y="0"/>
                </a:lnTo>
                <a:close/>
              </a:path>
            </a:pathLst>
          </a:custGeom>
          <a:solidFill>
            <a:srgbClr val="FFFFFF"/>
          </a:solidFill>
        </p:spPr>
        <p:txBody>
          <a:bodyPr wrap="square" lIns="0" tIns="0" rIns="0" bIns="0" rtlCol="0"/>
          <a:lstStyle/>
          <a:p>
            <a:endParaRPr/>
          </a:p>
        </p:txBody>
      </p:sp>
      <p:sp>
        <p:nvSpPr>
          <p:cNvPr id="18" name="object 18"/>
          <p:cNvSpPr/>
          <p:nvPr/>
        </p:nvSpPr>
        <p:spPr>
          <a:xfrm>
            <a:off x="2675441" y="3688379"/>
            <a:ext cx="324485" cy="241300"/>
          </a:xfrm>
          <a:custGeom>
            <a:avLst/>
            <a:gdLst/>
            <a:ahLst/>
            <a:cxnLst/>
            <a:rect l="l" t="t" r="r" b="b"/>
            <a:pathLst>
              <a:path w="324485" h="241300">
                <a:moveTo>
                  <a:pt x="324256" y="240728"/>
                </a:moveTo>
                <a:lnTo>
                  <a:pt x="80975" y="0"/>
                </a:lnTo>
                <a:lnTo>
                  <a:pt x="0" y="0"/>
                </a:lnTo>
                <a:lnTo>
                  <a:pt x="185102" y="240728"/>
                </a:lnTo>
                <a:lnTo>
                  <a:pt x="324256" y="240728"/>
                </a:lnTo>
                <a:close/>
              </a:path>
            </a:pathLst>
          </a:custGeom>
          <a:ln w="3175">
            <a:solidFill>
              <a:srgbClr val="255579"/>
            </a:solidFill>
          </a:ln>
        </p:spPr>
        <p:txBody>
          <a:bodyPr wrap="square" lIns="0" tIns="0" rIns="0" bIns="0" rtlCol="0"/>
          <a:lstStyle/>
          <a:p>
            <a:endParaRPr/>
          </a:p>
        </p:txBody>
      </p:sp>
      <p:sp>
        <p:nvSpPr>
          <p:cNvPr id="19" name="object 19"/>
          <p:cNvSpPr/>
          <p:nvPr/>
        </p:nvSpPr>
        <p:spPr>
          <a:xfrm>
            <a:off x="1809154" y="4040934"/>
            <a:ext cx="1584960" cy="70485"/>
          </a:xfrm>
          <a:custGeom>
            <a:avLst/>
            <a:gdLst/>
            <a:ahLst/>
            <a:cxnLst/>
            <a:rect l="l" t="t" r="r" b="b"/>
            <a:pathLst>
              <a:path w="1584960" h="70485">
                <a:moveTo>
                  <a:pt x="1497850" y="0"/>
                </a:moveTo>
                <a:lnTo>
                  <a:pt x="43827" y="0"/>
                </a:lnTo>
                <a:lnTo>
                  <a:pt x="0" y="70002"/>
                </a:lnTo>
                <a:lnTo>
                  <a:pt x="1584921" y="70002"/>
                </a:lnTo>
                <a:lnTo>
                  <a:pt x="1497850" y="0"/>
                </a:lnTo>
                <a:close/>
              </a:path>
            </a:pathLst>
          </a:custGeom>
          <a:solidFill>
            <a:srgbClr val="FFFFFF"/>
          </a:solidFill>
        </p:spPr>
        <p:txBody>
          <a:bodyPr wrap="square" lIns="0" tIns="0" rIns="0" bIns="0" rtlCol="0"/>
          <a:lstStyle/>
          <a:p>
            <a:endParaRPr/>
          </a:p>
        </p:txBody>
      </p:sp>
      <p:sp>
        <p:nvSpPr>
          <p:cNvPr id="20" name="object 20"/>
          <p:cNvSpPr/>
          <p:nvPr/>
        </p:nvSpPr>
        <p:spPr>
          <a:xfrm>
            <a:off x="1809154" y="4040934"/>
            <a:ext cx="1584960" cy="70485"/>
          </a:xfrm>
          <a:custGeom>
            <a:avLst/>
            <a:gdLst/>
            <a:ahLst/>
            <a:cxnLst/>
            <a:rect l="l" t="t" r="r" b="b"/>
            <a:pathLst>
              <a:path w="1584960" h="70485">
                <a:moveTo>
                  <a:pt x="43827" y="0"/>
                </a:moveTo>
                <a:lnTo>
                  <a:pt x="1497850" y="0"/>
                </a:lnTo>
                <a:lnTo>
                  <a:pt x="1584921" y="70002"/>
                </a:lnTo>
                <a:lnTo>
                  <a:pt x="0" y="70002"/>
                </a:lnTo>
                <a:lnTo>
                  <a:pt x="43827" y="0"/>
                </a:lnTo>
                <a:close/>
              </a:path>
            </a:pathLst>
          </a:custGeom>
          <a:ln w="3175">
            <a:solidFill>
              <a:srgbClr val="255579"/>
            </a:solidFill>
          </a:ln>
        </p:spPr>
        <p:txBody>
          <a:bodyPr wrap="square" lIns="0" tIns="0" rIns="0" bIns="0" rtlCol="0"/>
          <a:lstStyle/>
          <a:p>
            <a:endParaRPr/>
          </a:p>
        </p:txBody>
      </p:sp>
      <p:sp>
        <p:nvSpPr>
          <p:cNvPr id="21" name="object 21"/>
          <p:cNvSpPr/>
          <p:nvPr/>
        </p:nvSpPr>
        <p:spPr>
          <a:xfrm>
            <a:off x="1345821" y="4167267"/>
            <a:ext cx="2379980" cy="709930"/>
          </a:xfrm>
          <a:custGeom>
            <a:avLst/>
            <a:gdLst/>
            <a:ahLst/>
            <a:cxnLst/>
            <a:rect l="l" t="t" r="r" b="b"/>
            <a:pathLst>
              <a:path w="2379979" h="709929">
                <a:moveTo>
                  <a:pt x="1950935" y="0"/>
                </a:moveTo>
                <a:lnTo>
                  <a:pt x="450265" y="0"/>
                </a:lnTo>
                <a:lnTo>
                  <a:pt x="0" y="709650"/>
                </a:lnTo>
                <a:lnTo>
                  <a:pt x="114147" y="709650"/>
                </a:lnTo>
                <a:lnTo>
                  <a:pt x="504037" y="61455"/>
                </a:lnTo>
                <a:lnTo>
                  <a:pt x="2019668" y="61455"/>
                </a:lnTo>
                <a:lnTo>
                  <a:pt x="1950935" y="0"/>
                </a:lnTo>
                <a:close/>
              </a:path>
              <a:path w="2379979" h="709929">
                <a:moveTo>
                  <a:pt x="2019668" y="61455"/>
                </a:moveTo>
                <a:lnTo>
                  <a:pt x="1917649" y="61455"/>
                </a:lnTo>
                <a:lnTo>
                  <a:pt x="2379776" y="504126"/>
                </a:lnTo>
                <a:lnTo>
                  <a:pt x="2379776" y="383438"/>
                </a:lnTo>
                <a:lnTo>
                  <a:pt x="2019668" y="61455"/>
                </a:lnTo>
                <a:close/>
              </a:path>
            </a:pathLst>
          </a:custGeom>
          <a:solidFill>
            <a:srgbClr val="FFFFFF"/>
          </a:solidFill>
        </p:spPr>
        <p:txBody>
          <a:bodyPr wrap="square" lIns="0" tIns="0" rIns="0" bIns="0" rtlCol="0"/>
          <a:lstStyle/>
          <a:p>
            <a:endParaRPr/>
          </a:p>
        </p:txBody>
      </p:sp>
      <p:sp>
        <p:nvSpPr>
          <p:cNvPr id="22" name="object 22"/>
          <p:cNvSpPr/>
          <p:nvPr/>
        </p:nvSpPr>
        <p:spPr>
          <a:xfrm>
            <a:off x="1345821" y="4167270"/>
            <a:ext cx="1951355" cy="709930"/>
          </a:xfrm>
          <a:custGeom>
            <a:avLst/>
            <a:gdLst/>
            <a:ahLst/>
            <a:cxnLst/>
            <a:rect l="l" t="t" r="r" b="b"/>
            <a:pathLst>
              <a:path w="1951354" h="709929">
                <a:moveTo>
                  <a:pt x="1950939" y="0"/>
                </a:moveTo>
                <a:lnTo>
                  <a:pt x="450257" y="0"/>
                </a:lnTo>
                <a:lnTo>
                  <a:pt x="0" y="709656"/>
                </a:lnTo>
              </a:path>
            </a:pathLst>
          </a:custGeom>
          <a:ln w="3175">
            <a:solidFill>
              <a:srgbClr val="255579"/>
            </a:solidFill>
          </a:ln>
        </p:spPr>
        <p:txBody>
          <a:bodyPr wrap="square" lIns="0" tIns="0" rIns="0" bIns="0" rtlCol="0"/>
          <a:lstStyle/>
          <a:p>
            <a:endParaRPr/>
          </a:p>
        </p:txBody>
      </p:sp>
      <p:sp>
        <p:nvSpPr>
          <p:cNvPr id="23" name="object 23"/>
          <p:cNvSpPr/>
          <p:nvPr/>
        </p:nvSpPr>
        <p:spPr>
          <a:xfrm>
            <a:off x="1459972" y="4228725"/>
            <a:ext cx="2265680" cy="648335"/>
          </a:xfrm>
          <a:custGeom>
            <a:avLst/>
            <a:gdLst/>
            <a:ahLst/>
            <a:cxnLst/>
            <a:rect l="l" t="t" r="r" b="b"/>
            <a:pathLst>
              <a:path w="2265679" h="648335">
                <a:moveTo>
                  <a:pt x="0" y="648201"/>
                </a:moveTo>
                <a:lnTo>
                  <a:pt x="389890" y="0"/>
                </a:lnTo>
                <a:lnTo>
                  <a:pt x="1803501" y="0"/>
                </a:lnTo>
                <a:lnTo>
                  <a:pt x="2265622" y="442677"/>
                </a:lnTo>
              </a:path>
            </a:pathLst>
          </a:custGeom>
          <a:ln w="3175">
            <a:solidFill>
              <a:srgbClr val="255579"/>
            </a:solidFill>
          </a:ln>
        </p:spPr>
        <p:txBody>
          <a:bodyPr wrap="square" lIns="0" tIns="0" rIns="0" bIns="0" rtlCol="0"/>
          <a:lstStyle/>
          <a:p>
            <a:endParaRPr/>
          </a:p>
        </p:txBody>
      </p:sp>
      <p:sp>
        <p:nvSpPr>
          <p:cNvPr id="24" name="object 24"/>
          <p:cNvSpPr/>
          <p:nvPr/>
        </p:nvSpPr>
        <p:spPr>
          <a:xfrm>
            <a:off x="2046587" y="3071057"/>
            <a:ext cx="1680145" cy="1807006"/>
          </a:xfrm>
          <a:prstGeom prst="rect">
            <a:avLst/>
          </a:prstGeom>
          <a:blipFill>
            <a:blip r:embed="rId7" cstate="print"/>
            <a:stretch>
              <a:fillRect/>
            </a:stretch>
          </a:blipFill>
        </p:spPr>
        <p:txBody>
          <a:bodyPr wrap="square" lIns="0" tIns="0" rIns="0" bIns="0" rtlCol="0"/>
          <a:lstStyle/>
          <a:p>
            <a:endParaRPr/>
          </a:p>
        </p:txBody>
      </p:sp>
      <p:sp>
        <p:nvSpPr>
          <p:cNvPr id="25" name="object 25"/>
          <p:cNvSpPr/>
          <p:nvPr/>
        </p:nvSpPr>
        <p:spPr>
          <a:xfrm>
            <a:off x="1663487" y="3390343"/>
            <a:ext cx="121208" cy="200660"/>
          </a:xfrm>
          <a:prstGeom prst="rect">
            <a:avLst/>
          </a:prstGeom>
          <a:blipFill>
            <a:blip r:embed="rId8" cstate="print"/>
            <a:stretch>
              <a:fillRect/>
            </a:stretch>
          </a:blipFill>
        </p:spPr>
        <p:txBody>
          <a:bodyPr wrap="square" lIns="0" tIns="0" rIns="0" bIns="0" rtlCol="0"/>
          <a:lstStyle/>
          <a:p>
            <a:endParaRPr/>
          </a:p>
        </p:txBody>
      </p:sp>
      <p:sp>
        <p:nvSpPr>
          <p:cNvPr id="26" name="object 26"/>
          <p:cNvSpPr/>
          <p:nvPr/>
        </p:nvSpPr>
        <p:spPr>
          <a:xfrm>
            <a:off x="1173175" y="3211710"/>
            <a:ext cx="505459" cy="1300480"/>
          </a:xfrm>
          <a:custGeom>
            <a:avLst/>
            <a:gdLst/>
            <a:ahLst/>
            <a:cxnLst/>
            <a:rect l="l" t="t" r="r" b="b"/>
            <a:pathLst>
              <a:path w="505460" h="1300479">
                <a:moveTo>
                  <a:pt x="256701" y="0"/>
                </a:moveTo>
                <a:lnTo>
                  <a:pt x="210600" y="12623"/>
                </a:lnTo>
                <a:lnTo>
                  <a:pt x="210600" y="531977"/>
                </a:lnTo>
                <a:lnTo>
                  <a:pt x="209202" y="541459"/>
                </a:lnTo>
                <a:lnTo>
                  <a:pt x="205226" y="549967"/>
                </a:lnTo>
                <a:lnTo>
                  <a:pt x="199000" y="556998"/>
                </a:lnTo>
                <a:lnTo>
                  <a:pt x="190851" y="562051"/>
                </a:lnTo>
                <a:lnTo>
                  <a:pt x="0" y="644761"/>
                </a:lnTo>
                <a:lnTo>
                  <a:pt x="0" y="1300252"/>
                </a:lnTo>
                <a:lnTo>
                  <a:pt x="453513" y="917181"/>
                </a:lnTo>
                <a:lnTo>
                  <a:pt x="491581" y="867332"/>
                </a:lnTo>
                <a:lnTo>
                  <a:pt x="505113" y="806081"/>
                </a:lnTo>
                <a:lnTo>
                  <a:pt x="505113" y="531233"/>
                </a:lnTo>
                <a:lnTo>
                  <a:pt x="277805" y="531233"/>
                </a:lnTo>
                <a:lnTo>
                  <a:pt x="267259" y="527384"/>
                </a:lnTo>
                <a:lnTo>
                  <a:pt x="259635" y="519142"/>
                </a:lnTo>
                <a:lnTo>
                  <a:pt x="256701" y="507682"/>
                </a:lnTo>
                <a:lnTo>
                  <a:pt x="256701" y="0"/>
                </a:lnTo>
                <a:close/>
              </a:path>
              <a:path w="505460" h="1300479">
                <a:moveTo>
                  <a:pt x="505113" y="439166"/>
                </a:moveTo>
                <a:lnTo>
                  <a:pt x="289505" y="529513"/>
                </a:lnTo>
                <a:lnTo>
                  <a:pt x="277805" y="531233"/>
                </a:lnTo>
                <a:lnTo>
                  <a:pt x="505113" y="531233"/>
                </a:lnTo>
                <a:lnTo>
                  <a:pt x="505113" y="439166"/>
                </a:lnTo>
                <a:close/>
              </a:path>
            </a:pathLst>
          </a:custGeom>
          <a:solidFill>
            <a:srgbClr val="35B6AA"/>
          </a:solidFill>
        </p:spPr>
        <p:txBody>
          <a:bodyPr wrap="square" lIns="0" tIns="0" rIns="0" bIns="0" rtlCol="0"/>
          <a:lstStyle/>
          <a:p>
            <a:endParaRPr/>
          </a:p>
        </p:txBody>
      </p:sp>
      <p:sp>
        <p:nvSpPr>
          <p:cNvPr id="27" name="object 27"/>
          <p:cNvSpPr/>
          <p:nvPr/>
        </p:nvSpPr>
        <p:spPr>
          <a:xfrm>
            <a:off x="1173175" y="3211710"/>
            <a:ext cx="257175" cy="645160"/>
          </a:xfrm>
          <a:custGeom>
            <a:avLst/>
            <a:gdLst/>
            <a:ahLst/>
            <a:cxnLst/>
            <a:rect l="l" t="t" r="r" b="b"/>
            <a:pathLst>
              <a:path w="257175" h="645160">
                <a:moveTo>
                  <a:pt x="256701" y="507682"/>
                </a:moveTo>
                <a:lnTo>
                  <a:pt x="256701" y="0"/>
                </a:lnTo>
                <a:lnTo>
                  <a:pt x="210600" y="12623"/>
                </a:lnTo>
                <a:lnTo>
                  <a:pt x="210600" y="531977"/>
                </a:lnTo>
                <a:lnTo>
                  <a:pt x="209202" y="541459"/>
                </a:lnTo>
                <a:lnTo>
                  <a:pt x="205226" y="549967"/>
                </a:lnTo>
                <a:lnTo>
                  <a:pt x="199000" y="556998"/>
                </a:lnTo>
                <a:lnTo>
                  <a:pt x="190851" y="562051"/>
                </a:lnTo>
                <a:lnTo>
                  <a:pt x="0" y="644761"/>
                </a:lnTo>
              </a:path>
            </a:pathLst>
          </a:custGeom>
          <a:ln w="3175">
            <a:solidFill>
              <a:srgbClr val="255579"/>
            </a:solidFill>
          </a:ln>
        </p:spPr>
        <p:txBody>
          <a:bodyPr wrap="square" lIns="0" tIns="0" rIns="0" bIns="0" rtlCol="0"/>
          <a:lstStyle/>
          <a:p>
            <a:endParaRPr/>
          </a:p>
        </p:txBody>
      </p:sp>
      <p:sp>
        <p:nvSpPr>
          <p:cNvPr id="28" name="object 28"/>
          <p:cNvSpPr/>
          <p:nvPr/>
        </p:nvSpPr>
        <p:spPr>
          <a:xfrm>
            <a:off x="1173175" y="3650876"/>
            <a:ext cx="505459" cy="861694"/>
          </a:xfrm>
          <a:custGeom>
            <a:avLst/>
            <a:gdLst/>
            <a:ahLst/>
            <a:cxnLst/>
            <a:rect l="l" t="t" r="r" b="b"/>
            <a:pathLst>
              <a:path w="505460" h="861695">
                <a:moveTo>
                  <a:pt x="0" y="861086"/>
                </a:moveTo>
                <a:lnTo>
                  <a:pt x="453513" y="478015"/>
                </a:lnTo>
                <a:lnTo>
                  <a:pt x="491581" y="428166"/>
                </a:lnTo>
                <a:lnTo>
                  <a:pt x="505113" y="366915"/>
                </a:lnTo>
                <a:lnTo>
                  <a:pt x="505113" y="0"/>
                </a:lnTo>
                <a:lnTo>
                  <a:pt x="289505" y="90347"/>
                </a:lnTo>
                <a:lnTo>
                  <a:pt x="277805" y="92067"/>
                </a:lnTo>
                <a:lnTo>
                  <a:pt x="267259" y="88218"/>
                </a:lnTo>
                <a:lnTo>
                  <a:pt x="259635" y="79976"/>
                </a:lnTo>
                <a:lnTo>
                  <a:pt x="256701" y="68516"/>
                </a:lnTo>
              </a:path>
            </a:pathLst>
          </a:custGeom>
          <a:ln w="3175">
            <a:solidFill>
              <a:srgbClr val="255579"/>
            </a:solidFill>
          </a:ln>
        </p:spPr>
        <p:txBody>
          <a:bodyPr wrap="square" lIns="0" tIns="0" rIns="0" bIns="0" rtlCol="0"/>
          <a:lstStyle/>
          <a:p>
            <a:endParaRPr/>
          </a:p>
        </p:txBody>
      </p:sp>
      <p:sp>
        <p:nvSpPr>
          <p:cNvPr id="29" name="object 29"/>
          <p:cNvSpPr/>
          <p:nvPr/>
        </p:nvSpPr>
        <p:spPr>
          <a:xfrm>
            <a:off x="1429876" y="3143650"/>
            <a:ext cx="248920" cy="599440"/>
          </a:xfrm>
          <a:custGeom>
            <a:avLst/>
            <a:gdLst/>
            <a:ahLst/>
            <a:cxnLst/>
            <a:rect l="l" t="t" r="r" b="b"/>
            <a:pathLst>
              <a:path w="248919" h="599439">
                <a:moveTo>
                  <a:pt x="248411" y="0"/>
                </a:moveTo>
                <a:lnTo>
                  <a:pt x="0" y="68059"/>
                </a:lnTo>
                <a:lnTo>
                  <a:pt x="0" y="575741"/>
                </a:lnTo>
                <a:lnTo>
                  <a:pt x="2934" y="587202"/>
                </a:lnTo>
                <a:lnTo>
                  <a:pt x="10558" y="595444"/>
                </a:lnTo>
                <a:lnTo>
                  <a:pt x="21104" y="599292"/>
                </a:lnTo>
                <a:lnTo>
                  <a:pt x="32804" y="597573"/>
                </a:lnTo>
                <a:lnTo>
                  <a:pt x="248411" y="507225"/>
                </a:lnTo>
                <a:lnTo>
                  <a:pt x="248411" y="0"/>
                </a:lnTo>
                <a:close/>
              </a:path>
            </a:pathLst>
          </a:custGeom>
          <a:solidFill>
            <a:srgbClr val="ACD8DE"/>
          </a:solidFill>
        </p:spPr>
        <p:txBody>
          <a:bodyPr wrap="square" lIns="0" tIns="0" rIns="0" bIns="0" rtlCol="0"/>
          <a:lstStyle/>
          <a:p>
            <a:endParaRPr/>
          </a:p>
        </p:txBody>
      </p:sp>
      <p:sp>
        <p:nvSpPr>
          <p:cNvPr id="30" name="object 30"/>
          <p:cNvSpPr/>
          <p:nvPr/>
        </p:nvSpPr>
        <p:spPr>
          <a:xfrm>
            <a:off x="1429876" y="3143650"/>
            <a:ext cx="248920" cy="599440"/>
          </a:xfrm>
          <a:custGeom>
            <a:avLst/>
            <a:gdLst/>
            <a:ahLst/>
            <a:cxnLst/>
            <a:rect l="l" t="t" r="r" b="b"/>
            <a:pathLst>
              <a:path w="248919" h="599439">
                <a:moveTo>
                  <a:pt x="0" y="68059"/>
                </a:moveTo>
                <a:lnTo>
                  <a:pt x="0" y="575741"/>
                </a:lnTo>
                <a:lnTo>
                  <a:pt x="2934" y="587202"/>
                </a:lnTo>
                <a:lnTo>
                  <a:pt x="10558" y="595444"/>
                </a:lnTo>
                <a:lnTo>
                  <a:pt x="21104" y="599292"/>
                </a:lnTo>
                <a:lnTo>
                  <a:pt x="32804" y="597573"/>
                </a:lnTo>
                <a:lnTo>
                  <a:pt x="248411" y="507225"/>
                </a:lnTo>
                <a:lnTo>
                  <a:pt x="248411" y="0"/>
                </a:lnTo>
                <a:lnTo>
                  <a:pt x="0" y="68059"/>
                </a:lnTo>
                <a:close/>
              </a:path>
            </a:pathLst>
          </a:custGeom>
          <a:ln w="3175">
            <a:solidFill>
              <a:srgbClr val="255579"/>
            </a:solidFill>
          </a:ln>
        </p:spPr>
        <p:txBody>
          <a:bodyPr wrap="square" lIns="0" tIns="0" rIns="0" bIns="0" rtlCol="0"/>
          <a:lstStyle/>
          <a:p>
            <a:endParaRPr/>
          </a:p>
        </p:txBody>
      </p:sp>
      <p:sp>
        <p:nvSpPr>
          <p:cNvPr id="31" name="object 31"/>
          <p:cNvSpPr/>
          <p:nvPr/>
        </p:nvSpPr>
        <p:spPr>
          <a:xfrm>
            <a:off x="1173175" y="3224346"/>
            <a:ext cx="210820" cy="632460"/>
          </a:xfrm>
          <a:custGeom>
            <a:avLst/>
            <a:gdLst/>
            <a:ahLst/>
            <a:cxnLst/>
            <a:rect l="l" t="t" r="r" b="b"/>
            <a:pathLst>
              <a:path w="210819" h="632460">
                <a:moveTo>
                  <a:pt x="210606" y="0"/>
                </a:moveTo>
                <a:lnTo>
                  <a:pt x="0" y="57698"/>
                </a:lnTo>
                <a:lnTo>
                  <a:pt x="0" y="632129"/>
                </a:lnTo>
                <a:lnTo>
                  <a:pt x="190858" y="549427"/>
                </a:lnTo>
                <a:lnTo>
                  <a:pt x="199001" y="544372"/>
                </a:lnTo>
                <a:lnTo>
                  <a:pt x="205228" y="537337"/>
                </a:lnTo>
                <a:lnTo>
                  <a:pt x="209206" y="528824"/>
                </a:lnTo>
                <a:lnTo>
                  <a:pt x="210606" y="519341"/>
                </a:lnTo>
                <a:lnTo>
                  <a:pt x="210606" y="0"/>
                </a:lnTo>
                <a:close/>
              </a:path>
            </a:pathLst>
          </a:custGeom>
          <a:solidFill>
            <a:srgbClr val="ACD8DE"/>
          </a:solidFill>
        </p:spPr>
        <p:txBody>
          <a:bodyPr wrap="square" lIns="0" tIns="0" rIns="0" bIns="0" rtlCol="0"/>
          <a:lstStyle/>
          <a:p>
            <a:endParaRPr/>
          </a:p>
        </p:txBody>
      </p:sp>
      <p:sp>
        <p:nvSpPr>
          <p:cNvPr id="32" name="object 32"/>
          <p:cNvSpPr/>
          <p:nvPr/>
        </p:nvSpPr>
        <p:spPr>
          <a:xfrm>
            <a:off x="1173175" y="3224346"/>
            <a:ext cx="210820" cy="632460"/>
          </a:xfrm>
          <a:custGeom>
            <a:avLst/>
            <a:gdLst/>
            <a:ahLst/>
            <a:cxnLst/>
            <a:rect l="l" t="t" r="r" b="b"/>
            <a:pathLst>
              <a:path w="210819" h="632460">
                <a:moveTo>
                  <a:pt x="0" y="632129"/>
                </a:moveTo>
                <a:lnTo>
                  <a:pt x="190858" y="549427"/>
                </a:lnTo>
                <a:lnTo>
                  <a:pt x="210606" y="519341"/>
                </a:lnTo>
                <a:lnTo>
                  <a:pt x="210606" y="0"/>
                </a:lnTo>
                <a:lnTo>
                  <a:pt x="0" y="57698"/>
                </a:lnTo>
              </a:path>
            </a:pathLst>
          </a:custGeom>
          <a:ln w="3175">
            <a:solidFill>
              <a:srgbClr val="255579"/>
            </a:solidFill>
          </a:ln>
        </p:spPr>
        <p:txBody>
          <a:bodyPr wrap="square" lIns="0" tIns="0" rIns="0" bIns="0" rtlCol="0"/>
          <a:lstStyle/>
          <a:p>
            <a:endParaRPr/>
          </a:p>
        </p:txBody>
      </p:sp>
      <p:sp>
        <p:nvSpPr>
          <p:cNvPr id="33" name="object 33"/>
          <p:cNvSpPr/>
          <p:nvPr/>
        </p:nvSpPr>
        <p:spPr>
          <a:xfrm>
            <a:off x="1173175" y="3072193"/>
            <a:ext cx="505459" cy="210185"/>
          </a:xfrm>
          <a:custGeom>
            <a:avLst/>
            <a:gdLst/>
            <a:ahLst/>
            <a:cxnLst/>
            <a:rect l="l" t="t" r="r" b="b"/>
            <a:pathLst>
              <a:path w="505460" h="210185">
                <a:moveTo>
                  <a:pt x="478842" y="0"/>
                </a:moveTo>
                <a:lnTo>
                  <a:pt x="0" y="0"/>
                </a:lnTo>
                <a:lnTo>
                  <a:pt x="0" y="209840"/>
                </a:lnTo>
                <a:lnTo>
                  <a:pt x="505105" y="71459"/>
                </a:lnTo>
                <a:lnTo>
                  <a:pt x="505105" y="59191"/>
                </a:lnTo>
                <a:lnTo>
                  <a:pt x="498709" y="27506"/>
                </a:lnTo>
                <a:lnTo>
                  <a:pt x="481267" y="1634"/>
                </a:lnTo>
                <a:lnTo>
                  <a:pt x="478842" y="0"/>
                </a:lnTo>
                <a:close/>
              </a:path>
            </a:pathLst>
          </a:custGeom>
          <a:solidFill>
            <a:srgbClr val="008176"/>
          </a:solidFill>
        </p:spPr>
        <p:txBody>
          <a:bodyPr wrap="square" lIns="0" tIns="0" rIns="0" bIns="0" rtlCol="0"/>
          <a:lstStyle/>
          <a:p>
            <a:endParaRPr/>
          </a:p>
        </p:txBody>
      </p:sp>
      <p:sp>
        <p:nvSpPr>
          <p:cNvPr id="34" name="object 34"/>
          <p:cNvSpPr/>
          <p:nvPr/>
        </p:nvSpPr>
        <p:spPr>
          <a:xfrm>
            <a:off x="1173175" y="3072193"/>
            <a:ext cx="505459" cy="210185"/>
          </a:xfrm>
          <a:custGeom>
            <a:avLst/>
            <a:gdLst/>
            <a:ahLst/>
            <a:cxnLst/>
            <a:rect l="l" t="t" r="r" b="b"/>
            <a:pathLst>
              <a:path w="505460" h="210185">
                <a:moveTo>
                  <a:pt x="0" y="209840"/>
                </a:moveTo>
                <a:lnTo>
                  <a:pt x="210605" y="152142"/>
                </a:lnTo>
                <a:lnTo>
                  <a:pt x="256706" y="139518"/>
                </a:lnTo>
                <a:lnTo>
                  <a:pt x="505105" y="71459"/>
                </a:lnTo>
                <a:lnTo>
                  <a:pt x="505105" y="67839"/>
                </a:lnTo>
                <a:lnTo>
                  <a:pt x="505105" y="59191"/>
                </a:lnTo>
                <a:lnTo>
                  <a:pt x="498709" y="27506"/>
                </a:lnTo>
                <a:lnTo>
                  <a:pt x="481267" y="1634"/>
                </a:lnTo>
                <a:lnTo>
                  <a:pt x="478842" y="0"/>
                </a:lnTo>
              </a:path>
            </a:pathLst>
          </a:custGeom>
          <a:ln w="3175">
            <a:solidFill>
              <a:srgbClr val="255579"/>
            </a:solidFill>
          </a:ln>
        </p:spPr>
        <p:txBody>
          <a:bodyPr wrap="square" lIns="0" tIns="0" rIns="0" bIns="0" rtlCol="0"/>
          <a:lstStyle/>
          <a:p>
            <a:endParaRPr/>
          </a:p>
        </p:txBody>
      </p:sp>
      <p:sp>
        <p:nvSpPr>
          <p:cNvPr id="35" name="object 35"/>
          <p:cNvSpPr/>
          <p:nvPr/>
        </p:nvSpPr>
        <p:spPr>
          <a:xfrm>
            <a:off x="1235608" y="4049888"/>
            <a:ext cx="332740" cy="381000"/>
          </a:xfrm>
          <a:custGeom>
            <a:avLst/>
            <a:gdLst/>
            <a:ahLst/>
            <a:cxnLst/>
            <a:rect l="l" t="t" r="r" b="b"/>
            <a:pathLst>
              <a:path w="332740" h="381000">
                <a:moveTo>
                  <a:pt x="178701" y="0"/>
                </a:moveTo>
                <a:lnTo>
                  <a:pt x="134096" y="3878"/>
                </a:lnTo>
                <a:lnTo>
                  <a:pt x="93148" y="20444"/>
                </a:lnTo>
                <a:lnTo>
                  <a:pt x="57561" y="47986"/>
                </a:lnTo>
                <a:lnTo>
                  <a:pt x="29038" y="84796"/>
                </a:lnTo>
                <a:lnTo>
                  <a:pt x="9283" y="129162"/>
                </a:lnTo>
                <a:lnTo>
                  <a:pt x="0" y="179374"/>
                </a:lnTo>
                <a:lnTo>
                  <a:pt x="2588" y="230376"/>
                </a:lnTo>
                <a:lnTo>
                  <a:pt x="16325" y="276960"/>
                </a:lnTo>
                <a:lnTo>
                  <a:pt x="39747" y="317206"/>
                </a:lnTo>
                <a:lnTo>
                  <a:pt x="71393" y="349196"/>
                </a:lnTo>
                <a:lnTo>
                  <a:pt x="109800" y="371011"/>
                </a:lnTo>
                <a:lnTo>
                  <a:pt x="153504" y="380733"/>
                </a:lnTo>
                <a:lnTo>
                  <a:pt x="198109" y="376855"/>
                </a:lnTo>
                <a:lnTo>
                  <a:pt x="239054" y="360291"/>
                </a:lnTo>
                <a:lnTo>
                  <a:pt x="274639" y="332751"/>
                </a:lnTo>
                <a:lnTo>
                  <a:pt x="303158" y="295942"/>
                </a:lnTo>
                <a:lnTo>
                  <a:pt x="322911" y="251575"/>
                </a:lnTo>
                <a:lnTo>
                  <a:pt x="332193" y="201358"/>
                </a:lnTo>
                <a:lnTo>
                  <a:pt x="329610" y="150356"/>
                </a:lnTo>
                <a:lnTo>
                  <a:pt x="315874" y="103773"/>
                </a:lnTo>
                <a:lnTo>
                  <a:pt x="292452" y="63526"/>
                </a:lnTo>
                <a:lnTo>
                  <a:pt x="260806" y="31536"/>
                </a:lnTo>
                <a:lnTo>
                  <a:pt x="222401" y="9721"/>
                </a:lnTo>
                <a:lnTo>
                  <a:pt x="178701" y="0"/>
                </a:lnTo>
                <a:close/>
              </a:path>
            </a:pathLst>
          </a:custGeom>
          <a:solidFill>
            <a:srgbClr val="3E3B3B"/>
          </a:solidFill>
        </p:spPr>
        <p:txBody>
          <a:bodyPr wrap="square" lIns="0" tIns="0" rIns="0" bIns="0" rtlCol="0"/>
          <a:lstStyle/>
          <a:p>
            <a:endParaRPr/>
          </a:p>
        </p:txBody>
      </p:sp>
      <p:sp>
        <p:nvSpPr>
          <p:cNvPr id="36" name="object 36"/>
          <p:cNvSpPr/>
          <p:nvPr/>
        </p:nvSpPr>
        <p:spPr>
          <a:xfrm>
            <a:off x="1235608" y="4049888"/>
            <a:ext cx="332740" cy="381000"/>
          </a:xfrm>
          <a:custGeom>
            <a:avLst/>
            <a:gdLst/>
            <a:ahLst/>
            <a:cxnLst/>
            <a:rect l="l" t="t" r="r" b="b"/>
            <a:pathLst>
              <a:path w="332740" h="381000">
                <a:moveTo>
                  <a:pt x="332193" y="201358"/>
                </a:moveTo>
                <a:lnTo>
                  <a:pt x="322911" y="251575"/>
                </a:lnTo>
                <a:lnTo>
                  <a:pt x="303158" y="295942"/>
                </a:lnTo>
                <a:lnTo>
                  <a:pt x="274639" y="332751"/>
                </a:lnTo>
                <a:lnTo>
                  <a:pt x="239054" y="360291"/>
                </a:lnTo>
                <a:lnTo>
                  <a:pt x="198109" y="376855"/>
                </a:lnTo>
                <a:lnTo>
                  <a:pt x="153504" y="380733"/>
                </a:lnTo>
                <a:lnTo>
                  <a:pt x="109800" y="371011"/>
                </a:lnTo>
                <a:lnTo>
                  <a:pt x="71393" y="349196"/>
                </a:lnTo>
                <a:lnTo>
                  <a:pt x="39747" y="317206"/>
                </a:lnTo>
                <a:lnTo>
                  <a:pt x="16325" y="276960"/>
                </a:lnTo>
                <a:lnTo>
                  <a:pt x="2588" y="230376"/>
                </a:lnTo>
                <a:lnTo>
                  <a:pt x="0" y="179374"/>
                </a:lnTo>
                <a:lnTo>
                  <a:pt x="9283" y="129162"/>
                </a:lnTo>
                <a:lnTo>
                  <a:pt x="29038" y="84796"/>
                </a:lnTo>
                <a:lnTo>
                  <a:pt x="57561" y="47986"/>
                </a:lnTo>
                <a:lnTo>
                  <a:pt x="93148" y="20444"/>
                </a:lnTo>
                <a:lnTo>
                  <a:pt x="134096" y="3878"/>
                </a:lnTo>
                <a:lnTo>
                  <a:pt x="178701" y="0"/>
                </a:lnTo>
                <a:lnTo>
                  <a:pt x="222401" y="9721"/>
                </a:lnTo>
                <a:lnTo>
                  <a:pt x="260806" y="31536"/>
                </a:lnTo>
                <a:lnTo>
                  <a:pt x="292452" y="63526"/>
                </a:lnTo>
                <a:lnTo>
                  <a:pt x="315874" y="103773"/>
                </a:lnTo>
                <a:lnTo>
                  <a:pt x="329610" y="150356"/>
                </a:lnTo>
                <a:lnTo>
                  <a:pt x="332193" y="201358"/>
                </a:lnTo>
                <a:close/>
              </a:path>
            </a:pathLst>
          </a:custGeom>
          <a:ln w="3175">
            <a:solidFill>
              <a:srgbClr val="255579"/>
            </a:solidFill>
          </a:ln>
        </p:spPr>
        <p:txBody>
          <a:bodyPr wrap="square" lIns="0" tIns="0" rIns="0" bIns="0" rtlCol="0"/>
          <a:lstStyle/>
          <a:p>
            <a:endParaRPr/>
          </a:p>
        </p:txBody>
      </p:sp>
      <p:sp>
        <p:nvSpPr>
          <p:cNvPr id="37" name="object 37"/>
          <p:cNvSpPr/>
          <p:nvPr/>
        </p:nvSpPr>
        <p:spPr>
          <a:xfrm>
            <a:off x="1340181" y="4151372"/>
            <a:ext cx="154940" cy="177253"/>
          </a:xfrm>
          <a:prstGeom prst="rect">
            <a:avLst/>
          </a:prstGeom>
          <a:blipFill>
            <a:blip r:embed="rId9" cstate="print"/>
            <a:stretch>
              <a:fillRect/>
            </a:stretch>
          </a:blipFill>
        </p:spPr>
        <p:txBody>
          <a:bodyPr wrap="square" lIns="0" tIns="0" rIns="0" bIns="0" rtlCol="0"/>
          <a:lstStyle/>
          <a:p>
            <a:endParaRPr/>
          </a:p>
        </p:txBody>
      </p:sp>
      <p:sp>
        <p:nvSpPr>
          <p:cNvPr id="38" name="object 38"/>
          <p:cNvSpPr/>
          <p:nvPr/>
        </p:nvSpPr>
        <p:spPr>
          <a:xfrm>
            <a:off x="1222446" y="3081459"/>
            <a:ext cx="333375" cy="76835"/>
          </a:xfrm>
          <a:custGeom>
            <a:avLst/>
            <a:gdLst/>
            <a:ahLst/>
            <a:cxnLst/>
            <a:rect l="l" t="t" r="r" b="b"/>
            <a:pathLst>
              <a:path w="333375" h="76835">
                <a:moveTo>
                  <a:pt x="0" y="76822"/>
                </a:moveTo>
                <a:lnTo>
                  <a:pt x="332917" y="0"/>
                </a:lnTo>
              </a:path>
            </a:pathLst>
          </a:custGeom>
          <a:ln w="3175">
            <a:solidFill>
              <a:srgbClr val="255579"/>
            </a:solidFill>
          </a:ln>
        </p:spPr>
        <p:txBody>
          <a:bodyPr wrap="square" lIns="0" tIns="0" rIns="0" bIns="0" rtlCol="0"/>
          <a:lstStyle/>
          <a:p>
            <a:endParaRPr/>
          </a:p>
        </p:txBody>
      </p:sp>
      <p:sp>
        <p:nvSpPr>
          <p:cNvPr id="39" name="object 39"/>
          <p:cNvSpPr/>
          <p:nvPr/>
        </p:nvSpPr>
        <p:spPr>
          <a:xfrm>
            <a:off x="1173175" y="3072181"/>
            <a:ext cx="2552700" cy="1805305"/>
          </a:xfrm>
          <a:custGeom>
            <a:avLst/>
            <a:gdLst/>
            <a:ahLst/>
            <a:cxnLst/>
            <a:rect l="l" t="t" r="r" b="b"/>
            <a:pathLst>
              <a:path w="2552700" h="1805304">
                <a:moveTo>
                  <a:pt x="0" y="1804746"/>
                </a:moveTo>
                <a:lnTo>
                  <a:pt x="2552433" y="1804746"/>
                </a:lnTo>
                <a:lnTo>
                  <a:pt x="2552433" y="0"/>
                </a:lnTo>
                <a:lnTo>
                  <a:pt x="0" y="0"/>
                </a:lnTo>
                <a:lnTo>
                  <a:pt x="0" y="1804746"/>
                </a:lnTo>
                <a:close/>
              </a:path>
            </a:pathLst>
          </a:custGeom>
          <a:ln w="6350">
            <a:solidFill>
              <a:srgbClr val="61A489"/>
            </a:solidFill>
          </a:ln>
        </p:spPr>
        <p:txBody>
          <a:bodyPr wrap="square" lIns="0" tIns="0" rIns="0" bIns="0" rtlCol="0"/>
          <a:lstStyle/>
          <a:p>
            <a:endParaRPr/>
          </a:p>
        </p:txBody>
      </p:sp>
      <p:sp>
        <p:nvSpPr>
          <p:cNvPr id="40" name="object 40"/>
          <p:cNvSpPr/>
          <p:nvPr/>
        </p:nvSpPr>
        <p:spPr>
          <a:xfrm>
            <a:off x="3809434" y="3071056"/>
            <a:ext cx="2554706" cy="1807007"/>
          </a:xfrm>
          <a:prstGeom prst="rect">
            <a:avLst/>
          </a:prstGeom>
          <a:blipFill>
            <a:blip r:embed="rId10" cstate="print"/>
            <a:stretch>
              <a:fillRect/>
            </a:stretch>
          </a:blipFill>
        </p:spPr>
        <p:txBody>
          <a:bodyPr wrap="square" lIns="0" tIns="0" rIns="0" bIns="0" rtlCol="0"/>
          <a:lstStyle/>
          <a:p>
            <a:endParaRPr/>
          </a:p>
        </p:txBody>
      </p:sp>
      <p:sp>
        <p:nvSpPr>
          <p:cNvPr id="41" name="object 41"/>
          <p:cNvSpPr/>
          <p:nvPr/>
        </p:nvSpPr>
        <p:spPr>
          <a:xfrm>
            <a:off x="5547171" y="3072181"/>
            <a:ext cx="707770" cy="421016"/>
          </a:xfrm>
          <a:prstGeom prst="rect">
            <a:avLst/>
          </a:prstGeom>
          <a:blipFill>
            <a:blip r:embed="rId11" cstate="print"/>
            <a:stretch>
              <a:fillRect/>
            </a:stretch>
          </a:blipFill>
        </p:spPr>
        <p:txBody>
          <a:bodyPr wrap="square" lIns="0" tIns="0" rIns="0" bIns="0" rtlCol="0"/>
          <a:lstStyle/>
          <a:p>
            <a:endParaRPr/>
          </a:p>
        </p:txBody>
      </p:sp>
      <p:sp>
        <p:nvSpPr>
          <p:cNvPr id="42" name="object 42"/>
          <p:cNvSpPr/>
          <p:nvPr/>
        </p:nvSpPr>
        <p:spPr>
          <a:xfrm>
            <a:off x="4890339" y="3072182"/>
            <a:ext cx="1355090" cy="60960"/>
          </a:xfrm>
          <a:custGeom>
            <a:avLst/>
            <a:gdLst/>
            <a:ahLst/>
            <a:cxnLst/>
            <a:rect l="l" t="t" r="r" b="b"/>
            <a:pathLst>
              <a:path w="1355089" h="60960">
                <a:moveTo>
                  <a:pt x="1354721" y="0"/>
                </a:moveTo>
                <a:lnTo>
                  <a:pt x="0" y="0"/>
                </a:lnTo>
                <a:lnTo>
                  <a:pt x="652284" y="60947"/>
                </a:lnTo>
                <a:lnTo>
                  <a:pt x="1354721" y="0"/>
                </a:lnTo>
                <a:close/>
              </a:path>
            </a:pathLst>
          </a:custGeom>
          <a:solidFill>
            <a:srgbClr val="008176"/>
          </a:solidFill>
        </p:spPr>
        <p:txBody>
          <a:bodyPr wrap="square" lIns="0" tIns="0" rIns="0" bIns="0" rtlCol="0"/>
          <a:lstStyle/>
          <a:p>
            <a:endParaRPr/>
          </a:p>
        </p:txBody>
      </p:sp>
      <p:sp>
        <p:nvSpPr>
          <p:cNvPr id="43" name="object 43"/>
          <p:cNvSpPr/>
          <p:nvPr/>
        </p:nvSpPr>
        <p:spPr>
          <a:xfrm>
            <a:off x="4890513" y="3072193"/>
            <a:ext cx="1355090" cy="60960"/>
          </a:xfrm>
          <a:custGeom>
            <a:avLst/>
            <a:gdLst/>
            <a:ahLst/>
            <a:cxnLst/>
            <a:rect l="l" t="t" r="r" b="b"/>
            <a:pathLst>
              <a:path w="1355089" h="60960">
                <a:moveTo>
                  <a:pt x="0" y="0"/>
                </a:moveTo>
                <a:lnTo>
                  <a:pt x="652114" y="60926"/>
                </a:lnTo>
                <a:lnTo>
                  <a:pt x="1354526" y="0"/>
                </a:lnTo>
              </a:path>
            </a:pathLst>
          </a:custGeom>
          <a:ln w="3175">
            <a:solidFill>
              <a:srgbClr val="255579"/>
            </a:solidFill>
          </a:ln>
        </p:spPr>
        <p:txBody>
          <a:bodyPr wrap="square" lIns="0" tIns="0" rIns="0" bIns="0" rtlCol="0"/>
          <a:lstStyle/>
          <a:p>
            <a:endParaRPr/>
          </a:p>
        </p:txBody>
      </p:sp>
      <p:sp>
        <p:nvSpPr>
          <p:cNvPr id="44" name="object 44"/>
          <p:cNvSpPr txBox="1"/>
          <p:nvPr/>
        </p:nvSpPr>
        <p:spPr>
          <a:xfrm rot="20820000">
            <a:off x="5893102" y="3733072"/>
            <a:ext cx="150279" cy="51435"/>
          </a:xfrm>
          <a:prstGeom prst="rect">
            <a:avLst/>
          </a:prstGeom>
        </p:spPr>
        <p:txBody>
          <a:bodyPr vert="horz" wrap="square" lIns="0" tIns="0" rIns="0" bIns="0" rtlCol="0">
            <a:spAutoFit/>
          </a:bodyPr>
          <a:lstStyle/>
          <a:p>
            <a:pPr>
              <a:lnSpc>
                <a:spcPts val="405"/>
              </a:lnSpc>
            </a:pPr>
            <a:r>
              <a:rPr sz="400" b="1" spc="-100" dirty="0">
                <a:solidFill>
                  <a:srgbClr val="255579"/>
                </a:solidFill>
                <a:latin typeface="Yu Gothic UI"/>
                <a:cs typeface="Yu Gothic UI"/>
              </a:rPr>
              <a:t>XX</a:t>
            </a:r>
            <a:r>
              <a:rPr sz="400" b="1" spc="-110" dirty="0">
                <a:solidFill>
                  <a:srgbClr val="255579"/>
                </a:solidFill>
                <a:latin typeface="Yu Gothic UI"/>
                <a:cs typeface="Yu Gothic UI"/>
              </a:rPr>
              <a:t>X</a:t>
            </a:r>
            <a:r>
              <a:rPr sz="400" b="1" spc="-85" dirty="0">
                <a:solidFill>
                  <a:srgbClr val="255579"/>
                </a:solidFill>
                <a:latin typeface="Yu Gothic UI"/>
                <a:cs typeface="Yu Gothic UI"/>
              </a:rPr>
              <a:t>-</a:t>
            </a:r>
            <a:r>
              <a:rPr sz="400" b="1" spc="-100" dirty="0">
                <a:solidFill>
                  <a:srgbClr val="255579"/>
                </a:solidFill>
                <a:latin typeface="Yu Gothic UI"/>
                <a:cs typeface="Yu Gothic UI"/>
              </a:rPr>
              <a:t>XXXX</a:t>
            </a:r>
            <a:endParaRPr sz="400">
              <a:latin typeface="Yu Gothic UI"/>
              <a:cs typeface="Yu Gothic UI"/>
            </a:endParaRPr>
          </a:p>
        </p:txBody>
      </p:sp>
      <p:sp>
        <p:nvSpPr>
          <p:cNvPr id="45" name="object 45"/>
          <p:cNvSpPr/>
          <p:nvPr/>
        </p:nvSpPr>
        <p:spPr>
          <a:xfrm>
            <a:off x="5371574" y="3767833"/>
            <a:ext cx="441365" cy="946326"/>
          </a:xfrm>
          <a:prstGeom prst="rect">
            <a:avLst/>
          </a:prstGeom>
          <a:blipFill>
            <a:blip r:embed="rId12" cstate="print"/>
            <a:stretch>
              <a:fillRect/>
            </a:stretch>
          </a:blipFill>
        </p:spPr>
        <p:txBody>
          <a:bodyPr wrap="square" lIns="0" tIns="0" rIns="0" bIns="0" rtlCol="0"/>
          <a:lstStyle/>
          <a:p>
            <a:endParaRPr/>
          </a:p>
        </p:txBody>
      </p:sp>
      <p:sp>
        <p:nvSpPr>
          <p:cNvPr id="46" name="object 46"/>
          <p:cNvSpPr/>
          <p:nvPr/>
        </p:nvSpPr>
        <p:spPr>
          <a:xfrm>
            <a:off x="5642686" y="3909898"/>
            <a:ext cx="57251" cy="55536"/>
          </a:xfrm>
          <a:prstGeom prst="rect">
            <a:avLst/>
          </a:prstGeom>
          <a:blipFill>
            <a:blip r:embed="rId13" cstate="print"/>
            <a:stretch>
              <a:fillRect/>
            </a:stretch>
          </a:blipFill>
        </p:spPr>
        <p:txBody>
          <a:bodyPr wrap="square" lIns="0" tIns="0" rIns="0" bIns="0" rtlCol="0"/>
          <a:lstStyle/>
          <a:p>
            <a:endParaRPr/>
          </a:p>
        </p:txBody>
      </p:sp>
      <p:sp>
        <p:nvSpPr>
          <p:cNvPr id="47" name="object 47"/>
          <p:cNvSpPr/>
          <p:nvPr/>
        </p:nvSpPr>
        <p:spPr>
          <a:xfrm>
            <a:off x="4695259" y="3248714"/>
            <a:ext cx="498657" cy="779638"/>
          </a:xfrm>
          <a:prstGeom prst="rect">
            <a:avLst/>
          </a:prstGeom>
          <a:blipFill>
            <a:blip r:embed="rId14" cstate="print"/>
            <a:stretch>
              <a:fillRect/>
            </a:stretch>
          </a:blipFill>
        </p:spPr>
        <p:txBody>
          <a:bodyPr wrap="square" lIns="0" tIns="0" rIns="0" bIns="0" rtlCol="0"/>
          <a:lstStyle/>
          <a:p>
            <a:endParaRPr/>
          </a:p>
        </p:txBody>
      </p:sp>
      <p:sp>
        <p:nvSpPr>
          <p:cNvPr id="48" name="object 48"/>
          <p:cNvSpPr/>
          <p:nvPr/>
        </p:nvSpPr>
        <p:spPr>
          <a:xfrm>
            <a:off x="4865611" y="3365043"/>
            <a:ext cx="40208" cy="38900"/>
          </a:xfrm>
          <a:prstGeom prst="rect">
            <a:avLst/>
          </a:prstGeom>
          <a:blipFill>
            <a:blip r:embed="rId15" cstate="print"/>
            <a:stretch>
              <a:fillRect/>
            </a:stretch>
          </a:blipFill>
        </p:spPr>
        <p:txBody>
          <a:bodyPr wrap="square" lIns="0" tIns="0" rIns="0" bIns="0" rtlCol="0"/>
          <a:lstStyle/>
          <a:p>
            <a:endParaRPr/>
          </a:p>
        </p:txBody>
      </p:sp>
      <p:sp>
        <p:nvSpPr>
          <p:cNvPr id="49" name="object 49"/>
          <p:cNvSpPr/>
          <p:nvPr/>
        </p:nvSpPr>
        <p:spPr>
          <a:xfrm>
            <a:off x="4926704" y="3361042"/>
            <a:ext cx="39804" cy="38900"/>
          </a:xfrm>
          <a:prstGeom prst="rect">
            <a:avLst/>
          </a:prstGeom>
          <a:blipFill>
            <a:blip r:embed="rId16" cstate="print"/>
            <a:stretch>
              <a:fillRect/>
            </a:stretch>
          </a:blipFill>
        </p:spPr>
        <p:txBody>
          <a:bodyPr wrap="square" lIns="0" tIns="0" rIns="0" bIns="0" rtlCol="0"/>
          <a:lstStyle/>
          <a:p>
            <a:endParaRPr/>
          </a:p>
        </p:txBody>
      </p:sp>
      <p:sp>
        <p:nvSpPr>
          <p:cNvPr id="50" name="object 50"/>
          <p:cNvSpPr/>
          <p:nvPr/>
        </p:nvSpPr>
        <p:spPr>
          <a:xfrm>
            <a:off x="4887756" y="3431249"/>
            <a:ext cx="400381" cy="706423"/>
          </a:xfrm>
          <a:prstGeom prst="rect">
            <a:avLst/>
          </a:prstGeom>
          <a:blipFill>
            <a:blip r:embed="rId17" cstate="print"/>
            <a:stretch>
              <a:fillRect/>
            </a:stretch>
          </a:blipFill>
        </p:spPr>
        <p:txBody>
          <a:bodyPr wrap="square" lIns="0" tIns="0" rIns="0" bIns="0" rtlCol="0"/>
          <a:lstStyle/>
          <a:p>
            <a:endParaRPr/>
          </a:p>
        </p:txBody>
      </p:sp>
      <p:sp>
        <p:nvSpPr>
          <p:cNvPr id="51" name="object 51"/>
          <p:cNvSpPr/>
          <p:nvPr/>
        </p:nvSpPr>
        <p:spPr>
          <a:xfrm>
            <a:off x="3810571" y="3072181"/>
            <a:ext cx="2552700" cy="1805305"/>
          </a:xfrm>
          <a:custGeom>
            <a:avLst/>
            <a:gdLst/>
            <a:ahLst/>
            <a:cxnLst/>
            <a:rect l="l" t="t" r="r" b="b"/>
            <a:pathLst>
              <a:path w="2552700" h="1805304">
                <a:moveTo>
                  <a:pt x="0" y="1804746"/>
                </a:moveTo>
                <a:lnTo>
                  <a:pt x="2552433" y="1804746"/>
                </a:lnTo>
                <a:lnTo>
                  <a:pt x="2552433" y="0"/>
                </a:lnTo>
                <a:lnTo>
                  <a:pt x="0" y="0"/>
                </a:lnTo>
                <a:lnTo>
                  <a:pt x="0" y="1804746"/>
                </a:lnTo>
                <a:close/>
              </a:path>
            </a:pathLst>
          </a:custGeom>
          <a:ln w="6350">
            <a:solidFill>
              <a:srgbClr val="61A489"/>
            </a:solidFill>
          </a:ln>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34641" y="10142874"/>
            <a:ext cx="224790" cy="139700"/>
          </a:xfrm>
          <a:prstGeom prst="rect">
            <a:avLst/>
          </a:prstGeom>
        </p:spPr>
        <p:txBody>
          <a:bodyPr vert="horz" wrap="square" lIns="0" tIns="0" rIns="0" bIns="0" rtlCol="0">
            <a:spAutoFit/>
          </a:bodyPr>
          <a:lstStyle/>
          <a:p>
            <a:pPr marL="12700">
              <a:lnSpc>
                <a:spcPts val="975"/>
              </a:lnSpc>
            </a:pPr>
            <a:r>
              <a:rPr sz="900" b="1" spc="15" dirty="0">
                <a:solidFill>
                  <a:srgbClr val="6D6E71"/>
                </a:solidFill>
                <a:latin typeface="Arial"/>
                <a:cs typeface="Arial"/>
              </a:rPr>
              <a:t>181</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7560005" y="0"/>
                </a:moveTo>
                <a:lnTo>
                  <a:pt x="0" y="0"/>
                </a:lnTo>
                <a:lnTo>
                  <a:pt x="0" y="252006"/>
                </a:lnTo>
                <a:lnTo>
                  <a:pt x="7560005" y="252006"/>
                </a:lnTo>
                <a:lnTo>
                  <a:pt x="7560005" y="0"/>
                </a:lnTo>
                <a:close/>
              </a:path>
            </a:pathLst>
          </a:custGeom>
          <a:solidFill>
            <a:srgbClr val="AAC9BB"/>
          </a:solidFill>
        </p:spPr>
        <p:txBody>
          <a:bodyPr wrap="square" lIns="0" tIns="0" rIns="0" bIns="0" rtlCol="0"/>
          <a:lstStyle/>
          <a:p>
            <a:endParaRPr/>
          </a:p>
        </p:txBody>
      </p:sp>
      <p:sp>
        <p:nvSpPr>
          <p:cNvPr id="4" name="object 4"/>
          <p:cNvSpPr/>
          <p:nvPr/>
        </p:nvSpPr>
        <p:spPr>
          <a:xfrm>
            <a:off x="5651995" y="0"/>
            <a:ext cx="1908175" cy="252095"/>
          </a:xfrm>
          <a:custGeom>
            <a:avLst/>
            <a:gdLst/>
            <a:ahLst/>
            <a:cxnLst/>
            <a:rect l="l" t="t" r="r" b="b"/>
            <a:pathLst>
              <a:path w="1908175" h="252095">
                <a:moveTo>
                  <a:pt x="0" y="0"/>
                </a:moveTo>
                <a:lnTo>
                  <a:pt x="0" y="251993"/>
                </a:lnTo>
                <a:lnTo>
                  <a:pt x="1908009" y="251993"/>
                </a:lnTo>
                <a:lnTo>
                  <a:pt x="1908009" y="0"/>
                </a:lnTo>
                <a:lnTo>
                  <a:pt x="0" y="0"/>
                </a:lnTo>
                <a:close/>
              </a:path>
            </a:pathLst>
          </a:custGeom>
          <a:solidFill>
            <a:srgbClr val="AAC9BB"/>
          </a:solidFill>
        </p:spPr>
        <p:txBody>
          <a:bodyPr wrap="square" lIns="0" tIns="0" rIns="0" bIns="0" rtlCol="0"/>
          <a:lstStyle/>
          <a:p>
            <a:endParaRPr/>
          </a:p>
        </p:txBody>
      </p:sp>
      <p:sp>
        <p:nvSpPr>
          <p:cNvPr id="5" name="object 5"/>
          <p:cNvSpPr/>
          <p:nvPr/>
        </p:nvSpPr>
        <p:spPr>
          <a:xfrm>
            <a:off x="0" y="0"/>
            <a:ext cx="5652135" cy="252095"/>
          </a:xfrm>
          <a:custGeom>
            <a:avLst/>
            <a:gdLst/>
            <a:ahLst/>
            <a:cxnLst/>
            <a:rect l="l" t="t" r="r" b="b"/>
            <a:pathLst>
              <a:path w="5652135" h="252095">
                <a:moveTo>
                  <a:pt x="5651995" y="0"/>
                </a:moveTo>
                <a:lnTo>
                  <a:pt x="0" y="0"/>
                </a:lnTo>
                <a:lnTo>
                  <a:pt x="0" y="251993"/>
                </a:lnTo>
                <a:lnTo>
                  <a:pt x="5651995" y="251993"/>
                </a:lnTo>
                <a:lnTo>
                  <a:pt x="5651995" y="0"/>
                </a:lnTo>
                <a:close/>
              </a:path>
            </a:pathLst>
          </a:custGeom>
          <a:solidFill>
            <a:srgbClr val="7EB19B"/>
          </a:solidFill>
        </p:spPr>
        <p:txBody>
          <a:bodyPr wrap="square" lIns="0" tIns="0" rIns="0" bIns="0" rtlCol="0"/>
          <a:lstStyle/>
          <a:p>
            <a:endParaRPr/>
          </a:p>
        </p:txBody>
      </p:sp>
      <p:sp>
        <p:nvSpPr>
          <p:cNvPr id="6" name="object 6"/>
          <p:cNvSpPr/>
          <p:nvPr/>
        </p:nvSpPr>
        <p:spPr>
          <a:xfrm>
            <a:off x="6950554" y="7362003"/>
            <a:ext cx="190500" cy="1755139"/>
          </a:xfrm>
          <a:custGeom>
            <a:avLst/>
            <a:gdLst/>
            <a:ahLst/>
            <a:cxnLst/>
            <a:rect l="l" t="t" r="r" b="b"/>
            <a:pathLst>
              <a:path w="190500" h="1755140">
                <a:moveTo>
                  <a:pt x="94996" y="0"/>
                </a:moveTo>
                <a:lnTo>
                  <a:pt x="58019" y="7465"/>
                </a:lnTo>
                <a:lnTo>
                  <a:pt x="27824" y="27824"/>
                </a:lnTo>
                <a:lnTo>
                  <a:pt x="7465" y="58019"/>
                </a:lnTo>
                <a:lnTo>
                  <a:pt x="0" y="94996"/>
                </a:lnTo>
                <a:lnTo>
                  <a:pt x="0" y="1660004"/>
                </a:lnTo>
                <a:lnTo>
                  <a:pt x="7465" y="1696980"/>
                </a:lnTo>
                <a:lnTo>
                  <a:pt x="27824" y="1727176"/>
                </a:lnTo>
                <a:lnTo>
                  <a:pt x="58019" y="1747534"/>
                </a:lnTo>
                <a:lnTo>
                  <a:pt x="94996" y="1755000"/>
                </a:lnTo>
                <a:lnTo>
                  <a:pt x="131972" y="1747534"/>
                </a:lnTo>
                <a:lnTo>
                  <a:pt x="162167" y="1727176"/>
                </a:lnTo>
                <a:lnTo>
                  <a:pt x="182526" y="1696980"/>
                </a:lnTo>
                <a:lnTo>
                  <a:pt x="189992" y="1660004"/>
                </a:lnTo>
                <a:lnTo>
                  <a:pt x="189992" y="94996"/>
                </a:lnTo>
                <a:lnTo>
                  <a:pt x="182526" y="58019"/>
                </a:lnTo>
                <a:lnTo>
                  <a:pt x="162167" y="27824"/>
                </a:lnTo>
                <a:lnTo>
                  <a:pt x="131972" y="7465"/>
                </a:lnTo>
                <a:lnTo>
                  <a:pt x="94996" y="0"/>
                </a:lnTo>
                <a:close/>
              </a:path>
            </a:pathLst>
          </a:custGeom>
          <a:solidFill>
            <a:srgbClr val="E9F0EC"/>
          </a:solidFill>
        </p:spPr>
        <p:txBody>
          <a:bodyPr wrap="square" lIns="0" tIns="0" rIns="0" bIns="0" rtlCol="0"/>
          <a:lstStyle/>
          <a:p>
            <a:endParaRPr/>
          </a:p>
        </p:txBody>
      </p:sp>
      <p:sp>
        <p:nvSpPr>
          <p:cNvPr id="7" name="object 7"/>
          <p:cNvSpPr txBox="1"/>
          <p:nvPr/>
        </p:nvSpPr>
        <p:spPr>
          <a:xfrm>
            <a:off x="6975701" y="1481302"/>
            <a:ext cx="139700" cy="161798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壹</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那些年一起學的機車知</a:t>
            </a:r>
            <a:r>
              <a:rPr sz="900" b="1" dirty="0">
                <a:solidFill>
                  <a:srgbClr val="6D6E71"/>
                </a:solidFill>
                <a:latin typeface="微軟正黑體"/>
                <a:cs typeface="微軟正黑體"/>
              </a:rPr>
              <a:t>識</a:t>
            </a:r>
            <a:endParaRPr sz="900">
              <a:latin typeface="微軟正黑體"/>
              <a:cs typeface="微軟正黑體"/>
            </a:endParaRPr>
          </a:p>
        </p:txBody>
      </p:sp>
      <p:sp>
        <p:nvSpPr>
          <p:cNvPr id="8" name="object 8"/>
          <p:cNvSpPr txBox="1"/>
          <p:nvPr/>
        </p:nvSpPr>
        <p:spPr>
          <a:xfrm>
            <a:off x="6991896" y="3190339"/>
            <a:ext cx="57785" cy="157480"/>
          </a:xfrm>
          <a:prstGeom prst="rect">
            <a:avLst/>
          </a:prstGeom>
        </p:spPr>
        <p:txBody>
          <a:bodyPr vert="horz" wrap="square" lIns="0" tIns="0" rIns="0" bIns="0" rtlCol="0">
            <a:spAutoFit/>
          </a:bodyPr>
          <a:lstStyle/>
          <a:p>
            <a:pPr marL="12700">
              <a:lnSpc>
                <a:spcPts val="1100"/>
              </a:lnSpc>
            </a:pPr>
            <a:r>
              <a:rPr sz="1000" b="1" i="1" spc="-30" dirty="0">
                <a:solidFill>
                  <a:srgbClr val="6D6E71"/>
                </a:solidFill>
                <a:latin typeface="Arial"/>
                <a:cs typeface="Arial"/>
              </a:rPr>
              <a:t>/</a:t>
            </a:r>
            <a:endParaRPr sz="1000">
              <a:latin typeface="Arial"/>
              <a:cs typeface="Arial"/>
            </a:endParaRPr>
          </a:p>
        </p:txBody>
      </p:sp>
      <p:sp>
        <p:nvSpPr>
          <p:cNvPr id="9" name="object 9"/>
          <p:cNvSpPr txBox="1"/>
          <p:nvPr/>
        </p:nvSpPr>
        <p:spPr>
          <a:xfrm>
            <a:off x="6975701" y="3423810"/>
            <a:ext cx="139700" cy="1497965"/>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貳</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行車要檢查騎乘要安</a:t>
            </a:r>
            <a:r>
              <a:rPr sz="900" b="1" dirty="0">
                <a:solidFill>
                  <a:srgbClr val="6D6E71"/>
                </a:solidFill>
                <a:latin typeface="微軟正黑體"/>
                <a:cs typeface="微軟正黑體"/>
              </a:rPr>
              <a:t>全</a:t>
            </a:r>
            <a:endParaRPr sz="900">
              <a:latin typeface="微軟正黑體"/>
              <a:cs typeface="微軟正黑體"/>
            </a:endParaRPr>
          </a:p>
        </p:txBody>
      </p:sp>
      <p:sp>
        <p:nvSpPr>
          <p:cNvPr id="10" name="object 10"/>
          <p:cNvSpPr txBox="1"/>
          <p:nvPr/>
        </p:nvSpPr>
        <p:spPr>
          <a:xfrm>
            <a:off x="6991896" y="5012831"/>
            <a:ext cx="57785" cy="157480"/>
          </a:xfrm>
          <a:prstGeom prst="rect">
            <a:avLst/>
          </a:prstGeom>
        </p:spPr>
        <p:txBody>
          <a:bodyPr vert="horz" wrap="square" lIns="0" tIns="0" rIns="0" bIns="0" rtlCol="0">
            <a:spAutoFit/>
          </a:bodyPr>
          <a:lstStyle/>
          <a:p>
            <a:pPr marL="12700">
              <a:lnSpc>
                <a:spcPts val="1100"/>
              </a:lnSpc>
            </a:pPr>
            <a:r>
              <a:rPr sz="1000" b="1" i="1" spc="-30" dirty="0">
                <a:solidFill>
                  <a:srgbClr val="6D6E71"/>
                </a:solidFill>
                <a:latin typeface="Arial"/>
                <a:cs typeface="Arial"/>
              </a:rPr>
              <a:t>/</a:t>
            </a:r>
            <a:endParaRPr sz="1000">
              <a:latin typeface="Arial"/>
              <a:cs typeface="Arial"/>
            </a:endParaRPr>
          </a:p>
        </p:txBody>
      </p:sp>
      <p:sp>
        <p:nvSpPr>
          <p:cNvPr id="11" name="object 11"/>
          <p:cNvSpPr txBox="1"/>
          <p:nvPr/>
        </p:nvSpPr>
        <p:spPr>
          <a:xfrm>
            <a:off x="6975701" y="5246304"/>
            <a:ext cx="139700" cy="185801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參</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安全駕駛機車該懂的日常檢</a:t>
            </a:r>
            <a:r>
              <a:rPr sz="900" b="1" dirty="0">
                <a:solidFill>
                  <a:srgbClr val="6D6E71"/>
                </a:solidFill>
                <a:latin typeface="微軟正黑體"/>
                <a:cs typeface="微軟正黑體"/>
              </a:rPr>
              <a:t>查</a:t>
            </a:r>
            <a:endParaRPr sz="900">
              <a:latin typeface="微軟正黑體"/>
              <a:cs typeface="微軟正黑體"/>
            </a:endParaRPr>
          </a:p>
        </p:txBody>
      </p:sp>
      <p:sp>
        <p:nvSpPr>
          <p:cNvPr id="12" name="object 12"/>
          <p:cNvSpPr txBox="1"/>
          <p:nvPr/>
        </p:nvSpPr>
        <p:spPr>
          <a:xfrm>
            <a:off x="6991896" y="7195369"/>
            <a:ext cx="57785" cy="157480"/>
          </a:xfrm>
          <a:prstGeom prst="rect">
            <a:avLst/>
          </a:prstGeom>
        </p:spPr>
        <p:txBody>
          <a:bodyPr vert="horz" wrap="square" lIns="0" tIns="0" rIns="0" bIns="0" rtlCol="0">
            <a:spAutoFit/>
          </a:bodyPr>
          <a:lstStyle/>
          <a:p>
            <a:pPr marL="12700">
              <a:lnSpc>
                <a:spcPts val="1100"/>
              </a:lnSpc>
            </a:pPr>
            <a:r>
              <a:rPr sz="1000" b="1" i="1" spc="-30" dirty="0">
                <a:solidFill>
                  <a:srgbClr val="6D6E71"/>
                </a:solidFill>
                <a:latin typeface="Arial"/>
                <a:cs typeface="Arial"/>
              </a:rPr>
              <a:t>/</a:t>
            </a:r>
            <a:endParaRPr sz="1000">
              <a:latin typeface="Arial"/>
              <a:cs typeface="Arial"/>
            </a:endParaRPr>
          </a:p>
        </p:txBody>
      </p:sp>
      <p:sp>
        <p:nvSpPr>
          <p:cNvPr id="13" name="object 13"/>
          <p:cNvSpPr txBox="1"/>
          <p:nvPr/>
        </p:nvSpPr>
        <p:spPr>
          <a:xfrm>
            <a:off x="6975701" y="7428843"/>
            <a:ext cx="139700" cy="1617980"/>
          </a:xfrm>
          <a:prstGeom prst="rect">
            <a:avLst/>
          </a:prstGeom>
        </p:spPr>
        <p:txBody>
          <a:bodyPr vert="eaVert" wrap="square" lIns="0" tIns="0" rIns="0" bIns="0" rtlCol="0">
            <a:spAutoFit/>
          </a:bodyPr>
          <a:lstStyle/>
          <a:p>
            <a:pPr marL="12700">
              <a:lnSpc>
                <a:spcPct val="70000"/>
              </a:lnSpc>
            </a:pPr>
            <a:r>
              <a:rPr sz="900" b="1" spc="40" dirty="0">
                <a:solidFill>
                  <a:srgbClr val="8DB9A5"/>
                </a:solidFill>
                <a:latin typeface="微軟正黑體"/>
                <a:cs typeface="微軟正黑體"/>
              </a:rPr>
              <a:t>肆</a:t>
            </a:r>
            <a:r>
              <a:rPr sz="900" b="1" dirty="0">
                <a:solidFill>
                  <a:srgbClr val="8DB9A5"/>
                </a:solidFill>
                <a:latin typeface="微軟正黑體"/>
                <a:cs typeface="微軟正黑體"/>
              </a:rPr>
              <a:t>、 </a:t>
            </a:r>
            <a:r>
              <a:rPr sz="900" b="1" spc="-110" dirty="0">
                <a:solidFill>
                  <a:srgbClr val="8DB9A5"/>
                </a:solidFill>
                <a:latin typeface="微軟正黑體"/>
                <a:cs typeface="微軟正黑體"/>
              </a:rPr>
              <a:t> </a:t>
            </a:r>
            <a:r>
              <a:rPr sz="900" b="1" spc="40" dirty="0">
                <a:solidFill>
                  <a:srgbClr val="8DB9A5"/>
                </a:solidFill>
                <a:latin typeface="微軟正黑體"/>
                <a:cs typeface="微軟正黑體"/>
              </a:rPr>
              <a:t>微型電動二輪車安全駕</a:t>
            </a:r>
            <a:r>
              <a:rPr sz="900" b="1" dirty="0">
                <a:solidFill>
                  <a:srgbClr val="8DB9A5"/>
                </a:solidFill>
                <a:latin typeface="微軟正黑體"/>
                <a:cs typeface="微軟正黑體"/>
              </a:rPr>
              <a:t>駛</a:t>
            </a:r>
            <a:endParaRPr sz="900">
              <a:latin typeface="微軟正黑體"/>
              <a:cs typeface="微軟正黑體"/>
            </a:endParaRPr>
          </a:p>
        </p:txBody>
      </p:sp>
      <p:sp>
        <p:nvSpPr>
          <p:cNvPr id="14" name="object 14"/>
          <p:cNvSpPr/>
          <p:nvPr/>
        </p:nvSpPr>
        <p:spPr>
          <a:xfrm>
            <a:off x="898414" y="853202"/>
            <a:ext cx="2550795" cy="227329"/>
          </a:xfrm>
          <a:custGeom>
            <a:avLst/>
            <a:gdLst/>
            <a:ahLst/>
            <a:cxnLst/>
            <a:rect l="l" t="t" r="r" b="b"/>
            <a:pathLst>
              <a:path w="2550795" h="227330">
                <a:moveTo>
                  <a:pt x="2436990" y="0"/>
                </a:moveTo>
                <a:lnTo>
                  <a:pt x="113398" y="0"/>
                </a:lnTo>
                <a:lnTo>
                  <a:pt x="69260" y="8912"/>
                </a:lnTo>
                <a:lnTo>
                  <a:pt x="33215" y="33215"/>
                </a:lnTo>
                <a:lnTo>
                  <a:pt x="8912" y="69260"/>
                </a:lnTo>
                <a:lnTo>
                  <a:pt x="0" y="113398"/>
                </a:lnTo>
                <a:lnTo>
                  <a:pt x="8912" y="157541"/>
                </a:lnTo>
                <a:lnTo>
                  <a:pt x="33215" y="193586"/>
                </a:lnTo>
                <a:lnTo>
                  <a:pt x="69260" y="217886"/>
                </a:lnTo>
                <a:lnTo>
                  <a:pt x="113398" y="226796"/>
                </a:lnTo>
                <a:lnTo>
                  <a:pt x="2436990" y="226796"/>
                </a:lnTo>
                <a:lnTo>
                  <a:pt x="2481128" y="217886"/>
                </a:lnTo>
                <a:lnTo>
                  <a:pt x="2517173" y="193586"/>
                </a:lnTo>
                <a:lnTo>
                  <a:pt x="2541476" y="157541"/>
                </a:lnTo>
                <a:lnTo>
                  <a:pt x="2550388" y="113398"/>
                </a:lnTo>
                <a:lnTo>
                  <a:pt x="2541476" y="69260"/>
                </a:lnTo>
                <a:lnTo>
                  <a:pt x="2517173" y="33215"/>
                </a:lnTo>
                <a:lnTo>
                  <a:pt x="2481128" y="8912"/>
                </a:lnTo>
                <a:lnTo>
                  <a:pt x="2436990" y="0"/>
                </a:lnTo>
                <a:close/>
              </a:path>
            </a:pathLst>
          </a:custGeom>
          <a:solidFill>
            <a:srgbClr val="AAC9BB"/>
          </a:solidFill>
        </p:spPr>
        <p:txBody>
          <a:bodyPr wrap="square" lIns="0" tIns="0" rIns="0" bIns="0" rtlCol="0"/>
          <a:lstStyle/>
          <a:p>
            <a:endParaRPr/>
          </a:p>
        </p:txBody>
      </p:sp>
      <p:sp>
        <p:nvSpPr>
          <p:cNvPr id="15" name="object 15"/>
          <p:cNvSpPr txBox="1"/>
          <p:nvPr/>
        </p:nvSpPr>
        <p:spPr>
          <a:xfrm>
            <a:off x="964745" y="772674"/>
            <a:ext cx="2431415" cy="387985"/>
          </a:xfrm>
          <a:prstGeom prst="rect">
            <a:avLst/>
          </a:prstGeom>
        </p:spPr>
        <p:txBody>
          <a:bodyPr vert="horz" wrap="square" lIns="0" tIns="114935" rIns="0" bIns="0" rtlCol="0">
            <a:spAutoFit/>
          </a:bodyPr>
          <a:lstStyle/>
          <a:p>
            <a:pPr marL="12700">
              <a:lnSpc>
                <a:spcPct val="100000"/>
              </a:lnSpc>
              <a:spcBef>
                <a:spcPts val="905"/>
              </a:spcBef>
            </a:pPr>
            <a:r>
              <a:rPr sz="1000" spc="25" dirty="0">
                <a:solidFill>
                  <a:srgbClr val="231F20"/>
                </a:solidFill>
                <a:latin typeface="SimSun"/>
                <a:cs typeface="SimSun"/>
              </a:rPr>
              <a:t>附</a:t>
            </a:r>
            <a:r>
              <a:rPr sz="1000" dirty="0">
                <a:solidFill>
                  <a:srgbClr val="231F20"/>
                </a:solidFill>
                <a:latin typeface="SimSun"/>
                <a:cs typeface="SimSun"/>
              </a:rPr>
              <a:t>件</a:t>
            </a:r>
            <a:r>
              <a:rPr sz="1000" spc="-245" dirty="0">
                <a:solidFill>
                  <a:srgbClr val="231F20"/>
                </a:solidFill>
                <a:latin typeface="SimSun"/>
                <a:cs typeface="SimSun"/>
              </a:rPr>
              <a:t> </a:t>
            </a:r>
            <a:r>
              <a:rPr sz="1000" b="1" dirty="0">
                <a:solidFill>
                  <a:srgbClr val="231F20"/>
                </a:solidFill>
                <a:latin typeface="Arial"/>
                <a:cs typeface="Arial"/>
              </a:rPr>
              <a:t>V-37</a:t>
            </a:r>
            <a:r>
              <a:rPr sz="1000" b="1" spc="15" dirty="0">
                <a:solidFill>
                  <a:srgbClr val="231F20"/>
                </a:solidFill>
                <a:latin typeface="Arial"/>
                <a:cs typeface="Arial"/>
              </a:rPr>
              <a:t> </a:t>
            </a:r>
            <a:r>
              <a:rPr sz="1000" spc="25" dirty="0">
                <a:solidFill>
                  <a:srgbClr val="231F20"/>
                </a:solidFill>
                <a:latin typeface="SimSun"/>
                <a:cs typeface="SimSun"/>
              </a:rPr>
              <a:t>教材資</a:t>
            </a:r>
            <a:r>
              <a:rPr sz="1000" dirty="0">
                <a:solidFill>
                  <a:srgbClr val="231F20"/>
                </a:solidFill>
                <a:latin typeface="SimSun"/>
                <a:cs typeface="SimSun"/>
              </a:rPr>
              <a:t>料</a:t>
            </a:r>
            <a:r>
              <a:rPr sz="1000" spc="-245" dirty="0">
                <a:solidFill>
                  <a:srgbClr val="231F20"/>
                </a:solidFill>
                <a:latin typeface="SimSun"/>
                <a:cs typeface="SimSun"/>
              </a:rPr>
              <a:t> </a:t>
            </a:r>
            <a:r>
              <a:rPr sz="1000" b="1" dirty="0">
                <a:solidFill>
                  <a:srgbClr val="231F20"/>
                </a:solidFill>
                <a:latin typeface="Arial"/>
                <a:cs typeface="Arial"/>
              </a:rPr>
              <a:t>-</a:t>
            </a:r>
            <a:r>
              <a:rPr sz="1000" b="1" spc="-25" dirty="0">
                <a:solidFill>
                  <a:srgbClr val="231F20"/>
                </a:solidFill>
                <a:latin typeface="Arial"/>
                <a:cs typeface="Arial"/>
              </a:rPr>
              <a:t> </a:t>
            </a:r>
            <a:r>
              <a:rPr sz="1000" spc="25" dirty="0">
                <a:solidFill>
                  <a:srgbClr val="231F20"/>
                </a:solidFill>
                <a:latin typeface="SimSun"/>
                <a:cs typeface="SimSun"/>
              </a:rPr>
              <a:t>微型電動二輪車圖卡</a:t>
            </a:r>
            <a:endParaRPr sz="1000">
              <a:latin typeface="SimSun"/>
              <a:cs typeface="SimSun"/>
            </a:endParaRPr>
          </a:p>
        </p:txBody>
      </p:sp>
      <p:sp>
        <p:nvSpPr>
          <p:cNvPr id="16" name="object 16"/>
          <p:cNvSpPr/>
          <p:nvPr/>
        </p:nvSpPr>
        <p:spPr>
          <a:xfrm>
            <a:off x="909002" y="1414983"/>
            <a:ext cx="5779045" cy="8182584"/>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909002" y="1414983"/>
            <a:ext cx="5779135" cy="8182609"/>
          </a:xfrm>
          <a:custGeom>
            <a:avLst/>
            <a:gdLst/>
            <a:ahLst/>
            <a:cxnLst/>
            <a:rect l="l" t="t" r="r" b="b"/>
            <a:pathLst>
              <a:path w="5779134" h="8182609">
                <a:moveTo>
                  <a:pt x="0" y="8182584"/>
                </a:moveTo>
                <a:lnTo>
                  <a:pt x="5779046" y="8182584"/>
                </a:lnTo>
                <a:lnTo>
                  <a:pt x="5779046" y="0"/>
                </a:lnTo>
                <a:lnTo>
                  <a:pt x="0" y="0"/>
                </a:lnTo>
                <a:lnTo>
                  <a:pt x="0" y="8182584"/>
                </a:lnTo>
                <a:close/>
              </a:path>
            </a:pathLst>
          </a:custGeom>
          <a:ln w="6350">
            <a:solidFill>
              <a:srgbClr val="6D6E71"/>
            </a:solidFill>
          </a:ln>
        </p:spPr>
        <p:txBody>
          <a:bodyPr wrap="square" lIns="0" tIns="0" rIns="0" bIns="0" rtlCol="0"/>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9940" y="101176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182</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4" name="object 4"/>
          <p:cNvSpPr/>
          <p:nvPr/>
        </p:nvSpPr>
        <p:spPr>
          <a:xfrm>
            <a:off x="0" y="0"/>
            <a:ext cx="7560309" cy="252095"/>
          </a:xfrm>
          <a:custGeom>
            <a:avLst/>
            <a:gdLst/>
            <a:ahLst/>
            <a:cxnLst/>
            <a:rect l="l" t="t" r="r" b="b"/>
            <a:pathLst>
              <a:path w="7560309" h="252095">
                <a:moveTo>
                  <a:pt x="7560005" y="251993"/>
                </a:moveTo>
                <a:lnTo>
                  <a:pt x="7560005" y="0"/>
                </a:lnTo>
                <a:lnTo>
                  <a:pt x="0" y="0"/>
                </a:lnTo>
                <a:lnTo>
                  <a:pt x="0" y="251993"/>
                </a:lnTo>
                <a:lnTo>
                  <a:pt x="7560005" y="251993"/>
                </a:lnTo>
                <a:close/>
              </a:path>
            </a:pathLst>
          </a:custGeom>
          <a:solidFill>
            <a:srgbClr val="7EB19B"/>
          </a:solidFill>
        </p:spPr>
        <p:txBody>
          <a:bodyPr wrap="square" lIns="0" tIns="0" rIns="0" bIns="0" rtlCol="0"/>
          <a:lstStyle/>
          <a:p>
            <a:endParaRPr/>
          </a:p>
        </p:txBody>
      </p:sp>
      <p:sp>
        <p:nvSpPr>
          <p:cNvPr id="5" name="object 5"/>
          <p:cNvSpPr/>
          <p:nvPr/>
        </p:nvSpPr>
        <p:spPr>
          <a:xfrm>
            <a:off x="864001" y="853202"/>
            <a:ext cx="2550795" cy="227329"/>
          </a:xfrm>
          <a:custGeom>
            <a:avLst/>
            <a:gdLst/>
            <a:ahLst/>
            <a:cxnLst/>
            <a:rect l="l" t="t" r="r" b="b"/>
            <a:pathLst>
              <a:path w="2550795" h="227330">
                <a:moveTo>
                  <a:pt x="2436990" y="0"/>
                </a:moveTo>
                <a:lnTo>
                  <a:pt x="113398" y="0"/>
                </a:lnTo>
                <a:lnTo>
                  <a:pt x="69260" y="8912"/>
                </a:lnTo>
                <a:lnTo>
                  <a:pt x="33215" y="33215"/>
                </a:lnTo>
                <a:lnTo>
                  <a:pt x="8912" y="69260"/>
                </a:lnTo>
                <a:lnTo>
                  <a:pt x="0" y="113398"/>
                </a:lnTo>
                <a:lnTo>
                  <a:pt x="8912" y="157541"/>
                </a:lnTo>
                <a:lnTo>
                  <a:pt x="33215" y="193586"/>
                </a:lnTo>
                <a:lnTo>
                  <a:pt x="69260" y="217886"/>
                </a:lnTo>
                <a:lnTo>
                  <a:pt x="113398" y="226796"/>
                </a:lnTo>
                <a:lnTo>
                  <a:pt x="2436990" y="226796"/>
                </a:lnTo>
                <a:lnTo>
                  <a:pt x="2481128" y="217886"/>
                </a:lnTo>
                <a:lnTo>
                  <a:pt x="2517173" y="193586"/>
                </a:lnTo>
                <a:lnTo>
                  <a:pt x="2541476" y="157541"/>
                </a:lnTo>
                <a:lnTo>
                  <a:pt x="2550388" y="113398"/>
                </a:lnTo>
                <a:lnTo>
                  <a:pt x="2541476" y="69260"/>
                </a:lnTo>
                <a:lnTo>
                  <a:pt x="2517173" y="33215"/>
                </a:lnTo>
                <a:lnTo>
                  <a:pt x="2481128" y="8912"/>
                </a:lnTo>
                <a:lnTo>
                  <a:pt x="2436990" y="0"/>
                </a:lnTo>
                <a:close/>
              </a:path>
            </a:pathLst>
          </a:custGeom>
          <a:solidFill>
            <a:srgbClr val="AAC9BB"/>
          </a:solidFill>
        </p:spPr>
        <p:txBody>
          <a:bodyPr wrap="square" lIns="0" tIns="0" rIns="0" bIns="0" rtlCol="0"/>
          <a:lstStyle/>
          <a:p>
            <a:endParaRPr/>
          </a:p>
        </p:txBody>
      </p:sp>
      <p:sp>
        <p:nvSpPr>
          <p:cNvPr id="6" name="object 6"/>
          <p:cNvSpPr txBox="1"/>
          <p:nvPr/>
        </p:nvSpPr>
        <p:spPr>
          <a:xfrm>
            <a:off x="930332" y="875163"/>
            <a:ext cx="2431415" cy="177800"/>
          </a:xfrm>
          <a:prstGeom prst="rect">
            <a:avLst/>
          </a:prstGeom>
        </p:spPr>
        <p:txBody>
          <a:bodyPr vert="horz" wrap="square" lIns="0" tIns="12700" rIns="0" bIns="0" rtlCol="0">
            <a:spAutoFit/>
          </a:bodyPr>
          <a:lstStyle/>
          <a:p>
            <a:pPr marL="12700">
              <a:lnSpc>
                <a:spcPct val="100000"/>
              </a:lnSpc>
              <a:spcBef>
                <a:spcPts val="100"/>
              </a:spcBef>
            </a:pPr>
            <a:r>
              <a:rPr sz="1000" spc="25" dirty="0">
                <a:solidFill>
                  <a:srgbClr val="231F20"/>
                </a:solidFill>
                <a:latin typeface="SimSun"/>
                <a:cs typeface="SimSun"/>
              </a:rPr>
              <a:t>附</a:t>
            </a:r>
            <a:r>
              <a:rPr sz="1000" dirty="0">
                <a:solidFill>
                  <a:srgbClr val="231F20"/>
                </a:solidFill>
                <a:latin typeface="SimSun"/>
                <a:cs typeface="SimSun"/>
              </a:rPr>
              <a:t>件</a:t>
            </a:r>
            <a:r>
              <a:rPr sz="1000" spc="-245" dirty="0">
                <a:solidFill>
                  <a:srgbClr val="231F20"/>
                </a:solidFill>
                <a:latin typeface="SimSun"/>
                <a:cs typeface="SimSun"/>
              </a:rPr>
              <a:t> </a:t>
            </a:r>
            <a:r>
              <a:rPr sz="1000" b="1" dirty="0">
                <a:solidFill>
                  <a:srgbClr val="231F20"/>
                </a:solidFill>
                <a:latin typeface="Arial"/>
                <a:cs typeface="Arial"/>
              </a:rPr>
              <a:t>V-37</a:t>
            </a:r>
            <a:r>
              <a:rPr sz="1000" b="1" spc="15" dirty="0">
                <a:solidFill>
                  <a:srgbClr val="231F20"/>
                </a:solidFill>
                <a:latin typeface="Arial"/>
                <a:cs typeface="Arial"/>
              </a:rPr>
              <a:t> </a:t>
            </a:r>
            <a:r>
              <a:rPr sz="1000" spc="25" dirty="0">
                <a:solidFill>
                  <a:srgbClr val="231F20"/>
                </a:solidFill>
                <a:latin typeface="SimSun"/>
                <a:cs typeface="SimSun"/>
              </a:rPr>
              <a:t>教材資</a:t>
            </a:r>
            <a:r>
              <a:rPr sz="1000" dirty="0">
                <a:solidFill>
                  <a:srgbClr val="231F20"/>
                </a:solidFill>
                <a:latin typeface="SimSun"/>
                <a:cs typeface="SimSun"/>
              </a:rPr>
              <a:t>料</a:t>
            </a:r>
            <a:r>
              <a:rPr sz="1000" spc="-245" dirty="0">
                <a:solidFill>
                  <a:srgbClr val="231F20"/>
                </a:solidFill>
                <a:latin typeface="SimSun"/>
                <a:cs typeface="SimSun"/>
              </a:rPr>
              <a:t> </a:t>
            </a:r>
            <a:r>
              <a:rPr sz="1000" b="1" dirty="0">
                <a:solidFill>
                  <a:srgbClr val="231F20"/>
                </a:solidFill>
                <a:latin typeface="Arial"/>
                <a:cs typeface="Arial"/>
              </a:rPr>
              <a:t>-</a:t>
            </a:r>
            <a:r>
              <a:rPr sz="1000" b="1" spc="-25" dirty="0">
                <a:solidFill>
                  <a:srgbClr val="231F20"/>
                </a:solidFill>
                <a:latin typeface="Arial"/>
                <a:cs typeface="Arial"/>
              </a:rPr>
              <a:t> </a:t>
            </a:r>
            <a:r>
              <a:rPr sz="1000" spc="25" dirty="0">
                <a:solidFill>
                  <a:srgbClr val="231F20"/>
                </a:solidFill>
                <a:latin typeface="SimSun"/>
                <a:cs typeface="SimSun"/>
              </a:rPr>
              <a:t>微型電動二輪車圖卡</a:t>
            </a:r>
            <a:endParaRPr sz="1000">
              <a:latin typeface="SimSun"/>
              <a:cs typeface="SimSun"/>
            </a:endParaRPr>
          </a:p>
        </p:txBody>
      </p:sp>
      <p:sp>
        <p:nvSpPr>
          <p:cNvPr id="7" name="object 7"/>
          <p:cNvSpPr/>
          <p:nvPr/>
        </p:nvSpPr>
        <p:spPr>
          <a:xfrm>
            <a:off x="872999" y="1429575"/>
            <a:ext cx="5779044" cy="8182584"/>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872997" y="1429575"/>
            <a:ext cx="5779135" cy="8182609"/>
          </a:xfrm>
          <a:custGeom>
            <a:avLst/>
            <a:gdLst/>
            <a:ahLst/>
            <a:cxnLst/>
            <a:rect l="l" t="t" r="r" b="b"/>
            <a:pathLst>
              <a:path w="5779134" h="8182609">
                <a:moveTo>
                  <a:pt x="0" y="8182584"/>
                </a:moveTo>
                <a:lnTo>
                  <a:pt x="5779046" y="8182584"/>
                </a:lnTo>
                <a:lnTo>
                  <a:pt x="5779046" y="0"/>
                </a:lnTo>
                <a:lnTo>
                  <a:pt x="0" y="0"/>
                </a:lnTo>
                <a:lnTo>
                  <a:pt x="0" y="8182584"/>
                </a:lnTo>
                <a:close/>
              </a:path>
            </a:pathLst>
          </a:custGeom>
          <a:ln w="6349">
            <a:solidFill>
              <a:srgbClr val="6D6E71"/>
            </a:solidFill>
          </a:ln>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34641" y="10142874"/>
            <a:ext cx="224790" cy="139700"/>
          </a:xfrm>
          <a:prstGeom prst="rect">
            <a:avLst/>
          </a:prstGeom>
        </p:spPr>
        <p:txBody>
          <a:bodyPr vert="horz" wrap="square" lIns="0" tIns="0" rIns="0" bIns="0" rtlCol="0">
            <a:spAutoFit/>
          </a:bodyPr>
          <a:lstStyle/>
          <a:p>
            <a:pPr marL="12700">
              <a:lnSpc>
                <a:spcPts val="975"/>
              </a:lnSpc>
            </a:pPr>
            <a:r>
              <a:rPr sz="900" b="1" spc="15" dirty="0">
                <a:solidFill>
                  <a:srgbClr val="6D6E71"/>
                </a:solidFill>
                <a:latin typeface="Arial"/>
                <a:cs typeface="Arial"/>
              </a:rPr>
              <a:t>183</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7560005" y="0"/>
                </a:moveTo>
                <a:lnTo>
                  <a:pt x="0" y="0"/>
                </a:lnTo>
                <a:lnTo>
                  <a:pt x="0" y="252006"/>
                </a:lnTo>
                <a:lnTo>
                  <a:pt x="7560005" y="252006"/>
                </a:lnTo>
                <a:lnTo>
                  <a:pt x="7560005" y="0"/>
                </a:lnTo>
                <a:close/>
              </a:path>
            </a:pathLst>
          </a:custGeom>
          <a:solidFill>
            <a:srgbClr val="AAC9BB"/>
          </a:solidFill>
        </p:spPr>
        <p:txBody>
          <a:bodyPr wrap="square" lIns="0" tIns="0" rIns="0" bIns="0" rtlCol="0"/>
          <a:lstStyle/>
          <a:p>
            <a:endParaRPr/>
          </a:p>
        </p:txBody>
      </p:sp>
      <p:sp>
        <p:nvSpPr>
          <p:cNvPr id="4" name="object 4"/>
          <p:cNvSpPr/>
          <p:nvPr/>
        </p:nvSpPr>
        <p:spPr>
          <a:xfrm>
            <a:off x="5651995" y="0"/>
            <a:ext cx="1908175" cy="252095"/>
          </a:xfrm>
          <a:custGeom>
            <a:avLst/>
            <a:gdLst/>
            <a:ahLst/>
            <a:cxnLst/>
            <a:rect l="l" t="t" r="r" b="b"/>
            <a:pathLst>
              <a:path w="1908175" h="252095">
                <a:moveTo>
                  <a:pt x="0" y="0"/>
                </a:moveTo>
                <a:lnTo>
                  <a:pt x="0" y="251993"/>
                </a:lnTo>
                <a:lnTo>
                  <a:pt x="1908009" y="251993"/>
                </a:lnTo>
                <a:lnTo>
                  <a:pt x="1908009" y="0"/>
                </a:lnTo>
                <a:lnTo>
                  <a:pt x="0" y="0"/>
                </a:lnTo>
                <a:close/>
              </a:path>
            </a:pathLst>
          </a:custGeom>
          <a:solidFill>
            <a:srgbClr val="AAC9BB"/>
          </a:solidFill>
        </p:spPr>
        <p:txBody>
          <a:bodyPr wrap="square" lIns="0" tIns="0" rIns="0" bIns="0" rtlCol="0"/>
          <a:lstStyle/>
          <a:p>
            <a:endParaRPr/>
          </a:p>
        </p:txBody>
      </p:sp>
      <p:sp>
        <p:nvSpPr>
          <p:cNvPr id="5" name="object 5"/>
          <p:cNvSpPr/>
          <p:nvPr/>
        </p:nvSpPr>
        <p:spPr>
          <a:xfrm>
            <a:off x="0" y="0"/>
            <a:ext cx="5652135" cy="252095"/>
          </a:xfrm>
          <a:custGeom>
            <a:avLst/>
            <a:gdLst/>
            <a:ahLst/>
            <a:cxnLst/>
            <a:rect l="l" t="t" r="r" b="b"/>
            <a:pathLst>
              <a:path w="5652135" h="252095">
                <a:moveTo>
                  <a:pt x="5651995" y="0"/>
                </a:moveTo>
                <a:lnTo>
                  <a:pt x="0" y="0"/>
                </a:lnTo>
                <a:lnTo>
                  <a:pt x="0" y="251993"/>
                </a:lnTo>
                <a:lnTo>
                  <a:pt x="5651995" y="251993"/>
                </a:lnTo>
                <a:lnTo>
                  <a:pt x="5651995" y="0"/>
                </a:lnTo>
                <a:close/>
              </a:path>
            </a:pathLst>
          </a:custGeom>
          <a:solidFill>
            <a:srgbClr val="7EB19B"/>
          </a:solidFill>
        </p:spPr>
        <p:txBody>
          <a:bodyPr wrap="square" lIns="0" tIns="0" rIns="0" bIns="0" rtlCol="0"/>
          <a:lstStyle/>
          <a:p>
            <a:endParaRPr/>
          </a:p>
        </p:txBody>
      </p:sp>
      <p:sp>
        <p:nvSpPr>
          <p:cNvPr id="6" name="object 6"/>
          <p:cNvSpPr/>
          <p:nvPr/>
        </p:nvSpPr>
        <p:spPr>
          <a:xfrm>
            <a:off x="6950554" y="7362003"/>
            <a:ext cx="190500" cy="1755139"/>
          </a:xfrm>
          <a:custGeom>
            <a:avLst/>
            <a:gdLst/>
            <a:ahLst/>
            <a:cxnLst/>
            <a:rect l="l" t="t" r="r" b="b"/>
            <a:pathLst>
              <a:path w="190500" h="1755140">
                <a:moveTo>
                  <a:pt x="94996" y="0"/>
                </a:moveTo>
                <a:lnTo>
                  <a:pt x="58019" y="7465"/>
                </a:lnTo>
                <a:lnTo>
                  <a:pt x="27824" y="27824"/>
                </a:lnTo>
                <a:lnTo>
                  <a:pt x="7465" y="58019"/>
                </a:lnTo>
                <a:lnTo>
                  <a:pt x="0" y="94996"/>
                </a:lnTo>
                <a:lnTo>
                  <a:pt x="0" y="1660004"/>
                </a:lnTo>
                <a:lnTo>
                  <a:pt x="7465" y="1696980"/>
                </a:lnTo>
                <a:lnTo>
                  <a:pt x="27824" y="1727176"/>
                </a:lnTo>
                <a:lnTo>
                  <a:pt x="58019" y="1747534"/>
                </a:lnTo>
                <a:lnTo>
                  <a:pt x="94996" y="1755000"/>
                </a:lnTo>
                <a:lnTo>
                  <a:pt x="131972" y="1747534"/>
                </a:lnTo>
                <a:lnTo>
                  <a:pt x="162167" y="1727176"/>
                </a:lnTo>
                <a:lnTo>
                  <a:pt x="182526" y="1696980"/>
                </a:lnTo>
                <a:lnTo>
                  <a:pt x="189992" y="1660004"/>
                </a:lnTo>
                <a:lnTo>
                  <a:pt x="189992" y="94996"/>
                </a:lnTo>
                <a:lnTo>
                  <a:pt x="182526" y="58019"/>
                </a:lnTo>
                <a:lnTo>
                  <a:pt x="162167" y="27824"/>
                </a:lnTo>
                <a:lnTo>
                  <a:pt x="131972" y="7465"/>
                </a:lnTo>
                <a:lnTo>
                  <a:pt x="94996" y="0"/>
                </a:lnTo>
                <a:close/>
              </a:path>
            </a:pathLst>
          </a:custGeom>
          <a:solidFill>
            <a:srgbClr val="E9F0EC"/>
          </a:solidFill>
        </p:spPr>
        <p:txBody>
          <a:bodyPr wrap="square" lIns="0" tIns="0" rIns="0" bIns="0" rtlCol="0"/>
          <a:lstStyle/>
          <a:p>
            <a:endParaRPr/>
          </a:p>
        </p:txBody>
      </p:sp>
      <p:sp>
        <p:nvSpPr>
          <p:cNvPr id="7" name="object 7"/>
          <p:cNvSpPr txBox="1"/>
          <p:nvPr/>
        </p:nvSpPr>
        <p:spPr>
          <a:xfrm>
            <a:off x="6975701" y="1481302"/>
            <a:ext cx="139700" cy="161798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壹</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那些年一起學的機車知</a:t>
            </a:r>
            <a:r>
              <a:rPr sz="900" b="1" dirty="0">
                <a:solidFill>
                  <a:srgbClr val="6D6E71"/>
                </a:solidFill>
                <a:latin typeface="微軟正黑體"/>
                <a:cs typeface="微軟正黑體"/>
              </a:rPr>
              <a:t>識</a:t>
            </a:r>
            <a:endParaRPr sz="900">
              <a:latin typeface="微軟正黑體"/>
              <a:cs typeface="微軟正黑體"/>
            </a:endParaRPr>
          </a:p>
        </p:txBody>
      </p:sp>
      <p:sp>
        <p:nvSpPr>
          <p:cNvPr id="8" name="object 8"/>
          <p:cNvSpPr txBox="1"/>
          <p:nvPr/>
        </p:nvSpPr>
        <p:spPr>
          <a:xfrm>
            <a:off x="6991896" y="3190339"/>
            <a:ext cx="57785" cy="157480"/>
          </a:xfrm>
          <a:prstGeom prst="rect">
            <a:avLst/>
          </a:prstGeom>
        </p:spPr>
        <p:txBody>
          <a:bodyPr vert="horz" wrap="square" lIns="0" tIns="0" rIns="0" bIns="0" rtlCol="0">
            <a:spAutoFit/>
          </a:bodyPr>
          <a:lstStyle/>
          <a:p>
            <a:pPr marL="12700">
              <a:lnSpc>
                <a:spcPts val="1100"/>
              </a:lnSpc>
            </a:pPr>
            <a:r>
              <a:rPr sz="1000" b="1" i="1" spc="-30" dirty="0">
                <a:solidFill>
                  <a:srgbClr val="6D6E71"/>
                </a:solidFill>
                <a:latin typeface="Arial"/>
                <a:cs typeface="Arial"/>
              </a:rPr>
              <a:t>/</a:t>
            </a:r>
            <a:endParaRPr sz="1000">
              <a:latin typeface="Arial"/>
              <a:cs typeface="Arial"/>
            </a:endParaRPr>
          </a:p>
        </p:txBody>
      </p:sp>
      <p:sp>
        <p:nvSpPr>
          <p:cNvPr id="9" name="object 9"/>
          <p:cNvSpPr txBox="1"/>
          <p:nvPr/>
        </p:nvSpPr>
        <p:spPr>
          <a:xfrm>
            <a:off x="6975701" y="3423810"/>
            <a:ext cx="139700" cy="1497965"/>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貳</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行車要檢查騎乘要安</a:t>
            </a:r>
            <a:r>
              <a:rPr sz="900" b="1" dirty="0">
                <a:solidFill>
                  <a:srgbClr val="6D6E71"/>
                </a:solidFill>
                <a:latin typeface="微軟正黑體"/>
                <a:cs typeface="微軟正黑體"/>
              </a:rPr>
              <a:t>全</a:t>
            </a:r>
            <a:endParaRPr sz="900">
              <a:latin typeface="微軟正黑體"/>
              <a:cs typeface="微軟正黑體"/>
            </a:endParaRPr>
          </a:p>
        </p:txBody>
      </p:sp>
      <p:sp>
        <p:nvSpPr>
          <p:cNvPr id="10" name="object 10"/>
          <p:cNvSpPr txBox="1"/>
          <p:nvPr/>
        </p:nvSpPr>
        <p:spPr>
          <a:xfrm>
            <a:off x="6991896" y="5012831"/>
            <a:ext cx="57785" cy="157480"/>
          </a:xfrm>
          <a:prstGeom prst="rect">
            <a:avLst/>
          </a:prstGeom>
        </p:spPr>
        <p:txBody>
          <a:bodyPr vert="horz" wrap="square" lIns="0" tIns="0" rIns="0" bIns="0" rtlCol="0">
            <a:spAutoFit/>
          </a:bodyPr>
          <a:lstStyle/>
          <a:p>
            <a:pPr marL="12700">
              <a:lnSpc>
                <a:spcPts val="1100"/>
              </a:lnSpc>
            </a:pPr>
            <a:r>
              <a:rPr sz="1000" b="1" i="1" spc="-30" dirty="0">
                <a:solidFill>
                  <a:srgbClr val="6D6E71"/>
                </a:solidFill>
                <a:latin typeface="Arial"/>
                <a:cs typeface="Arial"/>
              </a:rPr>
              <a:t>/</a:t>
            </a:r>
            <a:endParaRPr sz="1000">
              <a:latin typeface="Arial"/>
              <a:cs typeface="Arial"/>
            </a:endParaRPr>
          </a:p>
        </p:txBody>
      </p:sp>
      <p:sp>
        <p:nvSpPr>
          <p:cNvPr id="11" name="object 11"/>
          <p:cNvSpPr txBox="1"/>
          <p:nvPr/>
        </p:nvSpPr>
        <p:spPr>
          <a:xfrm>
            <a:off x="6975701" y="5246304"/>
            <a:ext cx="139700" cy="185801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參</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安全駕駛機車該懂的日常檢</a:t>
            </a:r>
            <a:r>
              <a:rPr sz="900" b="1" dirty="0">
                <a:solidFill>
                  <a:srgbClr val="6D6E71"/>
                </a:solidFill>
                <a:latin typeface="微軟正黑體"/>
                <a:cs typeface="微軟正黑體"/>
              </a:rPr>
              <a:t>查</a:t>
            </a:r>
            <a:endParaRPr sz="900">
              <a:latin typeface="微軟正黑體"/>
              <a:cs typeface="微軟正黑體"/>
            </a:endParaRPr>
          </a:p>
        </p:txBody>
      </p:sp>
      <p:sp>
        <p:nvSpPr>
          <p:cNvPr id="12" name="object 12"/>
          <p:cNvSpPr txBox="1"/>
          <p:nvPr/>
        </p:nvSpPr>
        <p:spPr>
          <a:xfrm>
            <a:off x="6991896" y="7195369"/>
            <a:ext cx="57785" cy="157480"/>
          </a:xfrm>
          <a:prstGeom prst="rect">
            <a:avLst/>
          </a:prstGeom>
        </p:spPr>
        <p:txBody>
          <a:bodyPr vert="horz" wrap="square" lIns="0" tIns="0" rIns="0" bIns="0" rtlCol="0">
            <a:spAutoFit/>
          </a:bodyPr>
          <a:lstStyle/>
          <a:p>
            <a:pPr marL="12700">
              <a:lnSpc>
                <a:spcPts val="1100"/>
              </a:lnSpc>
            </a:pPr>
            <a:r>
              <a:rPr sz="1000" b="1" i="1" spc="-30" dirty="0">
                <a:solidFill>
                  <a:srgbClr val="6D6E71"/>
                </a:solidFill>
                <a:latin typeface="Arial"/>
                <a:cs typeface="Arial"/>
              </a:rPr>
              <a:t>/</a:t>
            </a:r>
            <a:endParaRPr sz="1000">
              <a:latin typeface="Arial"/>
              <a:cs typeface="Arial"/>
            </a:endParaRPr>
          </a:p>
        </p:txBody>
      </p:sp>
      <p:sp>
        <p:nvSpPr>
          <p:cNvPr id="13" name="object 13"/>
          <p:cNvSpPr txBox="1"/>
          <p:nvPr/>
        </p:nvSpPr>
        <p:spPr>
          <a:xfrm>
            <a:off x="6975701" y="7428843"/>
            <a:ext cx="139700" cy="1617980"/>
          </a:xfrm>
          <a:prstGeom prst="rect">
            <a:avLst/>
          </a:prstGeom>
        </p:spPr>
        <p:txBody>
          <a:bodyPr vert="eaVert" wrap="square" lIns="0" tIns="0" rIns="0" bIns="0" rtlCol="0">
            <a:spAutoFit/>
          </a:bodyPr>
          <a:lstStyle/>
          <a:p>
            <a:pPr marL="12700">
              <a:lnSpc>
                <a:spcPct val="70000"/>
              </a:lnSpc>
            </a:pPr>
            <a:r>
              <a:rPr sz="900" b="1" spc="40" dirty="0">
                <a:solidFill>
                  <a:srgbClr val="8DB9A5"/>
                </a:solidFill>
                <a:latin typeface="微軟正黑體"/>
                <a:cs typeface="微軟正黑體"/>
              </a:rPr>
              <a:t>肆</a:t>
            </a:r>
            <a:r>
              <a:rPr sz="900" b="1" dirty="0">
                <a:solidFill>
                  <a:srgbClr val="8DB9A5"/>
                </a:solidFill>
                <a:latin typeface="微軟正黑體"/>
                <a:cs typeface="微軟正黑體"/>
              </a:rPr>
              <a:t>、 </a:t>
            </a:r>
            <a:r>
              <a:rPr sz="900" b="1" spc="-110" dirty="0">
                <a:solidFill>
                  <a:srgbClr val="8DB9A5"/>
                </a:solidFill>
                <a:latin typeface="微軟正黑體"/>
                <a:cs typeface="微軟正黑體"/>
              </a:rPr>
              <a:t> </a:t>
            </a:r>
            <a:r>
              <a:rPr sz="900" b="1" spc="40" dirty="0">
                <a:solidFill>
                  <a:srgbClr val="8DB9A5"/>
                </a:solidFill>
                <a:latin typeface="微軟正黑體"/>
                <a:cs typeface="微軟正黑體"/>
              </a:rPr>
              <a:t>微型電動二輪車安全駕</a:t>
            </a:r>
            <a:r>
              <a:rPr sz="900" b="1" dirty="0">
                <a:solidFill>
                  <a:srgbClr val="8DB9A5"/>
                </a:solidFill>
                <a:latin typeface="微軟正黑體"/>
                <a:cs typeface="微軟正黑體"/>
              </a:rPr>
              <a:t>駛</a:t>
            </a:r>
            <a:endParaRPr sz="900">
              <a:latin typeface="微軟正黑體"/>
              <a:cs typeface="微軟正黑體"/>
            </a:endParaRPr>
          </a:p>
        </p:txBody>
      </p:sp>
      <p:sp>
        <p:nvSpPr>
          <p:cNvPr id="14" name="object 14"/>
          <p:cNvSpPr/>
          <p:nvPr/>
        </p:nvSpPr>
        <p:spPr>
          <a:xfrm>
            <a:off x="898414" y="853202"/>
            <a:ext cx="2550795" cy="227329"/>
          </a:xfrm>
          <a:custGeom>
            <a:avLst/>
            <a:gdLst/>
            <a:ahLst/>
            <a:cxnLst/>
            <a:rect l="l" t="t" r="r" b="b"/>
            <a:pathLst>
              <a:path w="2550795" h="227330">
                <a:moveTo>
                  <a:pt x="2436990" y="0"/>
                </a:moveTo>
                <a:lnTo>
                  <a:pt x="113398" y="0"/>
                </a:lnTo>
                <a:lnTo>
                  <a:pt x="69260" y="8912"/>
                </a:lnTo>
                <a:lnTo>
                  <a:pt x="33215" y="33215"/>
                </a:lnTo>
                <a:lnTo>
                  <a:pt x="8912" y="69260"/>
                </a:lnTo>
                <a:lnTo>
                  <a:pt x="0" y="113398"/>
                </a:lnTo>
                <a:lnTo>
                  <a:pt x="8912" y="157541"/>
                </a:lnTo>
                <a:lnTo>
                  <a:pt x="33215" y="193586"/>
                </a:lnTo>
                <a:lnTo>
                  <a:pt x="69260" y="217886"/>
                </a:lnTo>
                <a:lnTo>
                  <a:pt x="113398" y="226796"/>
                </a:lnTo>
                <a:lnTo>
                  <a:pt x="2436990" y="226796"/>
                </a:lnTo>
                <a:lnTo>
                  <a:pt x="2481128" y="217886"/>
                </a:lnTo>
                <a:lnTo>
                  <a:pt x="2517173" y="193586"/>
                </a:lnTo>
                <a:lnTo>
                  <a:pt x="2541476" y="157541"/>
                </a:lnTo>
                <a:lnTo>
                  <a:pt x="2550388" y="113398"/>
                </a:lnTo>
                <a:lnTo>
                  <a:pt x="2541476" y="69260"/>
                </a:lnTo>
                <a:lnTo>
                  <a:pt x="2517173" y="33215"/>
                </a:lnTo>
                <a:lnTo>
                  <a:pt x="2481128" y="8912"/>
                </a:lnTo>
                <a:lnTo>
                  <a:pt x="2436990" y="0"/>
                </a:lnTo>
                <a:close/>
              </a:path>
            </a:pathLst>
          </a:custGeom>
          <a:solidFill>
            <a:srgbClr val="AAC9BB"/>
          </a:solidFill>
        </p:spPr>
        <p:txBody>
          <a:bodyPr wrap="square" lIns="0" tIns="0" rIns="0" bIns="0" rtlCol="0"/>
          <a:lstStyle/>
          <a:p>
            <a:endParaRPr/>
          </a:p>
        </p:txBody>
      </p:sp>
      <p:sp>
        <p:nvSpPr>
          <p:cNvPr id="15" name="object 15"/>
          <p:cNvSpPr txBox="1"/>
          <p:nvPr/>
        </p:nvSpPr>
        <p:spPr>
          <a:xfrm>
            <a:off x="964745" y="772674"/>
            <a:ext cx="2431415" cy="387985"/>
          </a:xfrm>
          <a:prstGeom prst="rect">
            <a:avLst/>
          </a:prstGeom>
        </p:spPr>
        <p:txBody>
          <a:bodyPr vert="horz" wrap="square" lIns="0" tIns="114935" rIns="0" bIns="0" rtlCol="0">
            <a:spAutoFit/>
          </a:bodyPr>
          <a:lstStyle/>
          <a:p>
            <a:pPr marL="12700">
              <a:lnSpc>
                <a:spcPct val="100000"/>
              </a:lnSpc>
              <a:spcBef>
                <a:spcPts val="905"/>
              </a:spcBef>
            </a:pPr>
            <a:r>
              <a:rPr sz="1000" spc="25" dirty="0">
                <a:solidFill>
                  <a:srgbClr val="231F20"/>
                </a:solidFill>
                <a:latin typeface="SimSun"/>
                <a:cs typeface="SimSun"/>
              </a:rPr>
              <a:t>附</a:t>
            </a:r>
            <a:r>
              <a:rPr sz="1000" dirty="0">
                <a:solidFill>
                  <a:srgbClr val="231F20"/>
                </a:solidFill>
                <a:latin typeface="SimSun"/>
                <a:cs typeface="SimSun"/>
              </a:rPr>
              <a:t>件</a:t>
            </a:r>
            <a:r>
              <a:rPr sz="1000" spc="-245" dirty="0">
                <a:solidFill>
                  <a:srgbClr val="231F20"/>
                </a:solidFill>
                <a:latin typeface="SimSun"/>
                <a:cs typeface="SimSun"/>
              </a:rPr>
              <a:t> </a:t>
            </a:r>
            <a:r>
              <a:rPr sz="1000" b="1" dirty="0">
                <a:solidFill>
                  <a:srgbClr val="231F20"/>
                </a:solidFill>
                <a:latin typeface="Arial"/>
                <a:cs typeface="Arial"/>
              </a:rPr>
              <a:t>V-37</a:t>
            </a:r>
            <a:r>
              <a:rPr sz="1000" b="1" spc="15" dirty="0">
                <a:solidFill>
                  <a:srgbClr val="231F20"/>
                </a:solidFill>
                <a:latin typeface="Arial"/>
                <a:cs typeface="Arial"/>
              </a:rPr>
              <a:t> </a:t>
            </a:r>
            <a:r>
              <a:rPr sz="1000" spc="25" dirty="0">
                <a:solidFill>
                  <a:srgbClr val="231F20"/>
                </a:solidFill>
                <a:latin typeface="SimSun"/>
                <a:cs typeface="SimSun"/>
              </a:rPr>
              <a:t>教材資</a:t>
            </a:r>
            <a:r>
              <a:rPr sz="1000" dirty="0">
                <a:solidFill>
                  <a:srgbClr val="231F20"/>
                </a:solidFill>
                <a:latin typeface="SimSun"/>
                <a:cs typeface="SimSun"/>
              </a:rPr>
              <a:t>料</a:t>
            </a:r>
            <a:r>
              <a:rPr sz="1000" spc="-245" dirty="0">
                <a:solidFill>
                  <a:srgbClr val="231F20"/>
                </a:solidFill>
                <a:latin typeface="SimSun"/>
                <a:cs typeface="SimSun"/>
              </a:rPr>
              <a:t> </a:t>
            </a:r>
            <a:r>
              <a:rPr sz="1000" b="1" dirty="0">
                <a:solidFill>
                  <a:srgbClr val="231F20"/>
                </a:solidFill>
                <a:latin typeface="Arial"/>
                <a:cs typeface="Arial"/>
              </a:rPr>
              <a:t>-</a:t>
            </a:r>
            <a:r>
              <a:rPr sz="1000" b="1" spc="-25" dirty="0">
                <a:solidFill>
                  <a:srgbClr val="231F20"/>
                </a:solidFill>
                <a:latin typeface="Arial"/>
                <a:cs typeface="Arial"/>
              </a:rPr>
              <a:t> </a:t>
            </a:r>
            <a:r>
              <a:rPr sz="1000" spc="25" dirty="0">
                <a:solidFill>
                  <a:srgbClr val="231F20"/>
                </a:solidFill>
                <a:latin typeface="SimSun"/>
                <a:cs typeface="SimSun"/>
              </a:rPr>
              <a:t>微型電動二輪車圖卡</a:t>
            </a:r>
            <a:endParaRPr sz="1000">
              <a:latin typeface="SimSun"/>
              <a:cs typeface="SimSun"/>
            </a:endParaRPr>
          </a:p>
        </p:txBody>
      </p:sp>
      <p:sp>
        <p:nvSpPr>
          <p:cNvPr id="16" name="object 16"/>
          <p:cNvSpPr/>
          <p:nvPr/>
        </p:nvSpPr>
        <p:spPr>
          <a:xfrm>
            <a:off x="909002" y="1429575"/>
            <a:ext cx="5779045" cy="8182584"/>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909002" y="1429575"/>
            <a:ext cx="5779135" cy="8182609"/>
          </a:xfrm>
          <a:custGeom>
            <a:avLst/>
            <a:gdLst/>
            <a:ahLst/>
            <a:cxnLst/>
            <a:rect l="l" t="t" r="r" b="b"/>
            <a:pathLst>
              <a:path w="5779134" h="8182609">
                <a:moveTo>
                  <a:pt x="0" y="8182584"/>
                </a:moveTo>
                <a:lnTo>
                  <a:pt x="5779046" y="8182584"/>
                </a:lnTo>
                <a:lnTo>
                  <a:pt x="5779046" y="0"/>
                </a:lnTo>
                <a:lnTo>
                  <a:pt x="0" y="0"/>
                </a:lnTo>
                <a:lnTo>
                  <a:pt x="0" y="8182584"/>
                </a:lnTo>
                <a:close/>
              </a:path>
            </a:pathLst>
          </a:custGeom>
          <a:ln w="6350">
            <a:solidFill>
              <a:srgbClr val="6D6E71"/>
            </a:solidFill>
          </a:ln>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9940" y="101176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151</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4" name="object 4"/>
          <p:cNvSpPr/>
          <p:nvPr/>
        </p:nvSpPr>
        <p:spPr>
          <a:xfrm>
            <a:off x="0" y="0"/>
            <a:ext cx="7560309" cy="252095"/>
          </a:xfrm>
          <a:custGeom>
            <a:avLst/>
            <a:gdLst/>
            <a:ahLst/>
            <a:cxnLst/>
            <a:rect l="l" t="t" r="r" b="b"/>
            <a:pathLst>
              <a:path w="7560309" h="252095">
                <a:moveTo>
                  <a:pt x="7560005" y="251993"/>
                </a:moveTo>
                <a:lnTo>
                  <a:pt x="7560005" y="0"/>
                </a:lnTo>
                <a:lnTo>
                  <a:pt x="0" y="0"/>
                </a:lnTo>
                <a:lnTo>
                  <a:pt x="0" y="251993"/>
                </a:lnTo>
                <a:lnTo>
                  <a:pt x="7560005" y="251993"/>
                </a:lnTo>
                <a:close/>
              </a:path>
            </a:pathLst>
          </a:custGeom>
          <a:solidFill>
            <a:srgbClr val="7EB19B"/>
          </a:solidFill>
        </p:spPr>
        <p:txBody>
          <a:bodyPr wrap="square" lIns="0" tIns="0" rIns="0" bIns="0" rtlCol="0"/>
          <a:lstStyle/>
          <a:p>
            <a:endParaRPr/>
          </a:p>
        </p:txBody>
      </p:sp>
      <p:sp>
        <p:nvSpPr>
          <p:cNvPr id="5" name="object 5"/>
          <p:cNvSpPr/>
          <p:nvPr/>
        </p:nvSpPr>
        <p:spPr>
          <a:xfrm>
            <a:off x="870775" y="2830703"/>
            <a:ext cx="1419225" cy="2171700"/>
          </a:xfrm>
          <a:custGeom>
            <a:avLst/>
            <a:gdLst/>
            <a:ahLst/>
            <a:cxnLst/>
            <a:rect l="l" t="t" r="r" b="b"/>
            <a:pathLst>
              <a:path w="1419225" h="2171700">
                <a:moveTo>
                  <a:pt x="0" y="2171700"/>
                </a:moveTo>
                <a:lnTo>
                  <a:pt x="1418831" y="2171700"/>
                </a:lnTo>
                <a:lnTo>
                  <a:pt x="1418831" y="0"/>
                </a:lnTo>
                <a:lnTo>
                  <a:pt x="0" y="0"/>
                </a:lnTo>
                <a:lnTo>
                  <a:pt x="0" y="2171700"/>
                </a:lnTo>
                <a:close/>
              </a:path>
            </a:pathLst>
          </a:custGeom>
          <a:solidFill>
            <a:srgbClr val="61A489"/>
          </a:solidFill>
        </p:spPr>
        <p:txBody>
          <a:bodyPr wrap="square" lIns="0" tIns="0" rIns="0" bIns="0" rtlCol="0"/>
          <a:lstStyle/>
          <a:p>
            <a:endParaRPr/>
          </a:p>
        </p:txBody>
      </p:sp>
      <p:sp>
        <p:nvSpPr>
          <p:cNvPr id="6" name="object 6"/>
          <p:cNvSpPr/>
          <p:nvPr/>
        </p:nvSpPr>
        <p:spPr>
          <a:xfrm>
            <a:off x="870775" y="1083183"/>
            <a:ext cx="553720" cy="1747520"/>
          </a:xfrm>
          <a:custGeom>
            <a:avLst/>
            <a:gdLst/>
            <a:ahLst/>
            <a:cxnLst/>
            <a:rect l="l" t="t" r="r" b="b"/>
            <a:pathLst>
              <a:path w="553719" h="1747520">
                <a:moveTo>
                  <a:pt x="0" y="1747520"/>
                </a:moveTo>
                <a:lnTo>
                  <a:pt x="553504" y="1747520"/>
                </a:lnTo>
                <a:lnTo>
                  <a:pt x="553504" y="0"/>
                </a:lnTo>
                <a:lnTo>
                  <a:pt x="0" y="0"/>
                </a:lnTo>
                <a:lnTo>
                  <a:pt x="0" y="1747520"/>
                </a:lnTo>
                <a:close/>
              </a:path>
            </a:pathLst>
          </a:custGeom>
          <a:solidFill>
            <a:srgbClr val="61A489"/>
          </a:solidFill>
        </p:spPr>
        <p:txBody>
          <a:bodyPr wrap="square" lIns="0" tIns="0" rIns="0" bIns="0" rtlCol="0"/>
          <a:lstStyle/>
          <a:p>
            <a:endParaRPr/>
          </a:p>
        </p:txBody>
      </p:sp>
      <p:sp>
        <p:nvSpPr>
          <p:cNvPr id="7" name="object 7"/>
          <p:cNvSpPr/>
          <p:nvPr/>
        </p:nvSpPr>
        <p:spPr>
          <a:xfrm>
            <a:off x="1424279" y="1083183"/>
            <a:ext cx="865505" cy="1748155"/>
          </a:xfrm>
          <a:custGeom>
            <a:avLst/>
            <a:gdLst/>
            <a:ahLst/>
            <a:cxnLst/>
            <a:rect l="l" t="t" r="r" b="b"/>
            <a:pathLst>
              <a:path w="865505" h="1748155">
                <a:moveTo>
                  <a:pt x="865327" y="0"/>
                </a:moveTo>
                <a:lnTo>
                  <a:pt x="0" y="0"/>
                </a:lnTo>
                <a:lnTo>
                  <a:pt x="0" y="1747824"/>
                </a:lnTo>
                <a:lnTo>
                  <a:pt x="865327" y="1747824"/>
                </a:lnTo>
                <a:lnTo>
                  <a:pt x="865327" y="0"/>
                </a:lnTo>
                <a:close/>
              </a:path>
            </a:pathLst>
          </a:custGeom>
          <a:solidFill>
            <a:srgbClr val="61A489"/>
          </a:solidFill>
        </p:spPr>
        <p:txBody>
          <a:bodyPr wrap="square" lIns="0" tIns="0" rIns="0" bIns="0" rtlCol="0"/>
          <a:lstStyle/>
          <a:p>
            <a:endParaRPr/>
          </a:p>
        </p:txBody>
      </p:sp>
      <p:sp>
        <p:nvSpPr>
          <p:cNvPr id="8" name="object 8"/>
          <p:cNvSpPr/>
          <p:nvPr/>
        </p:nvSpPr>
        <p:spPr>
          <a:xfrm>
            <a:off x="870775" y="5002923"/>
            <a:ext cx="1419225" cy="4958080"/>
          </a:xfrm>
          <a:custGeom>
            <a:avLst/>
            <a:gdLst/>
            <a:ahLst/>
            <a:cxnLst/>
            <a:rect l="l" t="t" r="r" b="b"/>
            <a:pathLst>
              <a:path w="1419225" h="4958080">
                <a:moveTo>
                  <a:pt x="1418831" y="0"/>
                </a:moveTo>
                <a:lnTo>
                  <a:pt x="0" y="0"/>
                </a:lnTo>
                <a:lnTo>
                  <a:pt x="0" y="4957597"/>
                </a:lnTo>
                <a:lnTo>
                  <a:pt x="1418831" y="4957597"/>
                </a:lnTo>
                <a:lnTo>
                  <a:pt x="1418831" y="0"/>
                </a:lnTo>
                <a:close/>
              </a:path>
            </a:pathLst>
          </a:custGeom>
          <a:solidFill>
            <a:srgbClr val="61A489"/>
          </a:solidFill>
        </p:spPr>
        <p:txBody>
          <a:bodyPr wrap="square" lIns="0" tIns="0" rIns="0" bIns="0" rtlCol="0"/>
          <a:lstStyle/>
          <a:p>
            <a:endParaRPr/>
          </a:p>
        </p:txBody>
      </p:sp>
      <p:sp>
        <p:nvSpPr>
          <p:cNvPr id="9" name="object 9"/>
          <p:cNvSpPr/>
          <p:nvPr/>
        </p:nvSpPr>
        <p:spPr>
          <a:xfrm>
            <a:off x="870775" y="1086351"/>
            <a:ext cx="0" cy="353060"/>
          </a:xfrm>
          <a:custGeom>
            <a:avLst/>
            <a:gdLst/>
            <a:ahLst/>
            <a:cxnLst/>
            <a:rect l="l" t="t" r="r" b="b"/>
            <a:pathLst>
              <a:path h="353059">
                <a:moveTo>
                  <a:pt x="0" y="352526"/>
                </a:moveTo>
                <a:lnTo>
                  <a:pt x="0" y="0"/>
                </a:lnTo>
              </a:path>
            </a:pathLst>
          </a:custGeom>
          <a:ln w="6350">
            <a:solidFill>
              <a:srgbClr val="61A489"/>
            </a:solidFill>
          </a:ln>
        </p:spPr>
        <p:txBody>
          <a:bodyPr wrap="square" lIns="0" tIns="0" rIns="0" bIns="0" rtlCol="0"/>
          <a:lstStyle/>
          <a:p>
            <a:endParaRPr/>
          </a:p>
        </p:txBody>
      </p:sp>
      <p:sp>
        <p:nvSpPr>
          <p:cNvPr id="10" name="object 10"/>
          <p:cNvSpPr/>
          <p:nvPr/>
        </p:nvSpPr>
        <p:spPr>
          <a:xfrm>
            <a:off x="870775" y="1438882"/>
            <a:ext cx="0" cy="1392555"/>
          </a:xfrm>
          <a:custGeom>
            <a:avLst/>
            <a:gdLst/>
            <a:ahLst/>
            <a:cxnLst/>
            <a:rect l="l" t="t" r="r" b="b"/>
            <a:pathLst>
              <a:path h="1392555">
                <a:moveTo>
                  <a:pt x="0" y="1392135"/>
                </a:moveTo>
                <a:lnTo>
                  <a:pt x="0" y="0"/>
                </a:lnTo>
              </a:path>
            </a:pathLst>
          </a:custGeom>
          <a:ln w="6350">
            <a:solidFill>
              <a:srgbClr val="61A489"/>
            </a:solidFill>
          </a:ln>
        </p:spPr>
        <p:txBody>
          <a:bodyPr wrap="square" lIns="0" tIns="0" rIns="0" bIns="0" rtlCol="0"/>
          <a:lstStyle/>
          <a:p>
            <a:endParaRPr/>
          </a:p>
        </p:txBody>
      </p:sp>
      <p:sp>
        <p:nvSpPr>
          <p:cNvPr id="11" name="object 11"/>
          <p:cNvSpPr/>
          <p:nvPr/>
        </p:nvSpPr>
        <p:spPr>
          <a:xfrm>
            <a:off x="2289600" y="1086351"/>
            <a:ext cx="0" cy="353060"/>
          </a:xfrm>
          <a:custGeom>
            <a:avLst/>
            <a:gdLst/>
            <a:ahLst/>
            <a:cxnLst/>
            <a:rect l="l" t="t" r="r" b="b"/>
            <a:pathLst>
              <a:path h="353059">
                <a:moveTo>
                  <a:pt x="0" y="352526"/>
                </a:moveTo>
                <a:lnTo>
                  <a:pt x="0" y="0"/>
                </a:lnTo>
              </a:path>
            </a:pathLst>
          </a:custGeom>
          <a:ln w="9004">
            <a:solidFill>
              <a:srgbClr val="61A489"/>
            </a:solidFill>
          </a:ln>
        </p:spPr>
        <p:txBody>
          <a:bodyPr wrap="square" lIns="0" tIns="0" rIns="0" bIns="0" rtlCol="0"/>
          <a:lstStyle/>
          <a:p>
            <a:endParaRPr/>
          </a:p>
        </p:txBody>
      </p:sp>
      <p:sp>
        <p:nvSpPr>
          <p:cNvPr id="12" name="object 12"/>
          <p:cNvSpPr/>
          <p:nvPr/>
        </p:nvSpPr>
        <p:spPr>
          <a:xfrm>
            <a:off x="2289600" y="1438882"/>
            <a:ext cx="0" cy="1392555"/>
          </a:xfrm>
          <a:custGeom>
            <a:avLst/>
            <a:gdLst/>
            <a:ahLst/>
            <a:cxnLst/>
            <a:rect l="l" t="t" r="r" b="b"/>
            <a:pathLst>
              <a:path h="1392555">
                <a:moveTo>
                  <a:pt x="0" y="1392135"/>
                </a:moveTo>
                <a:lnTo>
                  <a:pt x="0" y="0"/>
                </a:lnTo>
              </a:path>
            </a:pathLst>
          </a:custGeom>
          <a:ln w="9004">
            <a:solidFill>
              <a:srgbClr val="61A489"/>
            </a:solidFill>
          </a:ln>
        </p:spPr>
        <p:txBody>
          <a:bodyPr wrap="square" lIns="0" tIns="0" rIns="0" bIns="0" rtlCol="0"/>
          <a:lstStyle/>
          <a:p>
            <a:endParaRPr/>
          </a:p>
        </p:txBody>
      </p:sp>
      <p:sp>
        <p:nvSpPr>
          <p:cNvPr id="13" name="object 13"/>
          <p:cNvSpPr/>
          <p:nvPr/>
        </p:nvSpPr>
        <p:spPr>
          <a:xfrm>
            <a:off x="870775" y="2831014"/>
            <a:ext cx="0" cy="2172335"/>
          </a:xfrm>
          <a:custGeom>
            <a:avLst/>
            <a:gdLst/>
            <a:ahLst/>
            <a:cxnLst/>
            <a:rect l="l" t="t" r="r" b="b"/>
            <a:pathLst>
              <a:path h="2172335">
                <a:moveTo>
                  <a:pt x="0" y="2171903"/>
                </a:moveTo>
                <a:lnTo>
                  <a:pt x="0" y="0"/>
                </a:lnTo>
              </a:path>
            </a:pathLst>
          </a:custGeom>
          <a:ln w="6350">
            <a:solidFill>
              <a:srgbClr val="61A489"/>
            </a:solidFill>
          </a:ln>
        </p:spPr>
        <p:txBody>
          <a:bodyPr wrap="square" lIns="0" tIns="0" rIns="0" bIns="0" rtlCol="0"/>
          <a:lstStyle/>
          <a:p>
            <a:endParaRPr/>
          </a:p>
        </p:txBody>
      </p:sp>
      <p:sp>
        <p:nvSpPr>
          <p:cNvPr id="14" name="object 14"/>
          <p:cNvSpPr/>
          <p:nvPr/>
        </p:nvSpPr>
        <p:spPr>
          <a:xfrm>
            <a:off x="2289600" y="2831014"/>
            <a:ext cx="0" cy="2172335"/>
          </a:xfrm>
          <a:custGeom>
            <a:avLst/>
            <a:gdLst/>
            <a:ahLst/>
            <a:cxnLst/>
            <a:rect l="l" t="t" r="r" b="b"/>
            <a:pathLst>
              <a:path h="2172335">
                <a:moveTo>
                  <a:pt x="0" y="2171903"/>
                </a:moveTo>
                <a:lnTo>
                  <a:pt x="0" y="0"/>
                </a:lnTo>
              </a:path>
            </a:pathLst>
          </a:custGeom>
          <a:ln w="9004">
            <a:solidFill>
              <a:srgbClr val="61A489"/>
            </a:solidFill>
          </a:ln>
        </p:spPr>
        <p:txBody>
          <a:bodyPr wrap="square" lIns="0" tIns="0" rIns="0" bIns="0" rtlCol="0"/>
          <a:lstStyle/>
          <a:p>
            <a:endParaRPr/>
          </a:p>
        </p:txBody>
      </p:sp>
      <p:sp>
        <p:nvSpPr>
          <p:cNvPr id="15" name="object 15"/>
          <p:cNvSpPr/>
          <p:nvPr/>
        </p:nvSpPr>
        <p:spPr>
          <a:xfrm>
            <a:off x="870775" y="5002923"/>
            <a:ext cx="0" cy="956944"/>
          </a:xfrm>
          <a:custGeom>
            <a:avLst/>
            <a:gdLst/>
            <a:ahLst/>
            <a:cxnLst/>
            <a:rect l="l" t="t" r="r" b="b"/>
            <a:pathLst>
              <a:path h="956945">
                <a:moveTo>
                  <a:pt x="0" y="956894"/>
                </a:moveTo>
                <a:lnTo>
                  <a:pt x="0" y="0"/>
                </a:lnTo>
              </a:path>
            </a:pathLst>
          </a:custGeom>
          <a:ln w="6350">
            <a:solidFill>
              <a:srgbClr val="61A489"/>
            </a:solidFill>
          </a:ln>
        </p:spPr>
        <p:txBody>
          <a:bodyPr wrap="square" lIns="0" tIns="0" rIns="0" bIns="0" rtlCol="0"/>
          <a:lstStyle/>
          <a:p>
            <a:endParaRPr/>
          </a:p>
        </p:txBody>
      </p:sp>
      <p:sp>
        <p:nvSpPr>
          <p:cNvPr id="16" name="object 16"/>
          <p:cNvSpPr/>
          <p:nvPr/>
        </p:nvSpPr>
        <p:spPr>
          <a:xfrm>
            <a:off x="2289600" y="5002923"/>
            <a:ext cx="0" cy="956944"/>
          </a:xfrm>
          <a:custGeom>
            <a:avLst/>
            <a:gdLst/>
            <a:ahLst/>
            <a:cxnLst/>
            <a:rect l="l" t="t" r="r" b="b"/>
            <a:pathLst>
              <a:path h="956945">
                <a:moveTo>
                  <a:pt x="0" y="956894"/>
                </a:moveTo>
                <a:lnTo>
                  <a:pt x="0" y="0"/>
                </a:lnTo>
              </a:path>
            </a:pathLst>
          </a:custGeom>
          <a:ln w="9004">
            <a:solidFill>
              <a:srgbClr val="61A489"/>
            </a:solidFill>
          </a:ln>
        </p:spPr>
        <p:txBody>
          <a:bodyPr wrap="square" lIns="0" tIns="0" rIns="0" bIns="0" rtlCol="0"/>
          <a:lstStyle/>
          <a:p>
            <a:endParaRPr/>
          </a:p>
        </p:txBody>
      </p:sp>
      <p:sp>
        <p:nvSpPr>
          <p:cNvPr id="17" name="object 17"/>
          <p:cNvSpPr/>
          <p:nvPr/>
        </p:nvSpPr>
        <p:spPr>
          <a:xfrm>
            <a:off x="870775" y="5959815"/>
            <a:ext cx="0" cy="3997960"/>
          </a:xfrm>
          <a:custGeom>
            <a:avLst/>
            <a:gdLst/>
            <a:ahLst/>
            <a:cxnLst/>
            <a:rect l="l" t="t" r="r" b="b"/>
            <a:pathLst>
              <a:path h="3997959">
                <a:moveTo>
                  <a:pt x="0" y="3997528"/>
                </a:moveTo>
                <a:lnTo>
                  <a:pt x="0" y="0"/>
                </a:lnTo>
              </a:path>
            </a:pathLst>
          </a:custGeom>
          <a:ln w="6350">
            <a:solidFill>
              <a:srgbClr val="61A489"/>
            </a:solidFill>
          </a:ln>
        </p:spPr>
        <p:txBody>
          <a:bodyPr wrap="square" lIns="0" tIns="0" rIns="0" bIns="0" rtlCol="0"/>
          <a:lstStyle/>
          <a:p>
            <a:endParaRPr/>
          </a:p>
        </p:txBody>
      </p:sp>
      <p:sp>
        <p:nvSpPr>
          <p:cNvPr id="18" name="object 18"/>
          <p:cNvSpPr/>
          <p:nvPr/>
        </p:nvSpPr>
        <p:spPr>
          <a:xfrm>
            <a:off x="2289600" y="5959815"/>
            <a:ext cx="0" cy="3997960"/>
          </a:xfrm>
          <a:custGeom>
            <a:avLst/>
            <a:gdLst/>
            <a:ahLst/>
            <a:cxnLst/>
            <a:rect l="l" t="t" r="r" b="b"/>
            <a:pathLst>
              <a:path h="3997959">
                <a:moveTo>
                  <a:pt x="0" y="3997528"/>
                </a:moveTo>
                <a:lnTo>
                  <a:pt x="0" y="0"/>
                </a:lnTo>
              </a:path>
            </a:pathLst>
          </a:custGeom>
          <a:ln w="9004">
            <a:solidFill>
              <a:srgbClr val="61A489"/>
            </a:solidFill>
          </a:ln>
        </p:spPr>
        <p:txBody>
          <a:bodyPr wrap="square" lIns="0" tIns="0" rIns="0" bIns="0" rtlCol="0"/>
          <a:lstStyle/>
          <a:p>
            <a:endParaRPr/>
          </a:p>
        </p:txBody>
      </p:sp>
      <p:sp>
        <p:nvSpPr>
          <p:cNvPr id="19" name="object 19"/>
          <p:cNvSpPr/>
          <p:nvPr/>
        </p:nvSpPr>
        <p:spPr>
          <a:xfrm>
            <a:off x="2397601" y="1775480"/>
            <a:ext cx="432434" cy="189865"/>
          </a:xfrm>
          <a:custGeom>
            <a:avLst/>
            <a:gdLst/>
            <a:ahLst/>
            <a:cxnLst/>
            <a:rect l="l" t="t" r="r" b="b"/>
            <a:pathLst>
              <a:path w="432435" h="189864">
                <a:moveTo>
                  <a:pt x="337134" y="0"/>
                </a:moveTo>
                <a:lnTo>
                  <a:pt x="94868" y="0"/>
                </a:lnTo>
                <a:lnTo>
                  <a:pt x="57939" y="7454"/>
                </a:lnTo>
                <a:lnTo>
                  <a:pt x="27784" y="27784"/>
                </a:lnTo>
                <a:lnTo>
                  <a:pt x="7454" y="57939"/>
                </a:lnTo>
                <a:lnTo>
                  <a:pt x="0" y="94869"/>
                </a:lnTo>
                <a:lnTo>
                  <a:pt x="7454" y="131798"/>
                </a:lnTo>
                <a:lnTo>
                  <a:pt x="27784" y="161953"/>
                </a:lnTo>
                <a:lnTo>
                  <a:pt x="57939" y="182283"/>
                </a:lnTo>
                <a:lnTo>
                  <a:pt x="94868" y="189738"/>
                </a:lnTo>
                <a:lnTo>
                  <a:pt x="337134" y="189738"/>
                </a:lnTo>
                <a:lnTo>
                  <a:pt x="374058" y="182283"/>
                </a:lnTo>
                <a:lnTo>
                  <a:pt x="404214" y="161953"/>
                </a:lnTo>
                <a:lnTo>
                  <a:pt x="424546" y="131798"/>
                </a:lnTo>
                <a:lnTo>
                  <a:pt x="432003" y="94869"/>
                </a:lnTo>
                <a:lnTo>
                  <a:pt x="424546" y="57939"/>
                </a:lnTo>
                <a:lnTo>
                  <a:pt x="404214" y="27784"/>
                </a:lnTo>
                <a:lnTo>
                  <a:pt x="374058" y="7454"/>
                </a:lnTo>
                <a:lnTo>
                  <a:pt x="337134" y="0"/>
                </a:lnTo>
                <a:close/>
              </a:path>
            </a:pathLst>
          </a:custGeom>
          <a:solidFill>
            <a:srgbClr val="AAC9BB"/>
          </a:solidFill>
        </p:spPr>
        <p:txBody>
          <a:bodyPr wrap="square" lIns="0" tIns="0" rIns="0" bIns="0" rtlCol="0"/>
          <a:lstStyle/>
          <a:p>
            <a:endParaRPr/>
          </a:p>
        </p:txBody>
      </p:sp>
      <p:sp>
        <p:nvSpPr>
          <p:cNvPr id="20" name="object 20"/>
          <p:cNvSpPr/>
          <p:nvPr/>
        </p:nvSpPr>
        <p:spPr>
          <a:xfrm>
            <a:off x="2397601" y="2004080"/>
            <a:ext cx="432434" cy="189865"/>
          </a:xfrm>
          <a:custGeom>
            <a:avLst/>
            <a:gdLst/>
            <a:ahLst/>
            <a:cxnLst/>
            <a:rect l="l" t="t" r="r" b="b"/>
            <a:pathLst>
              <a:path w="432435" h="189864">
                <a:moveTo>
                  <a:pt x="337134" y="0"/>
                </a:moveTo>
                <a:lnTo>
                  <a:pt x="94868" y="0"/>
                </a:lnTo>
                <a:lnTo>
                  <a:pt x="57939" y="7454"/>
                </a:lnTo>
                <a:lnTo>
                  <a:pt x="27784" y="27784"/>
                </a:lnTo>
                <a:lnTo>
                  <a:pt x="7454" y="57939"/>
                </a:lnTo>
                <a:lnTo>
                  <a:pt x="0" y="94869"/>
                </a:lnTo>
                <a:lnTo>
                  <a:pt x="7454" y="131798"/>
                </a:lnTo>
                <a:lnTo>
                  <a:pt x="27784" y="161953"/>
                </a:lnTo>
                <a:lnTo>
                  <a:pt x="57939" y="182283"/>
                </a:lnTo>
                <a:lnTo>
                  <a:pt x="94868" y="189738"/>
                </a:lnTo>
                <a:lnTo>
                  <a:pt x="337134" y="189738"/>
                </a:lnTo>
                <a:lnTo>
                  <a:pt x="374058" y="182283"/>
                </a:lnTo>
                <a:lnTo>
                  <a:pt x="404214" y="161953"/>
                </a:lnTo>
                <a:lnTo>
                  <a:pt x="424546" y="131798"/>
                </a:lnTo>
                <a:lnTo>
                  <a:pt x="432003" y="94869"/>
                </a:lnTo>
                <a:lnTo>
                  <a:pt x="424546" y="57939"/>
                </a:lnTo>
                <a:lnTo>
                  <a:pt x="404214" y="27784"/>
                </a:lnTo>
                <a:lnTo>
                  <a:pt x="374058" y="7454"/>
                </a:lnTo>
                <a:lnTo>
                  <a:pt x="337134" y="0"/>
                </a:lnTo>
                <a:close/>
              </a:path>
            </a:pathLst>
          </a:custGeom>
          <a:solidFill>
            <a:srgbClr val="AAC9BB"/>
          </a:solidFill>
        </p:spPr>
        <p:txBody>
          <a:bodyPr wrap="square" lIns="0" tIns="0" rIns="0" bIns="0" rtlCol="0"/>
          <a:lstStyle/>
          <a:p>
            <a:endParaRPr/>
          </a:p>
        </p:txBody>
      </p:sp>
      <p:sp>
        <p:nvSpPr>
          <p:cNvPr id="21" name="object 21"/>
          <p:cNvSpPr/>
          <p:nvPr/>
        </p:nvSpPr>
        <p:spPr>
          <a:xfrm>
            <a:off x="2397601" y="2533280"/>
            <a:ext cx="432434" cy="189865"/>
          </a:xfrm>
          <a:custGeom>
            <a:avLst/>
            <a:gdLst/>
            <a:ahLst/>
            <a:cxnLst/>
            <a:rect l="l" t="t" r="r" b="b"/>
            <a:pathLst>
              <a:path w="432435" h="189864">
                <a:moveTo>
                  <a:pt x="337134" y="0"/>
                </a:moveTo>
                <a:lnTo>
                  <a:pt x="94868" y="0"/>
                </a:lnTo>
                <a:lnTo>
                  <a:pt x="57939" y="7454"/>
                </a:lnTo>
                <a:lnTo>
                  <a:pt x="27784" y="27784"/>
                </a:lnTo>
                <a:lnTo>
                  <a:pt x="7454" y="57939"/>
                </a:lnTo>
                <a:lnTo>
                  <a:pt x="0" y="94869"/>
                </a:lnTo>
                <a:lnTo>
                  <a:pt x="7454" y="131798"/>
                </a:lnTo>
                <a:lnTo>
                  <a:pt x="27784" y="161953"/>
                </a:lnTo>
                <a:lnTo>
                  <a:pt x="57939" y="182283"/>
                </a:lnTo>
                <a:lnTo>
                  <a:pt x="94868" y="189738"/>
                </a:lnTo>
                <a:lnTo>
                  <a:pt x="337134" y="189738"/>
                </a:lnTo>
                <a:lnTo>
                  <a:pt x="374058" y="182283"/>
                </a:lnTo>
                <a:lnTo>
                  <a:pt x="404214" y="161953"/>
                </a:lnTo>
                <a:lnTo>
                  <a:pt x="424546" y="131798"/>
                </a:lnTo>
                <a:lnTo>
                  <a:pt x="432003" y="94869"/>
                </a:lnTo>
                <a:lnTo>
                  <a:pt x="424546" y="57939"/>
                </a:lnTo>
                <a:lnTo>
                  <a:pt x="404214" y="27784"/>
                </a:lnTo>
                <a:lnTo>
                  <a:pt x="374058" y="7454"/>
                </a:lnTo>
                <a:lnTo>
                  <a:pt x="337134" y="0"/>
                </a:lnTo>
                <a:close/>
              </a:path>
            </a:pathLst>
          </a:custGeom>
          <a:solidFill>
            <a:srgbClr val="AAC9BB"/>
          </a:solidFill>
        </p:spPr>
        <p:txBody>
          <a:bodyPr wrap="square" lIns="0" tIns="0" rIns="0" bIns="0" rtlCol="0"/>
          <a:lstStyle/>
          <a:p>
            <a:endParaRPr/>
          </a:p>
        </p:txBody>
      </p:sp>
      <p:graphicFrame>
        <p:nvGraphicFramePr>
          <p:cNvPr id="22" name="object 22"/>
          <p:cNvGraphicFramePr>
            <a:graphicFrameLocks noGrp="1"/>
          </p:cNvGraphicFramePr>
          <p:nvPr/>
        </p:nvGraphicFramePr>
        <p:xfrm>
          <a:off x="864425" y="1080003"/>
          <a:ext cx="5802630" cy="8884285"/>
        </p:xfrm>
        <a:graphic>
          <a:graphicData uri="http://schemas.openxmlformats.org/drawingml/2006/table">
            <a:tbl>
              <a:tblPr firstRow="1" bandRow="1">
                <a:tableStyleId>{2D5ABB26-0587-4C30-8999-92F81FD0307C}</a:tableStyleId>
              </a:tblPr>
              <a:tblGrid>
                <a:gridCol w="556895">
                  <a:extLst>
                    <a:ext uri="{9D8B030D-6E8A-4147-A177-3AD203B41FA5}">
                      <a16:colId xmlns:a16="http://schemas.microsoft.com/office/drawing/2014/main" val="20000"/>
                    </a:ext>
                  </a:extLst>
                </a:gridCol>
                <a:gridCol w="865505">
                  <a:extLst>
                    <a:ext uri="{9D8B030D-6E8A-4147-A177-3AD203B41FA5}">
                      <a16:colId xmlns:a16="http://schemas.microsoft.com/office/drawing/2014/main" val="20001"/>
                    </a:ext>
                  </a:extLst>
                </a:gridCol>
                <a:gridCol w="4370705">
                  <a:extLst>
                    <a:ext uri="{9D8B030D-6E8A-4147-A177-3AD203B41FA5}">
                      <a16:colId xmlns:a16="http://schemas.microsoft.com/office/drawing/2014/main" val="20002"/>
                    </a:ext>
                  </a:extLst>
                </a:gridCol>
              </a:tblGrid>
              <a:tr h="355600">
                <a:tc rowSpan="2">
                  <a:txBody>
                    <a:bodyPr/>
                    <a:lstStyle/>
                    <a:p>
                      <a:pPr>
                        <a:lnSpc>
                          <a:spcPct val="100000"/>
                        </a:lnSpc>
                        <a:spcBef>
                          <a:spcPts val="45"/>
                        </a:spcBef>
                      </a:pPr>
                      <a:endParaRPr sz="4150">
                        <a:latin typeface="Times New Roman"/>
                        <a:cs typeface="Times New Roman"/>
                      </a:endParaRPr>
                    </a:p>
                    <a:p>
                      <a:pPr marL="141605" marR="120650">
                        <a:lnSpc>
                          <a:spcPct val="136300"/>
                        </a:lnSpc>
                      </a:pPr>
                      <a:r>
                        <a:rPr sz="1100" b="1" spc="25" dirty="0">
                          <a:solidFill>
                            <a:srgbClr val="FFFFFF"/>
                          </a:solidFill>
                          <a:latin typeface="微軟正黑體"/>
                          <a:cs typeface="微軟正黑體"/>
                        </a:rPr>
                        <a:t>議題 融入</a:t>
                      </a:r>
                      <a:endParaRPr sz="1100">
                        <a:latin typeface="微軟正黑體"/>
                        <a:cs typeface="微軟正黑體"/>
                      </a:endParaRPr>
                    </a:p>
                  </a:txBody>
                  <a:tcPr marL="0" marR="0" marT="5715" marB="0">
                    <a:lnR w="9525">
                      <a:solidFill>
                        <a:srgbClr val="FFFFFF"/>
                      </a:solidFill>
                      <a:prstDash val="solid"/>
                    </a:lnR>
                    <a:lnB w="6350">
                      <a:solidFill>
                        <a:srgbClr val="FFFFFF"/>
                      </a:solidFill>
                      <a:prstDash val="solid"/>
                    </a:lnB>
                    <a:solidFill>
                      <a:srgbClr val="61A489"/>
                    </a:solidFill>
                  </a:tcPr>
                </a:tc>
                <a:tc>
                  <a:txBody>
                    <a:bodyPr/>
                    <a:lstStyle/>
                    <a:p>
                      <a:pPr marL="294005">
                        <a:lnSpc>
                          <a:spcPct val="100000"/>
                        </a:lnSpc>
                        <a:spcBef>
                          <a:spcPts val="715"/>
                        </a:spcBef>
                      </a:pPr>
                      <a:r>
                        <a:rPr sz="1100" b="1" spc="25" dirty="0">
                          <a:solidFill>
                            <a:srgbClr val="FFFFFF"/>
                          </a:solidFill>
                          <a:latin typeface="微軟正黑體"/>
                          <a:cs typeface="微軟正黑體"/>
                        </a:rPr>
                        <a:t>議題</a:t>
                      </a:r>
                      <a:endParaRPr sz="1100">
                        <a:latin typeface="微軟正黑體"/>
                        <a:cs typeface="微軟正黑體"/>
                      </a:endParaRPr>
                    </a:p>
                  </a:txBody>
                  <a:tcPr marL="0" marR="0" marT="90805" marB="0">
                    <a:lnL w="9525">
                      <a:solidFill>
                        <a:srgbClr val="FFFFFF"/>
                      </a:solidFill>
                      <a:prstDash val="solid"/>
                    </a:lnL>
                    <a:lnB w="6350">
                      <a:solidFill>
                        <a:srgbClr val="FFFFFF"/>
                      </a:solidFill>
                      <a:prstDash val="solid"/>
                    </a:lnB>
                    <a:solidFill>
                      <a:srgbClr val="61A489"/>
                    </a:solidFill>
                  </a:tcPr>
                </a:tc>
                <a:tc>
                  <a:txBody>
                    <a:bodyPr/>
                    <a:lstStyle/>
                    <a:p>
                      <a:pPr marL="110489">
                        <a:lnSpc>
                          <a:spcPct val="100000"/>
                        </a:lnSpc>
                        <a:spcBef>
                          <a:spcPts val="715"/>
                        </a:spcBef>
                      </a:pPr>
                      <a:r>
                        <a:rPr sz="1100" spc="25" dirty="0">
                          <a:solidFill>
                            <a:srgbClr val="231F20"/>
                          </a:solidFill>
                          <a:latin typeface="SimSun"/>
                          <a:cs typeface="SimSun"/>
                        </a:rPr>
                        <a:t>安全教育</a:t>
                      </a:r>
                      <a:endParaRPr sz="1100">
                        <a:latin typeface="SimSun"/>
                        <a:cs typeface="SimSun"/>
                      </a:endParaRPr>
                    </a:p>
                  </a:txBody>
                  <a:tcPr marL="0" marR="0" marT="90805" marB="0">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0"/>
                  </a:ext>
                </a:extLst>
              </a:tr>
              <a:tr h="1391920">
                <a:tc vMerge="1">
                  <a:txBody>
                    <a:bodyPr/>
                    <a:lstStyle/>
                    <a:p>
                      <a:endParaRPr/>
                    </a:p>
                  </a:txBody>
                  <a:tcPr marL="0" marR="0" marT="5715" marB="0">
                    <a:lnR w="9525">
                      <a:solidFill>
                        <a:srgbClr val="FFFFFF"/>
                      </a:solidFill>
                      <a:prstDash val="solid"/>
                    </a:lnR>
                    <a:lnB w="6350">
                      <a:solidFill>
                        <a:srgbClr val="FFFFFF"/>
                      </a:solidFill>
                      <a:prstDash val="solid"/>
                    </a:lnB>
                    <a:solidFill>
                      <a:srgbClr val="61A489"/>
                    </a:solidFill>
                  </a:tcPr>
                </a:tc>
                <a:tc>
                  <a:txBody>
                    <a:bodyPr/>
                    <a:lstStyle/>
                    <a:p>
                      <a:pPr>
                        <a:lnSpc>
                          <a:spcPct val="100000"/>
                        </a:lnSpc>
                        <a:spcBef>
                          <a:spcPts val="5"/>
                        </a:spcBef>
                      </a:pPr>
                      <a:endParaRPr sz="2600">
                        <a:latin typeface="Times New Roman"/>
                        <a:cs typeface="Times New Roman"/>
                      </a:endParaRPr>
                    </a:p>
                    <a:p>
                      <a:pPr marL="8890" algn="ctr">
                        <a:lnSpc>
                          <a:spcPct val="100000"/>
                        </a:lnSpc>
                      </a:pPr>
                      <a:r>
                        <a:rPr sz="1100" b="1" spc="25" dirty="0">
                          <a:solidFill>
                            <a:srgbClr val="FFFFFF"/>
                          </a:solidFill>
                          <a:latin typeface="微軟正黑體"/>
                          <a:cs typeface="微軟正黑體"/>
                        </a:rPr>
                        <a:t>學習主題</a:t>
                      </a:r>
                      <a:endParaRPr sz="1100">
                        <a:latin typeface="微軟正黑體"/>
                        <a:cs typeface="微軟正黑體"/>
                      </a:endParaRPr>
                    </a:p>
                    <a:p>
                      <a:pPr marL="5715" algn="ctr">
                        <a:lnSpc>
                          <a:spcPct val="100000"/>
                        </a:lnSpc>
                        <a:spcBef>
                          <a:spcPts val="480"/>
                        </a:spcBef>
                      </a:pPr>
                      <a:r>
                        <a:rPr sz="1100" b="1" dirty="0">
                          <a:solidFill>
                            <a:srgbClr val="FFFFFF"/>
                          </a:solidFill>
                          <a:latin typeface="Arial"/>
                          <a:cs typeface="Arial"/>
                        </a:rPr>
                        <a:t>/</a:t>
                      </a:r>
                      <a:endParaRPr sz="1100">
                        <a:latin typeface="Arial"/>
                        <a:cs typeface="Arial"/>
                      </a:endParaRPr>
                    </a:p>
                    <a:p>
                      <a:pPr marL="8890" algn="ctr">
                        <a:lnSpc>
                          <a:spcPct val="100000"/>
                        </a:lnSpc>
                        <a:spcBef>
                          <a:spcPts val="480"/>
                        </a:spcBef>
                      </a:pPr>
                      <a:r>
                        <a:rPr sz="1100" b="1" spc="25" dirty="0">
                          <a:solidFill>
                            <a:srgbClr val="FFFFFF"/>
                          </a:solidFill>
                          <a:latin typeface="微軟正黑體"/>
                          <a:cs typeface="微軟正黑體"/>
                        </a:rPr>
                        <a:t>實質內涵</a:t>
                      </a:r>
                      <a:endParaRPr sz="1100">
                        <a:latin typeface="微軟正黑體"/>
                        <a:cs typeface="微軟正黑體"/>
                      </a:endParaRPr>
                    </a:p>
                  </a:txBody>
                  <a:tcPr marL="0" marR="0" marT="635" marB="0">
                    <a:lnL w="9525">
                      <a:solidFill>
                        <a:srgbClr val="FFFFFF"/>
                      </a:solidFill>
                      <a:prstDash val="solid"/>
                    </a:lnL>
                    <a:lnT w="6350">
                      <a:solidFill>
                        <a:srgbClr val="FFFFFF"/>
                      </a:solidFill>
                      <a:prstDash val="solid"/>
                    </a:lnT>
                    <a:lnB w="6350">
                      <a:solidFill>
                        <a:srgbClr val="FFFFFF"/>
                      </a:solidFill>
                      <a:prstDash val="solid"/>
                    </a:lnB>
                  </a:tcPr>
                </a:tc>
                <a:tc>
                  <a:txBody>
                    <a:bodyPr/>
                    <a:lstStyle/>
                    <a:p>
                      <a:pPr marL="110489">
                        <a:lnSpc>
                          <a:spcPct val="100000"/>
                        </a:lnSpc>
                        <a:spcBef>
                          <a:spcPts val="715"/>
                        </a:spcBef>
                      </a:pPr>
                      <a:r>
                        <a:rPr sz="1100" spc="25" dirty="0">
                          <a:solidFill>
                            <a:srgbClr val="231F20"/>
                          </a:solidFill>
                          <a:latin typeface="SimSun"/>
                          <a:cs typeface="SimSun"/>
                        </a:rPr>
                        <a:t>安全教育概論</a:t>
                      </a:r>
                      <a:endParaRPr sz="1100">
                        <a:latin typeface="SimSun"/>
                        <a:cs typeface="SimSun"/>
                      </a:endParaRPr>
                    </a:p>
                    <a:p>
                      <a:pPr marL="161925">
                        <a:lnSpc>
                          <a:spcPct val="100000"/>
                        </a:lnSpc>
                        <a:spcBef>
                          <a:spcPts val="680"/>
                        </a:spcBef>
                      </a:pPr>
                      <a:r>
                        <a:rPr sz="1500" baseline="2777" dirty="0">
                          <a:solidFill>
                            <a:srgbClr val="231F20"/>
                          </a:solidFill>
                          <a:latin typeface="SimSun"/>
                          <a:cs typeface="SimSun"/>
                        </a:rPr>
                        <a:t>安</a:t>
                      </a:r>
                      <a:r>
                        <a:rPr sz="1500" spc="-322" baseline="2777" dirty="0">
                          <a:solidFill>
                            <a:srgbClr val="231F20"/>
                          </a:solidFill>
                          <a:latin typeface="SimSun"/>
                          <a:cs typeface="SimSun"/>
                        </a:rPr>
                        <a:t> </a:t>
                      </a:r>
                      <a:r>
                        <a:rPr sz="1500" spc="-7" baseline="2777" dirty="0">
                          <a:solidFill>
                            <a:srgbClr val="231F20"/>
                          </a:solidFill>
                          <a:latin typeface="Arial"/>
                          <a:cs typeface="Arial"/>
                        </a:rPr>
                        <a:t>U1</a:t>
                      </a:r>
                      <a:r>
                        <a:rPr sz="1500" spc="209" baseline="2777" dirty="0">
                          <a:solidFill>
                            <a:srgbClr val="231F20"/>
                          </a:solidFill>
                          <a:latin typeface="Arial"/>
                          <a:cs typeface="Arial"/>
                        </a:rPr>
                        <a:t> </a:t>
                      </a:r>
                      <a:r>
                        <a:rPr sz="1100" spc="25" dirty="0">
                          <a:solidFill>
                            <a:srgbClr val="231F20"/>
                          </a:solidFill>
                          <a:latin typeface="SimSun"/>
                          <a:cs typeface="SimSun"/>
                        </a:rPr>
                        <a:t>預防事故傷害的發生。</a:t>
                      </a:r>
                      <a:endParaRPr sz="1100">
                        <a:latin typeface="SimSun"/>
                        <a:cs typeface="SimSun"/>
                      </a:endParaRPr>
                    </a:p>
                    <a:p>
                      <a:pPr marL="161925">
                        <a:lnSpc>
                          <a:spcPct val="100000"/>
                        </a:lnSpc>
                        <a:spcBef>
                          <a:spcPts val="480"/>
                        </a:spcBef>
                      </a:pPr>
                      <a:r>
                        <a:rPr sz="1500" baseline="2777" dirty="0">
                          <a:solidFill>
                            <a:srgbClr val="231F20"/>
                          </a:solidFill>
                          <a:latin typeface="SimSun"/>
                          <a:cs typeface="SimSun"/>
                        </a:rPr>
                        <a:t>安</a:t>
                      </a:r>
                      <a:r>
                        <a:rPr sz="1500" spc="-322" baseline="2777" dirty="0">
                          <a:solidFill>
                            <a:srgbClr val="231F20"/>
                          </a:solidFill>
                          <a:latin typeface="SimSun"/>
                          <a:cs typeface="SimSun"/>
                        </a:rPr>
                        <a:t> </a:t>
                      </a:r>
                      <a:r>
                        <a:rPr sz="1500" spc="-7" baseline="2777" dirty="0">
                          <a:solidFill>
                            <a:srgbClr val="231F20"/>
                          </a:solidFill>
                          <a:latin typeface="Arial"/>
                          <a:cs typeface="Arial"/>
                        </a:rPr>
                        <a:t>U2</a:t>
                      </a:r>
                      <a:r>
                        <a:rPr sz="1500" spc="225" baseline="2777" dirty="0">
                          <a:solidFill>
                            <a:srgbClr val="231F20"/>
                          </a:solidFill>
                          <a:latin typeface="Arial"/>
                          <a:cs typeface="Arial"/>
                        </a:rPr>
                        <a:t> </a:t>
                      </a:r>
                      <a:r>
                        <a:rPr sz="1100" spc="25" dirty="0">
                          <a:solidFill>
                            <a:srgbClr val="231F20"/>
                          </a:solidFill>
                          <a:latin typeface="SimSun"/>
                          <a:cs typeface="SimSun"/>
                        </a:rPr>
                        <a:t>執行安全行為。</a:t>
                      </a:r>
                      <a:endParaRPr sz="1100">
                        <a:latin typeface="SimSun"/>
                        <a:cs typeface="SimSun"/>
                      </a:endParaRPr>
                    </a:p>
                    <a:p>
                      <a:pPr marL="110489">
                        <a:lnSpc>
                          <a:spcPct val="100000"/>
                        </a:lnSpc>
                        <a:spcBef>
                          <a:spcPts val="850"/>
                        </a:spcBef>
                      </a:pPr>
                      <a:r>
                        <a:rPr sz="1100" spc="25" dirty="0">
                          <a:solidFill>
                            <a:srgbClr val="231F20"/>
                          </a:solidFill>
                          <a:latin typeface="SimSun"/>
                          <a:cs typeface="SimSun"/>
                        </a:rPr>
                        <a:t>日常生活安全</a:t>
                      </a:r>
                      <a:endParaRPr sz="1100">
                        <a:latin typeface="SimSun"/>
                        <a:cs typeface="SimSun"/>
                      </a:endParaRPr>
                    </a:p>
                    <a:p>
                      <a:pPr marL="161925">
                        <a:lnSpc>
                          <a:spcPct val="100000"/>
                        </a:lnSpc>
                        <a:spcBef>
                          <a:spcPts val="675"/>
                        </a:spcBef>
                      </a:pPr>
                      <a:r>
                        <a:rPr sz="1500" baseline="2777" dirty="0">
                          <a:solidFill>
                            <a:srgbClr val="231F20"/>
                          </a:solidFill>
                          <a:latin typeface="SimSun"/>
                          <a:cs typeface="SimSun"/>
                        </a:rPr>
                        <a:t>安</a:t>
                      </a:r>
                      <a:r>
                        <a:rPr sz="1500" spc="-322" baseline="2777" dirty="0">
                          <a:solidFill>
                            <a:srgbClr val="231F20"/>
                          </a:solidFill>
                          <a:latin typeface="SimSun"/>
                          <a:cs typeface="SimSun"/>
                        </a:rPr>
                        <a:t> </a:t>
                      </a:r>
                      <a:r>
                        <a:rPr sz="1500" spc="-7" baseline="2777" dirty="0">
                          <a:solidFill>
                            <a:srgbClr val="231F20"/>
                          </a:solidFill>
                          <a:latin typeface="Arial"/>
                          <a:cs typeface="Arial"/>
                        </a:rPr>
                        <a:t>U3</a:t>
                      </a:r>
                      <a:r>
                        <a:rPr sz="1500" spc="209" baseline="2777" dirty="0">
                          <a:solidFill>
                            <a:srgbClr val="231F20"/>
                          </a:solidFill>
                          <a:latin typeface="Arial"/>
                          <a:cs typeface="Arial"/>
                        </a:rPr>
                        <a:t> </a:t>
                      </a:r>
                      <a:r>
                        <a:rPr sz="1100" spc="25" dirty="0">
                          <a:solidFill>
                            <a:srgbClr val="231F20"/>
                          </a:solidFill>
                          <a:latin typeface="SimSun"/>
                          <a:cs typeface="SimSun"/>
                        </a:rPr>
                        <a:t>具備日常生活安全的行為。</a:t>
                      </a:r>
                      <a:endParaRPr sz="1100">
                        <a:latin typeface="SimSun"/>
                        <a:cs typeface="SimSun"/>
                      </a:endParaRPr>
                    </a:p>
                  </a:txBody>
                  <a:tcPr marL="0" marR="0" marT="90805" marB="0">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1"/>
                  </a:ext>
                </a:extLst>
              </a:tr>
              <a:tr h="2171700">
                <a:tc gridSpan="2">
                  <a:txBody>
                    <a:bodyPr/>
                    <a:lstStyle/>
                    <a:p>
                      <a:pPr>
                        <a:lnSpc>
                          <a:spcPct val="100000"/>
                        </a:lnSpc>
                      </a:pPr>
                      <a:endParaRPr sz="3100">
                        <a:latin typeface="Times New Roman"/>
                        <a:cs typeface="Times New Roman"/>
                      </a:endParaRPr>
                    </a:p>
                    <a:p>
                      <a:pPr>
                        <a:lnSpc>
                          <a:spcPct val="100000"/>
                        </a:lnSpc>
                        <a:spcBef>
                          <a:spcPts val="45"/>
                        </a:spcBef>
                      </a:pPr>
                      <a:endParaRPr sz="3700">
                        <a:latin typeface="Times New Roman"/>
                        <a:cs typeface="Times New Roman"/>
                      </a:endParaRPr>
                    </a:p>
                    <a:p>
                      <a:pPr marL="287655">
                        <a:lnSpc>
                          <a:spcPct val="100000"/>
                        </a:lnSpc>
                        <a:spcBef>
                          <a:spcPts val="5"/>
                        </a:spcBef>
                      </a:pPr>
                      <a:r>
                        <a:rPr sz="1100" b="1" spc="25" dirty="0">
                          <a:solidFill>
                            <a:srgbClr val="FFFFFF"/>
                          </a:solidFill>
                          <a:latin typeface="微軟正黑體"/>
                          <a:cs typeface="微軟正黑體"/>
                        </a:rPr>
                        <a:t>學生起點行為</a:t>
                      </a:r>
                      <a:endParaRPr sz="1100">
                        <a:latin typeface="微軟正黑體"/>
                        <a:cs typeface="微軟正黑體"/>
                      </a:endParaRPr>
                    </a:p>
                  </a:txBody>
                  <a:tcPr marL="0" marR="0" marT="0" marB="0">
                    <a:lnT w="6350">
                      <a:solidFill>
                        <a:srgbClr val="FFFFFF"/>
                      </a:solidFill>
                      <a:prstDash val="solid"/>
                    </a:lnT>
                    <a:lnB w="6350">
                      <a:solidFill>
                        <a:srgbClr val="FFFFFF"/>
                      </a:solidFill>
                      <a:prstDash val="solid"/>
                    </a:lnB>
                  </a:tcPr>
                </a:tc>
                <a:tc hMerge="1">
                  <a:txBody>
                    <a:bodyPr/>
                    <a:lstStyle/>
                    <a:p>
                      <a:endParaRPr/>
                    </a:p>
                  </a:txBody>
                  <a:tcPr marL="0" marR="0" marT="0" marB="0"/>
                </a:tc>
                <a:tc>
                  <a:txBody>
                    <a:bodyPr/>
                    <a:lstStyle/>
                    <a:p>
                      <a:pPr marL="272415" marR="89535" indent="-161925" algn="just">
                        <a:lnSpc>
                          <a:spcPct val="136300"/>
                        </a:lnSpc>
                        <a:spcBef>
                          <a:spcPts val="240"/>
                        </a:spcBef>
                        <a:buFont typeface="Arial"/>
                        <a:buAutoNum type="arabicPeriod"/>
                        <a:tabLst>
                          <a:tab pos="271145" algn="l"/>
                        </a:tabLst>
                      </a:pPr>
                      <a:r>
                        <a:rPr sz="1100" spc="60" dirty="0">
                          <a:solidFill>
                            <a:srgbClr val="231F20"/>
                          </a:solidFill>
                          <a:latin typeface="SimSun"/>
                          <a:cs typeface="SimSun"/>
                        </a:rPr>
                        <a:t>具備步行安</a:t>
                      </a:r>
                      <a:r>
                        <a:rPr sz="1100" spc="25" dirty="0">
                          <a:solidFill>
                            <a:srgbClr val="231F20"/>
                          </a:solidFill>
                          <a:latin typeface="SimSun"/>
                          <a:cs typeface="SimSun"/>
                        </a:rPr>
                        <a:t>全</a:t>
                      </a:r>
                      <a:r>
                        <a:rPr sz="1100" spc="60" dirty="0">
                          <a:solidFill>
                            <a:srgbClr val="231F20"/>
                          </a:solidFill>
                          <a:latin typeface="SimSun"/>
                          <a:cs typeface="SimSun"/>
                        </a:rPr>
                        <a:t>、乘車安全觀念及配備使</a:t>
                      </a:r>
                      <a:r>
                        <a:rPr sz="1100" spc="25" dirty="0">
                          <a:solidFill>
                            <a:srgbClr val="231F20"/>
                          </a:solidFill>
                          <a:latin typeface="SimSun"/>
                          <a:cs typeface="SimSun"/>
                        </a:rPr>
                        <a:t>用</a:t>
                      </a:r>
                      <a:r>
                        <a:rPr sz="1100" spc="60" dirty="0">
                          <a:solidFill>
                            <a:srgbClr val="231F20"/>
                          </a:solidFill>
                          <a:latin typeface="SimSun"/>
                          <a:cs typeface="SimSun"/>
                        </a:rPr>
                        <a:t>、腳踏自行車安全</a:t>
                      </a:r>
                      <a:r>
                        <a:rPr sz="1100" dirty="0">
                          <a:solidFill>
                            <a:srgbClr val="231F20"/>
                          </a:solidFill>
                          <a:latin typeface="SimSun"/>
                          <a:cs typeface="SimSun"/>
                        </a:rPr>
                        <a:t>騎 </a:t>
                      </a:r>
                      <a:r>
                        <a:rPr sz="1100" spc="55" dirty="0">
                          <a:solidFill>
                            <a:srgbClr val="231F20"/>
                          </a:solidFill>
                          <a:latin typeface="SimSun"/>
                          <a:cs typeface="SimSun"/>
                        </a:rPr>
                        <a:t>乘及其他載具適當使用等基本素</a:t>
                      </a:r>
                      <a:r>
                        <a:rPr sz="1100" spc="25" dirty="0">
                          <a:solidFill>
                            <a:srgbClr val="231F20"/>
                          </a:solidFill>
                          <a:latin typeface="SimSun"/>
                          <a:cs typeface="SimSun"/>
                        </a:rPr>
                        <a:t>養</a:t>
                      </a:r>
                      <a:r>
                        <a:rPr sz="1100" spc="55" dirty="0">
                          <a:solidFill>
                            <a:srgbClr val="231F20"/>
                          </a:solidFill>
                          <a:latin typeface="SimSun"/>
                          <a:cs typeface="SimSun"/>
                        </a:rPr>
                        <a:t>，學生能連結前述素養遷移 </a:t>
                      </a:r>
                      <a:r>
                        <a:rPr sz="1100" spc="25" dirty="0">
                          <a:solidFill>
                            <a:srgbClr val="231F20"/>
                          </a:solidFill>
                          <a:latin typeface="SimSun"/>
                          <a:cs typeface="SimSun"/>
                        </a:rPr>
                        <a:t>至微型電動二輪車與機車。</a:t>
                      </a:r>
                      <a:endParaRPr sz="1100">
                        <a:latin typeface="SimSun"/>
                        <a:cs typeface="SimSun"/>
                      </a:endParaRPr>
                    </a:p>
                    <a:p>
                      <a:pPr marL="272415" marR="89535" indent="-161925" algn="just">
                        <a:lnSpc>
                          <a:spcPct val="136300"/>
                        </a:lnSpc>
                        <a:spcBef>
                          <a:spcPts val="565"/>
                        </a:spcBef>
                        <a:buFont typeface="Arial"/>
                        <a:buAutoNum type="arabicPeriod"/>
                        <a:tabLst>
                          <a:tab pos="273050" algn="l"/>
                        </a:tabLst>
                      </a:pPr>
                      <a:r>
                        <a:rPr sz="1100" spc="55" dirty="0">
                          <a:solidFill>
                            <a:srgbClr val="231F20"/>
                          </a:solidFill>
                          <a:latin typeface="SimSun"/>
                          <a:cs typeface="SimSun"/>
                        </a:rPr>
                        <a:t>瞭解腳踏自行車基本構</a:t>
                      </a:r>
                      <a:r>
                        <a:rPr sz="1100" spc="25" dirty="0">
                          <a:solidFill>
                            <a:srgbClr val="231F20"/>
                          </a:solidFill>
                          <a:latin typeface="SimSun"/>
                          <a:cs typeface="SimSun"/>
                        </a:rPr>
                        <a:t>造</a:t>
                      </a:r>
                      <a:r>
                        <a:rPr sz="1100" spc="55" dirty="0">
                          <a:solidFill>
                            <a:srgbClr val="231F20"/>
                          </a:solidFill>
                          <a:latin typeface="SimSun"/>
                          <a:cs typeface="SimSun"/>
                        </a:rPr>
                        <a:t>、知道腳踏自行車安全裝備的意義與 </a:t>
                      </a:r>
                      <a:r>
                        <a:rPr sz="1100" spc="60" dirty="0">
                          <a:solidFill>
                            <a:srgbClr val="231F20"/>
                          </a:solidFill>
                          <a:latin typeface="SimSun"/>
                          <a:cs typeface="SimSun"/>
                        </a:rPr>
                        <a:t>功</a:t>
                      </a:r>
                      <a:r>
                        <a:rPr sz="1100" spc="25" dirty="0">
                          <a:solidFill>
                            <a:srgbClr val="231F20"/>
                          </a:solidFill>
                          <a:latin typeface="SimSun"/>
                          <a:cs typeface="SimSun"/>
                        </a:rPr>
                        <a:t>能</a:t>
                      </a:r>
                      <a:r>
                        <a:rPr sz="1100" spc="60" dirty="0">
                          <a:solidFill>
                            <a:srgbClr val="231F20"/>
                          </a:solidFill>
                          <a:latin typeface="SimSun"/>
                          <a:cs typeface="SimSun"/>
                        </a:rPr>
                        <a:t>、指出騎乘自行車常見的風險及其預防方法等基本素</a:t>
                      </a:r>
                      <a:r>
                        <a:rPr sz="1100" spc="25" dirty="0">
                          <a:solidFill>
                            <a:srgbClr val="231F20"/>
                          </a:solidFill>
                          <a:latin typeface="SimSun"/>
                          <a:cs typeface="SimSun"/>
                        </a:rPr>
                        <a:t>養</a:t>
                      </a:r>
                      <a:r>
                        <a:rPr sz="1100" dirty="0">
                          <a:solidFill>
                            <a:srgbClr val="231F20"/>
                          </a:solidFill>
                          <a:latin typeface="SimSun"/>
                          <a:cs typeface="SimSun"/>
                        </a:rPr>
                        <a:t>，  </a:t>
                      </a:r>
                      <a:r>
                        <a:rPr sz="1100" spc="25" dirty="0">
                          <a:solidFill>
                            <a:srgbClr val="231F20"/>
                          </a:solidFill>
                          <a:latin typeface="SimSun"/>
                          <a:cs typeface="SimSun"/>
                        </a:rPr>
                        <a:t>學生能連結前述素養遷移至微型電動二輪車與機車。</a:t>
                      </a:r>
                      <a:endParaRPr sz="1100">
                        <a:latin typeface="SimSun"/>
                        <a:cs typeface="SimSun"/>
                      </a:endParaRPr>
                    </a:p>
                    <a:p>
                      <a:pPr marL="276225" indent="-165735">
                        <a:lnSpc>
                          <a:spcPct val="100000"/>
                        </a:lnSpc>
                        <a:spcBef>
                          <a:spcPts val="1050"/>
                        </a:spcBef>
                        <a:buFont typeface="Arial"/>
                        <a:buAutoNum type="arabicPeriod"/>
                        <a:tabLst>
                          <a:tab pos="276860" algn="l"/>
                        </a:tabLst>
                      </a:pPr>
                      <a:r>
                        <a:rPr sz="1100" spc="25" dirty="0">
                          <a:solidFill>
                            <a:srgbClr val="231F20"/>
                          </a:solidFill>
                          <a:latin typeface="SimSun"/>
                          <a:cs typeface="SimSun"/>
                        </a:rPr>
                        <a:t>對日常生活中無法掌握的狀況</a:t>
                      </a:r>
                      <a:r>
                        <a:rPr sz="1100" spc="-110" dirty="0">
                          <a:solidFill>
                            <a:srgbClr val="231F20"/>
                          </a:solidFill>
                          <a:latin typeface="SimSun"/>
                          <a:cs typeface="SimSun"/>
                        </a:rPr>
                        <a:t>，</a:t>
                      </a:r>
                      <a:r>
                        <a:rPr sz="1100" spc="25" dirty="0">
                          <a:solidFill>
                            <a:srgbClr val="231F20"/>
                          </a:solidFill>
                          <a:latin typeface="SimSun"/>
                          <a:cs typeface="SimSun"/>
                        </a:rPr>
                        <a:t>有預防與事先準備的基本概念。</a:t>
                      </a:r>
                      <a:endParaRPr sz="1100">
                        <a:latin typeface="SimSun"/>
                        <a:cs typeface="SimSun"/>
                      </a:endParaRPr>
                    </a:p>
                    <a:p>
                      <a:pPr marL="272415" indent="-161925">
                        <a:lnSpc>
                          <a:spcPct val="100000"/>
                        </a:lnSpc>
                        <a:spcBef>
                          <a:spcPts val="1045"/>
                        </a:spcBef>
                        <a:buFont typeface="Arial"/>
                        <a:buAutoNum type="arabicPeriod"/>
                        <a:tabLst>
                          <a:tab pos="273050" algn="l"/>
                        </a:tabLst>
                      </a:pPr>
                      <a:r>
                        <a:rPr sz="1100" spc="25" dirty="0">
                          <a:solidFill>
                            <a:srgbClr val="231F20"/>
                          </a:solidFill>
                          <a:latin typeface="SimSun"/>
                          <a:cs typeface="SimSun"/>
                        </a:rPr>
                        <a:t>具備對車輛特性與潛在危險有基本概念。</a:t>
                      </a:r>
                      <a:endParaRPr sz="1100">
                        <a:latin typeface="SimSun"/>
                        <a:cs typeface="SimSun"/>
                      </a:endParaRPr>
                    </a:p>
                  </a:txBody>
                  <a:tcPr marL="0" marR="0" marT="30480" marB="0">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2"/>
                  </a:ext>
                </a:extLst>
              </a:tr>
              <a:tr h="956310">
                <a:tc gridSpan="2">
                  <a:txBody>
                    <a:bodyPr/>
                    <a:lstStyle/>
                    <a:p>
                      <a:pPr>
                        <a:lnSpc>
                          <a:spcPct val="100000"/>
                        </a:lnSpc>
                        <a:spcBef>
                          <a:spcPts val="35"/>
                        </a:spcBef>
                      </a:pPr>
                      <a:endParaRPr sz="2650">
                        <a:latin typeface="Times New Roman"/>
                        <a:cs typeface="Times New Roman"/>
                      </a:endParaRPr>
                    </a:p>
                    <a:p>
                      <a:pPr marL="431165">
                        <a:lnSpc>
                          <a:spcPct val="100000"/>
                        </a:lnSpc>
                      </a:pPr>
                      <a:r>
                        <a:rPr sz="1100" b="1" spc="25" dirty="0">
                          <a:solidFill>
                            <a:srgbClr val="FFFFFF"/>
                          </a:solidFill>
                          <a:latin typeface="微軟正黑體"/>
                          <a:cs typeface="微軟正黑體"/>
                        </a:rPr>
                        <a:t>學習目標</a:t>
                      </a:r>
                      <a:endParaRPr sz="1100">
                        <a:latin typeface="微軟正黑體"/>
                        <a:cs typeface="微軟正黑體"/>
                      </a:endParaRPr>
                    </a:p>
                  </a:txBody>
                  <a:tcPr marL="0" marR="0" marT="4445" marB="0">
                    <a:lnT w="6350">
                      <a:solidFill>
                        <a:srgbClr val="FFFFFF"/>
                      </a:solidFill>
                      <a:prstDash val="solid"/>
                    </a:lnT>
                    <a:lnB w="6350">
                      <a:solidFill>
                        <a:srgbClr val="FFFFFF"/>
                      </a:solidFill>
                      <a:prstDash val="solid"/>
                    </a:lnB>
                  </a:tcPr>
                </a:tc>
                <a:tc hMerge="1">
                  <a:txBody>
                    <a:bodyPr/>
                    <a:lstStyle/>
                    <a:p>
                      <a:endParaRPr/>
                    </a:p>
                  </a:txBody>
                  <a:tcPr marL="0" marR="0" marT="0" marB="0"/>
                </a:tc>
                <a:tc>
                  <a:txBody>
                    <a:bodyPr/>
                    <a:lstStyle/>
                    <a:p>
                      <a:pPr marL="272415" indent="-161925">
                        <a:lnSpc>
                          <a:spcPct val="100000"/>
                        </a:lnSpc>
                        <a:spcBef>
                          <a:spcPts val="715"/>
                        </a:spcBef>
                        <a:buFont typeface="Arial"/>
                        <a:buAutoNum type="arabicPeriod"/>
                        <a:tabLst>
                          <a:tab pos="273050" algn="l"/>
                        </a:tabLst>
                      </a:pPr>
                      <a:r>
                        <a:rPr sz="1100" spc="25" dirty="0">
                          <a:solidFill>
                            <a:srgbClr val="231F20"/>
                          </a:solidFill>
                          <a:latin typeface="SimSun"/>
                          <a:cs typeface="SimSun"/>
                        </a:rPr>
                        <a:t>探究不同型式微型電動二輪車與電動機車</a:t>
                      </a:r>
                      <a:r>
                        <a:rPr sz="1100" spc="-80" dirty="0">
                          <a:solidFill>
                            <a:srgbClr val="231F20"/>
                          </a:solidFill>
                          <a:latin typeface="SimSun"/>
                          <a:cs typeface="SimSun"/>
                        </a:rPr>
                        <a:t>，</a:t>
                      </a:r>
                      <a:r>
                        <a:rPr sz="1100" spc="25" dirty="0">
                          <a:solidFill>
                            <a:srgbClr val="231F20"/>
                          </a:solidFill>
                          <a:latin typeface="SimSun"/>
                          <a:cs typeface="SimSun"/>
                        </a:rPr>
                        <a:t>機構和性能的差異。</a:t>
                      </a:r>
                      <a:endParaRPr sz="1100">
                        <a:latin typeface="SimSun"/>
                        <a:cs typeface="SimSun"/>
                      </a:endParaRPr>
                    </a:p>
                    <a:p>
                      <a:pPr marL="272415" indent="-161925">
                        <a:lnSpc>
                          <a:spcPct val="100000"/>
                        </a:lnSpc>
                        <a:spcBef>
                          <a:spcPts val="1050"/>
                        </a:spcBef>
                        <a:buFont typeface="Arial"/>
                        <a:buAutoNum type="arabicPeriod"/>
                        <a:tabLst>
                          <a:tab pos="273050" algn="l"/>
                        </a:tabLst>
                      </a:pPr>
                      <a:r>
                        <a:rPr sz="1100" spc="25" dirty="0">
                          <a:solidFill>
                            <a:srgbClr val="231F20"/>
                          </a:solidFill>
                          <a:latin typeface="SimSun"/>
                          <a:cs typeface="SimSun"/>
                        </a:rPr>
                        <a:t>暸解微型電動二輪車與電動機車相關法規。</a:t>
                      </a:r>
                      <a:endParaRPr sz="1100">
                        <a:latin typeface="SimSun"/>
                        <a:cs typeface="SimSun"/>
                      </a:endParaRPr>
                    </a:p>
                    <a:p>
                      <a:pPr marL="272415" indent="-161925">
                        <a:lnSpc>
                          <a:spcPct val="100000"/>
                        </a:lnSpc>
                        <a:spcBef>
                          <a:spcPts val="1045"/>
                        </a:spcBef>
                        <a:buFont typeface="Arial"/>
                        <a:buAutoNum type="arabicPeriod"/>
                        <a:tabLst>
                          <a:tab pos="273050" algn="l"/>
                        </a:tabLst>
                      </a:pPr>
                      <a:r>
                        <a:rPr sz="1100" spc="25" dirty="0">
                          <a:solidFill>
                            <a:srgbClr val="231F20"/>
                          </a:solidFill>
                          <a:latin typeface="SimSun"/>
                          <a:cs typeface="SimSun"/>
                        </a:rPr>
                        <a:t>具備微型電動二輪車與電動機車行駛基本的安全意識。</a:t>
                      </a:r>
                      <a:endParaRPr sz="1100">
                        <a:latin typeface="SimSun"/>
                        <a:cs typeface="SimSun"/>
                      </a:endParaRPr>
                    </a:p>
                  </a:txBody>
                  <a:tcPr marL="0" marR="0" marT="90805" marB="0">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3"/>
                  </a:ext>
                </a:extLst>
              </a:tr>
              <a:tr h="4000500">
                <a:tc gridSpan="2">
                  <a:txBody>
                    <a:bodyPr/>
                    <a:lstStyle/>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spcBef>
                          <a:spcPts val="5"/>
                        </a:spcBef>
                      </a:pPr>
                      <a:endParaRPr sz="3800">
                        <a:latin typeface="Times New Roman"/>
                        <a:cs typeface="Times New Roman"/>
                      </a:endParaRPr>
                    </a:p>
                    <a:p>
                      <a:pPr marL="431165">
                        <a:lnSpc>
                          <a:spcPct val="100000"/>
                        </a:lnSpc>
                      </a:pPr>
                      <a:r>
                        <a:rPr sz="1100" b="1" spc="25" dirty="0">
                          <a:solidFill>
                            <a:srgbClr val="FFFFFF"/>
                          </a:solidFill>
                          <a:latin typeface="微軟正黑體"/>
                          <a:cs typeface="微軟正黑體"/>
                        </a:rPr>
                        <a:t>教材來源</a:t>
                      </a:r>
                      <a:endParaRPr sz="1100">
                        <a:latin typeface="微軟正黑體"/>
                        <a:cs typeface="微軟正黑體"/>
                      </a:endParaRPr>
                    </a:p>
                  </a:txBody>
                  <a:tcPr marL="0" marR="0" marT="0" marB="0">
                    <a:lnT w="6350">
                      <a:solidFill>
                        <a:srgbClr val="FFFFFF"/>
                      </a:solidFill>
                      <a:prstDash val="solid"/>
                    </a:lnT>
                    <a:lnB w="6350">
                      <a:solidFill>
                        <a:srgbClr val="FFFFFF"/>
                      </a:solidFill>
                      <a:prstDash val="solid"/>
                    </a:lnB>
                  </a:tcPr>
                </a:tc>
                <a:tc hMerge="1">
                  <a:txBody>
                    <a:bodyPr/>
                    <a:lstStyle/>
                    <a:p>
                      <a:endParaRPr/>
                    </a:p>
                  </a:txBody>
                  <a:tcPr marL="0" marR="0" marT="0" marB="0"/>
                </a:tc>
                <a:tc>
                  <a:txBody>
                    <a:bodyPr/>
                    <a:lstStyle/>
                    <a:p>
                      <a:pPr marL="273050" marR="96520" indent="-162560">
                        <a:lnSpc>
                          <a:spcPct val="136300"/>
                        </a:lnSpc>
                        <a:spcBef>
                          <a:spcPts val="240"/>
                        </a:spcBef>
                        <a:buFont typeface="Arial"/>
                        <a:buAutoNum type="arabicPeriod"/>
                        <a:tabLst>
                          <a:tab pos="273685" algn="l"/>
                        </a:tabLst>
                      </a:pPr>
                      <a:r>
                        <a:rPr sz="1100" spc="25" dirty="0">
                          <a:solidFill>
                            <a:srgbClr val="231F20"/>
                          </a:solidFill>
                          <a:latin typeface="SimSun"/>
                          <a:cs typeface="SimSun"/>
                        </a:rPr>
                        <a:t>財團法人車輛研究測試中</a:t>
                      </a:r>
                      <a:r>
                        <a:rPr sz="1100" spc="5" dirty="0">
                          <a:solidFill>
                            <a:srgbClr val="231F20"/>
                          </a:solidFill>
                          <a:latin typeface="SimSun"/>
                          <a:cs typeface="SimSun"/>
                        </a:rPr>
                        <a:t>心</a:t>
                      </a:r>
                      <a:r>
                        <a:rPr sz="1100" spc="25" dirty="0">
                          <a:solidFill>
                            <a:srgbClr val="231F20"/>
                          </a:solidFill>
                          <a:latin typeface="SimSun"/>
                          <a:cs typeface="SimSun"/>
                        </a:rPr>
                        <a:t>（</a:t>
                      </a:r>
                      <a:r>
                        <a:rPr sz="1100" dirty="0">
                          <a:solidFill>
                            <a:srgbClr val="231F20"/>
                          </a:solidFill>
                          <a:latin typeface="SimSun"/>
                          <a:cs typeface="SimSun"/>
                        </a:rPr>
                        <a:t>民</a:t>
                      </a:r>
                      <a:r>
                        <a:rPr sz="1100" spc="-315" dirty="0">
                          <a:solidFill>
                            <a:srgbClr val="231F20"/>
                          </a:solidFill>
                          <a:latin typeface="SimSun"/>
                          <a:cs typeface="SimSun"/>
                        </a:rPr>
                        <a:t> </a:t>
                      </a:r>
                      <a:r>
                        <a:rPr sz="1100" spc="15" dirty="0">
                          <a:solidFill>
                            <a:srgbClr val="231F20"/>
                          </a:solidFill>
                          <a:latin typeface="Arial"/>
                          <a:cs typeface="Arial"/>
                        </a:rPr>
                        <a:t>107</a:t>
                      </a:r>
                      <a:r>
                        <a:rPr sz="1100" spc="15" dirty="0">
                          <a:solidFill>
                            <a:srgbClr val="231F20"/>
                          </a:solidFill>
                          <a:latin typeface="SimSun"/>
                          <a:cs typeface="SimSun"/>
                        </a:rPr>
                        <a:t>）</a:t>
                      </a:r>
                      <a:r>
                        <a:rPr sz="1100" spc="5" dirty="0">
                          <a:solidFill>
                            <a:srgbClr val="231F20"/>
                          </a:solidFill>
                          <a:latin typeface="SimSun"/>
                          <a:cs typeface="SimSun"/>
                        </a:rPr>
                        <a:t>。</a:t>
                      </a:r>
                      <a:r>
                        <a:rPr sz="1100" spc="25" dirty="0">
                          <a:solidFill>
                            <a:srgbClr val="231F20"/>
                          </a:solidFill>
                          <a:latin typeface="SimSun"/>
                          <a:cs typeface="SimSun"/>
                        </a:rPr>
                        <a:t>機車防禦駕駛手冊</a:t>
                      </a:r>
                      <a:r>
                        <a:rPr sz="1100" spc="5" dirty="0">
                          <a:solidFill>
                            <a:srgbClr val="231F20"/>
                          </a:solidFill>
                          <a:latin typeface="SimSun"/>
                          <a:cs typeface="SimSun"/>
                        </a:rPr>
                        <a:t>。</a:t>
                      </a:r>
                      <a:r>
                        <a:rPr sz="1100" dirty="0">
                          <a:solidFill>
                            <a:srgbClr val="231F20"/>
                          </a:solidFill>
                          <a:latin typeface="SimSun"/>
                          <a:cs typeface="SimSun"/>
                        </a:rPr>
                        <a:t>取 </a:t>
                      </a:r>
                      <a:r>
                        <a:rPr sz="1100" spc="25" dirty="0">
                          <a:solidFill>
                            <a:srgbClr val="231F20"/>
                          </a:solidFill>
                          <a:latin typeface="SimSun"/>
                          <a:cs typeface="SimSun"/>
                        </a:rPr>
                        <a:t>用日期</a:t>
                      </a:r>
                      <a:r>
                        <a:rPr sz="1100" spc="10" dirty="0">
                          <a:solidFill>
                            <a:srgbClr val="231F20"/>
                          </a:solidFill>
                          <a:latin typeface="SimSun"/>
                          <a:cs typeface="SimSun"/>
                        </a:rPr>
                        <a:t>：</a:t>
                      </a:r>
                      <a:r>
                        <a:rPr sz="1100" spc="10" dirty="0">
                          <a:solidFill>
                            <a:srgbClr val="231F20"/>
                          </a:solidFill>
                          <a:latin typeface="Arial"/>
                          <a:cs typeface="Arial"/>
                        </a:rPr>
                        <a:t>112</a:t>
                      </a:r>
                      <a:r>
                        <a:rPr sz="1100" spc="-10" dirty="0">
                          <a:solidFill>
                            <a:srgbClr val="231F20"/>
                          </a:solidFill>
                          <a:latin typeface="Arial"/>
                          <a:cs typeface="Arial"/>
                        </a:rPr>
                        <a:t> </a:t>
                      </a:r>
                      <a:r>
                        <a:rPr sz="1100" dirty="0">
                          <a:solidFill>
                            <a:srgbClr val="231F20"/>
                          </a:solidFill>
                          <a:latin typeface="SimSun"/>
                          <a:cs typeface="SimSun"/>
                        </a:rPr>
                        <a:t>年</a:t>
                      </a:r>
                      <a:r>
                        <a:rPr sz="1100" spc="-254" dirty="0">
                          <a:solidFill>
                            <a:srgbClr val="231F20"/>
                          </a:solidFill>
                          <a:latin typeface="SimSun"/>
                          <a:cs typeface="SimSun"/>
                        </a:rPr>
                        <a:t> </a:t>
                      </a:r>
                      <a:r>
                        <a:rPr sz="1100" spc="-5" dirty="0">
                          <a:solidFill>
                            <a:srgbClr val="231F20"/>
                          </a:solidFill>
                          <a:latin typeface="Arial"/>
                          <a:cs typeface="Arial"/>
                        </a:rPr>
                        <a:t>4</a:t>
                      </a:r>
                      <a:r>
                        <a:rPr sz="1100" spc="-10" dirty="0">
                          <a:solidFill>
                            <a:srgbClr val="231F20"/>
                          </a:solidFill>
                          <a:latin typeface="Arial"/>
                          <a:cs typeface="Arial"/>
                        </a:rPr>
                        <a:t> </a:t>
                      </a:r>
                      <a:r>
                        <a:rPr sz="1100" dirty="0">
                          <a:solidFill>
                            <a:srgbClr val="231F20"/>
                          </a:solidFill>
                          <a:latin typeface="SimSun"/>
                          <a:cs typeface="SimSun"/>
                        </a:rPr>
                        <a:t>月</a:t>
                      </a:r>
                      <a:r>
                        <a:rPr sz="1100" spc="-254" dirty="0">
                          <a:solidFill>
                            <a:srgbClr val="231F20"/>
                          </a:solidFill>
                          <a:latin typeface="SimSun"/>
                          <a:cs typeface="SimSun"/>
                        </a:rPr>
                        <a:t> </a:t>
                      </a:r>
                      <a:r>
                        <a:rPr sz="1100" spc="5" dirty="0">
                          <a:solidFill>
                            <a:srgbClr val="231F20"/>
                          </a:solidFill>
                          <a:latin typeface="Arial"/>
                          <a:cs typeface="Arial"/>
                        </a:rPr>
                        <a:t>14</a:t>
                      </a:r>
                      <a:r>
                        <a:rPr sz="1100" spc="-10" dirty="0">
                          <a:solidFill>
                            <a:srgbClr val="231F20"/>
                          </a:solidFill>
                          <a:latin typeface="Arial"/>
                          <a:cs typeface="Arial"/>
                        </a:rPr>
                        <a:t> </a:t>
                      </a:r>
                      <a:r>
                        <a:rPr sz="1100" spc="25" dirty="0">
                          <a:solidFill>
                            <a:srgbClr val="231F20"/>
                          </a:solidFill>
                          <a:latin typeface="SimSun"/>
                          <a:cs typeface="SimSun"/>
                        </a:rPr>
                        <a:t>日。</a:t>
                      </a:r>
                      <a:endParaRPr sz="1100">
                        <a:latin typeface="SimSun"/>
                        <a:cs typeface="SimSun"/>
                      </a:endParaRPr>
                    </a:p>
                    <a:p>
                      <a:pPr marL="290830" marR="1187450">
                        <a:lnSpc>
                          <a:spcPct val="136300"/>
                        </a:lnSpc>
                      </a:pPr>
                      <a:r>
                        <a:rPr sz="1100" spc="25" dirty="0">
                          <a:solidFill>
                            <a:srgbClr val="231F20"/>
                          </a:solidFill>
                          <a:latin typeface="SimSun"/>
                          <a:cs typeface="SimSun"/>
                        </a:rPr>
                        <a:t>取</a:t>
                      </a:r>
                      <a:r>
                        <a:rPr sz="1100" dirty="0">
                          <a:solidFill>
                            <a:srgbClr val="231F20"/>
                          </a:solidFill>
                          <a:latin typeface="SimSun"/>
                          <a:cs typeface="SimSun"/>
                        </a:rPr>
                        <a:t>自</a:t>
                      </a:r>
                      <a:r>
                        <a:rPr sz="1100" spc="-185" dirty="0">
                          <a:solidFill>
                            <a:srgbClr val="231F20"/>
                          </a:solidFill>
                          <a:latin typeface="SimSun"/>
                          <a:cs typeface="SimSun"/>
                        </a:rPr>
                        <a:t> </a:t>
                      </a:r>
                      <a:r>
                        <a:rPr sz="1100" spc="25" dirty="0">
                          <a:solidFill>
                            <a:srgbClr val="231F20"/>
                          </a:solidFill>
                          <a:latin typeface="Arial"/>
                          <a:cs typeface="Arial"/>
                        </a:rPr>
                        <a:t>https://168.motc.gov.tw/theme/publish/  post/1906121100484</a:t>
                      </a:r>
                      <a:endParaRPr sz="1100">
                        <a:latin typeface="Arial"/>
                        <a:cs typeface="Arial"/>
                      </a:endParaRPr>
                    </a:p>
                    <a:p>
                      <a:pPr>
                        <a:lnSpc>
                          <a:spcPct val="100000"/>
                        </a:lnSpc>
                        <a:spcBef>
                          <a:spcPts val="10"/>
                        </a:spcBef>
                      </a:pPr>
                      <a:endParaRPr sz="900">
                        <a:latin typeface="Times New Roman"/>
                        <a:cs typeface="Times New Roman"/>
                      </a:endParaRPr>
                    </a:p>
                    <a:p>
                      <a:pPr marL="273050" indent="-161925">
                        <a:lnSpc>
                          <a:spcPct val="100000"/>
                        </a:lnSpc>
                        <a:buFont typeface="Arial"/>
                        <a:buAutoNum type="arabicPeriod" startAt="2"/>
                        <a:tabLst>
                          <a:tab pos="273685" algn="l"/>
                        </a:tabLst>
                      </a:pPr>
                      <a:r>
                        <a:rPr sz="1100" spc="25" dirty="0">
                          <a:solidFill>
                            <a:srgbClr val="231F20"/>
                          </a:solidFill>
                          <a:latin typeface="SimSun"/>
                          <a:cs typeface="SimSun"/>
                        </a:rPr>
                        <a:t>微型電動二輪車掛牌</a:t>
                      </a:r>
                      <a:r>
                        <a:rPr sz="1100" spc="-215" dirty="0">
                          <a:solidFill>
                            <a:srgbClr val="231F20"/>
                          </a:solidFill>
                          <a:latin typeface="SimSun"/>
                          <a:cs typeface="SimSun"/>
                        </a:rPr>
                        <a:t>、</a:t>
                      </a:r>
                      <a:r>
                        <a:rPr sz="1100" spc="25" dirty="0">
                          <a:solidFill>
                            <a:srgbClr val="231F20"/>
                          </a:solidFill>
                          <a:latin typeface="SimSun"/>
                          <a:cs typeface="SimSun"/>
                        </a:rPr>
                        <a:t>保險揪安心</a:t>
                      </a:r>
                      <a:r>
                        <a:rPr sz="1100" spc="-215" dirty="0">
                          <a:solidFill>
                            <a:srgbClr val="231F20"/>
                          </a:solidFill>
                          <a:latin typeface="SimSun"/>
                          <a:cs typeface="SimSun"/>
                        </a:rPr>
                        <a:t>。</a:t>
                      </a:r>
                      <a:r>
                        <a:rPr sz="1100" spc="25" dirty="0">
                          <a:solidFill>
                            <a:srgbClr val="231F20"/>
                          </a:solidFill>
                          <a:latin typeface="SimSun"/>
                          <a:cs typeface="SimSun"/>
                        </a:rPr>
                        <a:t>交通安全入口網</a:t>
                      </a:r>
                      <a:r>
                        <a:rPr sz="1100" spc="-215" dirty="0">
                          <a:solidFill>
                            <a:srgbClr val="231F20"/>
                          </a:solidFill>
                          <a:latin typeface="SimSun"/>
                          <a:cs typeface="SimSun"/>
                        </a:rPr>
                        <a:t>。</a:t>
                      </a:r>
                      <a:r>
                        <a:rPr sz="1100" spc="25" dirty="0">
                          <a:solidFill>
                            <a:srgbClr val="231F20"/>
                          </a:solidFill>
                          <a:latin typeface="SimSun"/>
                          <a:cs typeface="SimSun"/>
                        </a:rPr>
                        <a:t>取用日</a:t>
                      </a:r>
                      <a:r>
                        <a:rPr sz="1100" spc="-215" dirty="0">
                          <a:solidFill>
                            <a:srgbClr val="231F20"/>
                          </a:solidFill>
                          <a:latin typeface="SimSun"/>
                          <a:cs typeface="SimSun"/>
                        </a:rPr>
                        <a:t>期</a:t>
                      </a:r>
                      <a:r>
                        <a:rPr sz="1100" dirty="0">
                          <a:solidFill>
                            <a:srgbClr val="231F20"/>
                          </a:solidFill>
                          <a:latin typeface="SimSun"/>
                          <a:cs typeface="SimSun"/>
                        </a:rPr>
                        <a:t>：</a:t>
                      </a:r>
                      <a:endParaRPr sz="1100">
                        <a:latin typeface="SimSun"/>
                        <a:cs typeface="SimSun"/>
                      </a:endParaRPr>
                    </a:p>
                    <a:p>
                      <a:pPr marL="273050">
                        <a:lnSpc>
                          <a:spcPct val="100000"/>
                        </a:lnSpc>
                        <a:spcBef>
                          <a:spcPts val="480"/>
                        </a:spcBef>
                      </a:pPr>
                      <a:r>
                        <a:rPr sz="1100" spc="10" dirty="0">
                          <a:solidFill>
                            <a:srgbClr val="231F20"/>
                          </a:solidFill>
                          <a:latin typeface="Arial"/>
                          <a:cs typeface="Arial"/>
                        </a:rPr>
                        <a:t>112</a:t>
                      </a:r>
                      <a:r>
                        <a:rPr sz="1100" spc="-10" dirty="0">
                          <a:solidFill>
                            <a:srgbClr val="231F20"/>
                          </a:solidFill>
                          <a:latin typeface="Arial"/>
                          <a:cs typeface="Arial"/>
                        </a:rPr>
                        <a:t> </a:t>
                      </a:r>
                      <a:r>
                        <a:rPr sz="1100" dirty="0">
                          <a:solidFill>
                            <a:srgbClr val="231F20"/>
                          </a:solidFill>
                          <a:latin typeface="SimSun"/>
                          <a:cs typeface="SimSun"/>
                        </a:rPr>
                        <a:t>年</a:t>
                      </a:r>
                      <a:r>
                        <a:rPr sz="1100" spc="-254" dirty="0">
                          <a:solidFill>
                            <a:srgbClr val="231F20"/>
                          </a:solidFill>
                          <a:latin typeface="SimSun"/>
                          <a:cs typeface="SimSun"/>
                        </a:rPr>
                        <a:t> </a:t>
                      </a:r>
                      <a:r>
                        <a:rPr sz="1100" spc="-5" dirty="0">
                          <a:solidFill>
                            <a:srgbClr val="231F20"/>
                          </a:solidFill>
                          <a:latin typeface="Arial"/>
                          <a:cs typeface="Arial"/>
                        </a:rPr>
                        <a:t>4</a:t>
                      </a:r>
                      <a:r>
                        <a:rPr sz="1100" spc="-10" dirty="0">
                          <a:solidFill>
                            <a:srgbClr val="231F20"/>
                          </a:solidFill>
                          <a:latin typeface="Arial"/>
                          <a:cs typeface="Arial"/>
                        </a:rPr>
                        <a:t> </a:t>
                      </a:r>
                      <a:r>
                        <a:rPr sz="1100" dirty="0">
                          <a:solidFill>
                            <a:srgbClr val="231F20"/>
                          </a:solidFill>
                          <a:latin typeface="SimSun"/>
                          <a:cs typeface="SimSun"/>
                        </a:rPr>
                        <a:t>月</a:t>
                      </a:r>
                      <a:r>
                        <a:rPr sz="1100" spc="-254" dirty="0">
                          <a:solidFill>
                            <a:srgbClr val="231F20"/>
                          </a:solidFill>
                          <a:latin typeface="SimSun"/>
                          <a:cs typeface="SimSun"/>
                        </a:rPr>
                        <a:t> </a:t>
                      </a:r>
                      <a:r>
                        <a:rPr sz="1100" spc="5" dirty="0">
                          <a:solidFill>
                            <a:srgbClr val="231F20"/>
                          </a:solidFill>
                          <a:latin typeface="Arial"/>
                          <a:cs typeface="Arial"/>
                        </a:rPr>
                        <a:t>14</a:t>
                      </a:r>
                      <a:r>
                        <a:rPr sz="1100" spc="-10" dirty="0">
                          <a:solidFill>
                            <a:srgbClr val="231F20"/>
                          </a:solidFill>
                          <a:latin typeface="Arial"/>
                          <a:cs typeface="Arial"/>
                        </a:rPr>
                        <a:t> </a:t>
                      </a:r>
                      <a:r>
                        <a:rPr sz="1100" spc="25" dirty="0">
                          <a:solidFill>
                            <a:srgbClr val="231F20"/>
                          </a:solidFill>
                          <a:latin typeface="SimSun"/>
                          <a:cs typeface="SimSun"/>
                        </a:rPr>
                        <a:t>日。</a:t>
                      </a:r>
                      <a:endParaRPr sz="1100">
                        <a:latin typeface="SimSun"/>
                        <a:cs typeface="SimSun"/>
                      </a:endParaRPr>
                    </a:p>
                    <a:p>
                      <a:pPr marL="290830" marR="1210310">
                        <a:lnSpc>
                          <a:spcPct val="136300"/>
                        </a:lnSpc>
                      </a:pPr>
                      <a:r>
                        <a:rPr sz="1100" spc="25" dirty="0">
                          <a:solidFill>
                            <a:srgbClr val="231F20"/>
                          </a:solidFill>
                          <a:latin typeface="SimSun"/>
                          <a:cs typeface="SimSun"/>
                        </a:rPr>
                        <a:t>取自：</a:t>
                      </a:r>
                      <a:r>
                        <a:rPr sz="1100" spc="25" dirty="0">
                          <a:solidFill>
                            <a:srgbClr val="231F20"/>
                          </a:solidFill>
                          <a:latin typeface="Arial"/>
                          <a:cs typeface="Arial"/>
                        </a:rPr>
                        <a:t>https://168.motc.gov.tw/theme/ebike/  post/2303131748814</a:t>
                      </a:r>
                      <a:endParaRPr sz="1100">
                        <a:latin typeface="Arial"/>
                        <a:cs typeface="Arial"/>
                      </a:endParaRPr>
                    </a:p>
                    <a:p>
                      <a:pPr>
                        <a:lnSpc>
                          <a:spcPct val="100000"/>
                        </a:lnSpc>
                        <a:spcBef>
                          <a:spcPts val="10"/>
                        </a:spcBef>
                      </a:pPr>
                      <a:endParaRPr sz="900">
                        <a:latin typeface="Times New Roman"/>
                        <a:cs typeface="Times New Roman"/>
                      </a:endParaRPr>
                    </a:p>
                    <a:p>
                      <a:pPr marL="273050" indent="-161925">
                        <a:lnSpc>
                          <a:spcPct val="100000"/>
                        </a:lnSpc>
                        <a:spcBef>
                          <a:spcPts val="5"/>
                        </a:spcBef>
                        <a:buFont typeface="Arial"/>
                        <a:buAutoNum type="arabicPeriod" startAt="3"/>
                        <a:tabLst>
                          <a:tab pos="273685" algn="l"/>
                        </a:tabLst>
                      </a:pPr>
                      <a:r>
                        <a:rPr sz="1100" spc="25" dirty="0">
                          <a:solidFill>
                            <a:srgbClr val="231F20"/>
                          </a:solidFill>
                          <a:latin typeface="SimSun"/>
                          <a:cs typeface="SimSun"/>
                        </a:rPr>
                        <a:t>微型電動二輪車新法來</a:t>
                      </a:r>
                      <a:r>
                        <a:rPr sz="1100" dirty="0">
                          <a:solidFill>
                            <a:srgbClr val="231F20"/>
                          </a:solidFill>
                          <a:latin typeface="SimSun"/>
                          <a:cs typeface="SimSun"/>
                        </a:rPr>
                        <a:t>囉</a:t>
                      </a:r>
                      <a:r>
                        <a:rPr sz="1100" spc="-270" dirty="0">
                          <a:solidFill>
                            <a:srgbClr val="231F20"/>
                          </a:solidFill>
                          <a:latin typeface="SimSun"/>
                          <a:cs typeface="SimSun"/>
                        </a:rPr>
                        <a:t> </a:t>
                      </a:r>
                      <a:r>
                        <a:rPr sz="1100" spc="100" dirty="0">
                          <a:solidFill>
                            <a:srgbClr val="231F20"/>
                          </a:solidFill>
                          <a:latin typeface="Arial"/>
                          <a:cs typeface="Arial"/>
                        </a:rPr>
                        <a:t>~</a:t>
                      </a:r>
                      <a:r>
                        <a:rPr sz="1100" spc="25" dirty="0">
                          <a:solidFill>
                            <a:srgbClr val="231F20"/>
                          </a:solidFill>
                          <a:latin typeface="SimSun"/>
                          <a:cs typeface="SimSun"/>
                        </a:rPr>
                        <a:t>。交通安全入口網。取用日期</a:t>
                      </a:r>
                      <a:r>
                        <a:rPr sz="1100" spc="15" dirty="0">
                          <a:solidFill>
                            <a:srgbClr val="231F20"/>
                          </a:solidFill>
                          <a:latin typeface="SimSun"/>
                          <a:cs typeface="SimSun"/>
                        </a:rPr>
                        <a:t>：</a:t>
                      </a:r>
                      <a:r>
                        <a:rPr sz="1100" spc="15" dirty="0">
                          <a:solidFill>
                            <a:srgbClr val="231F20"/>
                          </a:solidFill>
                          <a:latin typeface="Arial"/>
                          <a:cs typeface="Arial"/>
                        </a:rPr>
                        <a:t>112</a:t>
                      </a:r>
                      <a:endParaRPr sz="1100">
                        <a:latin typeface="Arial"/>
                        <a:cs typeface="Arial"/>
                      </a:endParaRPr>
                    </a:p>
                    <a:p>
                      <a:pPr marL="273050">
                        <a:lnSpc>
                          <a:spcPct val="100000"/>
                        </a:lnSpc>
                        <a:spcBef>
                          <a:spcPts val="480"/>
                        </a:spcBef>
                      </a:pPr>
                      <a:r>
                        <a:rPr sz="1100" dirty="0">
                          <a:solidFill>
                            <a:srgbClr val="231F20"/>
                          </a:solidFill>
                          <a:latin typeface="SimSun"/>
                          <a:cs typeface="SimSun"/>
                        </a:rPr>
                        <a:t>年</a:t>
                      </a:r>
                      <a:r>
                        <a:rPr sz="1100" spc="-254" dirty="0">
                          <a:solidFill>
                            <a:srgbClr val="231F20"/>
                          </a:solidFill>
                          <a:latin typeface="SimSun"/>
                          <a:cs typeface="SimSun"/>
                        </a:rPr>
                        <a:t> </a:t>
                      </a:r>
                      <a:r>
                        <a:rPr sz="1100" spc="-5" dirty="0">
                          <a:solidFill>
                            <a:srgbClr val="231F20"/>
                          </a:solidFill>
                          <a:latin typeface="Arial"/>
                          <a:cs typeface="Arial"/>
                        </a:rPr>
                        <a:t>4</a:t>
                      </a:r>
                      <a:r>
                        <a:rPr sz="1100" spc="-10" dirty="0">
                          <a:solidFill>
                            <a:srgbClr val="231F20"/>
                          </a:solidFill>
                          <a:latin typeface="Arial"/>
                          <a:cs typeface="Arial"/>
                        </a:rPr>
                        <a:t> </a:t>
                      </a:r>
                      <a:r>
                        <a:rPr sz="1100" dirty="0">
                          <a:solidFill>
                            <a:srgbClr val="231F20"/>
                          </a:solidFill>
                          <a:latin typeface="SimSun"/>
                          <a:cs typeface="SimSun"/>
                        </a:rPr>
                        <a:t>月</a:t>
                      </a:r>
                      <a:r>
                        <a:rPr sz="1100" spc="-254" dirty="0">
                          <a:solidFill>
                            <a:srgbClr val="231F20"/>
                          </a:solidFill>
                          <a:latin typeface="SimSun"/>
                          <a:cs typeface="SimSun"/>
                        </a:rPr>
                        <a:t> </a:t>
                      </a:r>
                      <a:r>
                        <a:rPr sz="1100" spc="5" dirty="0">
                          <a:solidFill>
                            <a:srgbClr val="231F20"/>
                          </a:solidFill>
                          <a:latin typeface="Arial"/>
                          <a:cs typeface="Arial"/>
                        </a:rPr>
                        <a:t>20</a:t>
                      </a:r>
                      <a:r>
                        <a:rPr sz="1100" spc="-10" dirty="0">
                          <a:solidFill>
                            <a:srgbClr val="231F20"/>
                          </a:solidFill>
                          <a:latin typeface="Arial"/>
                          <a:cs typeface="Arial"/>
                        </a:rPr>
                        <a:t> </a:t>
                      </a:r>
                      <a:r>
                        <a:rPr sz="1100" spc="25" dirty="0">
                          <a:solidFill>
                            <a:srgbClr val="231F20"/>
                          </a:solidFill>
                          <a:latin typeface="SimSun"/>
                          <a:cs typeface="SimSun"/>
                        </a:rPr>
                        <a:t>日。</a:t>
                      </a:r>
                      <a:endParaRPr sz="1100">
                        <a:latin typeface="SimSun"/>
                        <a:cs typeface="SimSun"/>
                      </a:endParaRPr>
                    </a:p>
                    <a:p>
                      <a:pPr marL="290830" marR="993140">
                        <a:lnSpc>
                          <a:spcPct val="136300"/>
                        </a:lnSpc>
                      </a:pPr>
                      <a:r>
                        <a:rPr sz="1100" spc="25" dirty="0">
                          <a:solidFill>
                            <a:srgbClr val="231F20"/>
                          </a:solidFill>
                          <a:latin typeface="SimSun"/>
                          <a:cs typeface="SimSun"/>
                        </a:rPr>
                        <a:t>取自：</a:t>
                      </a:r>
                      <a:r>
                        <a:rPr sz="1100" spc="25" dirty="0">
                          <a:solidFill>
                            <a:srgbClr val="231F20"/>
                          </a:solidFill>
                          <a:latin typeface="Arial"/>
                          <a:cs typeface="Arial"/>
                        </a:rPr>
                        <a:t>https://168.motc.gov.tw/theme/package/  post/2211091703353</a:t>
                      </a:r>
                      <a:endParaRPr sz="1100">
                        <a:latin typeface="Arial"/>
                        <a:cs typeface="Arial"/>
                      </a:endParaRPr>
                    </a:p>
                    <a:p>
                      <a:pPr marL="273050" marR="130175" indent="-161925">
                        <a:lnSpc>
                          <a:spcPct val="136300"/>
                        </a:lnSpc>
                        <a:spcBef>
                          <a:spcPts val="565"/>
                        </a:spcBef>
                        <a:buFont typeface="Arial"/>
                        <a:buAutoNum type="arabicPeriod" startAt="4"/>
                        <a:tabLst>
                          <a:tab pos="273685" algn="l"/>
                        </a:tabLst>
                      </a:pPr>
                      <a:r>
                        <a:rPr sz="1100" spc="25" dirty="0">
                          <a:solidFill>
                            <a:srgbClr val="231F20"/>
                          </a:solidFill>
                          <a:latin typeface="SimSun"/>
                          <a:cs typeface="SimSun"/>
                        </a:rPr>
                        <a:t>微型電動二輪</a:t>
                      </a:r>
                      <a:r>
                        <a:rPr sz="1100" dirty="0">
                          <a:solidFill>
                            <a:srgbClr val="231F20"/>
                          </a:solidFill>
                          <a:latin typeface="SimSun"/>
                          <a:cs typeface="SimSun"/>
                        </a:rPr>
                        <a:t>車</a:t>
                      </a:r>
                      <a:r>
                        <a:rPr sz="1100" spc="-285" dirty="0">
                          <a:solidFill>
                            <a:srgbClr val="231F20"/>
                          </a:solidFill>
                          <a:latin typeface="SimSun"/>
                          <a:cs typeface="SimSun"/>
                        </a:rPr>
                        <a:t> </a:t>
                      </a:r>
                      <a:r>
                        <a:rPr sz="1100" spc="5" dirty="0">
                          <a:solidFill>
                            <a:srgbClr val="231F20"/>
                          </a:solidFill>
                          <a:latin typeface="Arial"/>
                          <a:cs typeface="Arial"/>
                        </a:rPr>
                        <a:t>QA</a:t>
                      </a:r>
                      <a:r>
                        <a:rPr sz="1100" spc="-40" dirty="0">
                          <a:solidFill>
                            <a:srgbClr val="231F20"/>
                          </a:solidFill>
                          <a:latin typeface="Arial"/>
                          <a:cs typeface="Arial"/>
                        </a:rPr>
                        <a:t> </a:t>
                      </a:r>
                      <a:r>
                        <a:rPr sz="1100" spc="25" dirty="0">
                          <a:solidFill>
                            <a:srgbClr val="231F20"/>
                          </a:solidFill>
                          <a:latin typeface="SimSun"/>
                          <a:cs typeface="SimSun"/>
                        </a:rPr>
                        <a:t>大集合。交通安全入口網。取用日期</a:t>
                      </a:r>
                      <a:r>
                        <a:rPr sz="1100" spc="15" dirty="0">
                          <a:solidFill>
                            <a:srgbClr val="231F20"/>
                          </a:solidFill>
                          <a:latin typeface="SimSun"/>
                          <a:cs typeface="SimSun"/>
                        </a:rPr>
                        <a:t>：</a:t>
                      </a:r>
                      <a:r>
                        <a:rPr sz="1100" spc="15" dirty="0">
                          <a:solidFill>
                            <a:srgbClr val="231F20"/>
                          </a:solidFill>
                          <a:latin typeface="Arial"/>
                          <a:cs typeface="Arial"/>
                        </a:rPr>
                        <a:t>112  </a:t>
                      </a:r>
                      <a:r>
                        <a:rPr sz="1100" dirty="0">
                          <a:solidFill>
                            <a:srgbClr val="231F20"/>
                          </a:solidFill>
                          <a:latin typeface="SimSun"/>
                          <a:cs typeface="SimSun"/>
                        </a:rPr>
                        <a:t>年</a:t>
                      </a:r>
                      <a:r>
                        <a:rPr sz="1100" spc="-254" dirty="0">
                          <a:solidFill>
                            <a:srgbClr val="231F20"/>
                          </a:solidFill>
                          <a:latin typeface="SimSun"/>
                          <a:cs typeface="SimSun"/>
                        </a:rPr>
                        <a:t> </a:t>
                      </a:r>
                      <a:r>
                        <a:rPr sz="1100" spc="-5" dirty="0">
                          <a:solidFill>
                            <a:srgbClr val="231F20"/>
                          </a:solidFill>
                          <a:latin typeface="Arial"/>
                          <a:cs typeface="Arial"/>
                        </a:rPr>
                        <a:t>4</a:t>
                      </a:r>
                      <a:r>
                        <a:rPr sz="1100" spc="-10" dirty="0">
                          <a:solidFill>
                            <a:srgbClr val="231F20"/>
                          </a:solidFill>
                          <a:latin typeface="Arial"/>
                          <a:cs typeface="Arial"/>
                        </a:rPr>
                        <a:t> </a:t>
                      </a:r>
                      <a:r>
                        <a:rPr sz="1100" dirty="0">
                          <a:solidFill>
                            <a:srgbClr val="231F20"/>
                          </a:solidFill>
                          <a:latin typeface="SimSun"/>
                          <a:cs typeface="SimSun"/>
                        </a:rPr>
                        <a:t>月</a:t>
                      </a:r>
                      <a:r>
                        <a:rPr sz="1100" spc="-254" dirty="0">
                          <a:solidFill>
                            <a:srgbClr val="231F20"/>
                          </a:solidFill>
                          <a:latin typeface="SimSun"/>
                          <a:cs typeface="SimSun"/>
                        </a:rPr>
                        <a:t> </a:t>
                      </a:r>
                      <a:r>
                        <a:rPr sz="1100" spc="5" dirty="0">
                          <a:solidFill>
                            <a:srgbClr val="231F20"/>
                          </a:solidFill>
                          <a:latin typeface="Arial"/>
                          <a:cs typeface="Arial"/>
                        </a:rPr>
                        <a:t>20</a:t>
                      </a:r>
                      <a:r>
                        <a:rPr sz="1100" spc="-10" dirty="0">
                          <a:solidFill>
                            <a:srgbClr val="231F20"/>
                          </a:solidFill>
                          <a:latin typeface="Arial"/>
                          <a:cs typeface="Arial"/>
                        </a:rPr>
                        <a:t> </a:t>
                      </a:r>
                      <a:r>
                        <a:rPr sz="1100" spc="25" dirty="0">
                          <a:solidFill>
                            <a:srgbClr val="231F20"/>
                          </a:solidFill>
                          <a:latin typeface="SimSun"/>
                          <a:cs typeface="SimSun"/>
                        </a:rPr>
                        <a:t>日。</a:t>
                      </a:r>
                      <a:endParaRPr sz="1100">
                        <a:latin typeface="SimSun"/>
                        <a:cs typeface="SimSun"/>
                      </a:endParaRPr>
                    </a:p>
                    <a:p>
                      <a:pPr marL="291465" marR="1101725">
                        <a:lnSpc>
                          <a:spcPct val="136300"/>
                        </a:lnSpc>
                      </a:pPr>
                      <a:r>
                        <a:rPr sz="1100" spc="25" dirty="0">
                          <a:solidFill>
                            <a:srgbClr val="231F20"/>
                          </a:solidFill>
                          <a:latin typeface="SimSun"/>
                          <a:cs typeface="SimSun"/>
                        </a:rPr>
                        <a:t>取</a:t>
                      </a:r>
                      <a:r>
                        <a:rPr sz="1100" dirty="0">
                          <a:solidFill>
                            <a:srgbClr val="231F20"/>
                          </a:solidFill>
                          <a:latin typeface="SimSun"/>
                          <a:cs typeface="SimSun"/>
                        </a:rPr>
                        <a:t>自</a:t>
                      </a:r>
                      <a:r>
                        <a:rPr sz="1100" spc="-200" dirty="0">
                          <a:solidFill>
                            <a:srgbClr val="231F20"/>
                          </a:solidFill>
                          <a:latin typeface="SimSun"/>
                          <a:cs typeface="SimSun"/>
                        </a:rPr>
                        <a:t> </a:t>
                      </a:r>
                      <a:r>
                        <a:rPr sz="1100" spc="25" dirty="0">
                          <a:solidFill>
                            <a:srgbClr val="231F20"/>
                          </a:solidFill>
                          <a:latin typeface="Arial"/>
                          <a:cs typeface="Arial"/>
                        </a:rPr>
                        <a:t>https://168.motc.gov.tw/theme/package/  post/2211041656029</a:t>
                      </a:r>
                      <a:endParaRPr sz="1100">
                        <a:latin typeface="Arial"/>
                        <a:cs typeface="Arial"/>
                      </a:endParaRPr>
                    </a:p>
                  </a:txBody>
                  <a:tcPr marL="0" marR="0" marT="30480" marB="0">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34641" y="101165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152</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4" name="object 4"/>
          <p:cNvSpPr/>
          <p:nvPr/>
        </p:nvSpPr>
        <p:spPr>
          <a:xfrm>
            <a:off x="5651995" y="0"/>
            <a:ext cx="1908175" cy="252095"/>
          </a:xfrm>
          <a:custGeom>
            <a:avLst/>
            <a:gdLst/>
            <a:ahLst/>
            <a:cxnLst/>
            <a:rect l="l" t="t" r="r" b="b"/>
            <a:pathLst>
              <a:path w="1908175" h="252095">
                <a:moveTo>
                  <a:pt x="0" y="251993"/>
                </a:moveTo>
                <a:lnTo>
                  <a:pt x="1908009" y="251993"/>
                </a:lnTo>
                <a:lnTo>
                  <a:pt x="1908009" y="0"/>
                </a:lnTo>
                <a:lnTo>
                  <a:pt x="0" y="0"/>
                </a:lnTo>
                <a:lnTo>
                  <a:pt x="0" y="251993"/>
                </a:lnTo>
                <a:close/>
              </a:path>
            </a:pathLst>
          </a:custGeom>
          <a:solidFill>
            <a:srgbClr val="AAC9BB"/>
          </a:solidFill>
        </p:spPr>
        <p:txBody>
          <a:bodyPr wrap="square" lIns="0" tIns="0" rIns="0" bIns="0" rtlCol="0"/>
          <a:lstStyle/>
          <a:p>
            <a:endParaRPr/>
          </a:p>
        </p:txBody>
      </p:sp>
      <p:sp>
        <p:nvSpPr>
          <p:cNvPr id="5" name="object 5"/>
          <p:cNvSpPr/>
          <p:nvPr/>
        </p:nvSpPr>
        <p:spPr>
          <a:xfrm>
            <a:off x="0" y="0"/>
            <a:ext cx="5652135" cy="252095"/>
          </a:xfrm>
          <a:custGeom>
            <a:avLst/>
            <a:gdLst/>
            <a:ahLst/>
            <a:cxnLst/>
            <a:rect l="l" t="t" r="r" b="b"/>
            <a:pathLst>
              <a:path w="5652135" h="252095">
                <a:moveTo>
                  <a:pt x="5651995" y="0"/>
                </a:moveTo>
                <a:lnTo>
                  <a:pt x="0" y="0"/>
                </a:lnTo>
                <a:lnTo>
                  <a:pt x="0" y="251993"/>
                </a:lnTo>
                <a:lnTo>
                  <a:pt x="5651995" y="251993"/>
                </a:lnTo>
                <a:lnTo>
                  <a:pt x="5651995" y="0"/>
                </a:lnTo>
                <a:close/>
              </a:path>
            </a:pathLst>
          </a:custGeom>
          <a:solidFill>
            <a:srgbClr val="7EB19B"/>
          </a:solidFill>
        </p:spPr>
        <p:txBody>
          <a:bodyPr wrap="square" lIns="0" tIns="0" rIns="0" bIns="0" rtlCol="0"/>
          <a:lstStyle/>
          <a:p>
            <a:endParaRPr/>
          </a:p>
        </p:txBody>
      </p:sp>
      <p:sp>
        <p:nvSpPr>
          <p:cNvPr id="6" name="object 6"/>
          <p:cNvSpPr/>
          <p:nvPr/>
        </p:nvSpPr>
        <p:spPr>
          <a:xfrm>
            <a:off x="6950554" y="7362003"/>
            <a:ext cx="190500" cy="1755139"/>
          </a:xfrm>
          <a:custGeom>
            <a:avLst/>
            <a:gdLst/>
            <a:ahLst/>
            <a:cxnLst/>
            <a:rect l="l" t="t" r="r" b="b"/>
            <a:pathLst>
              <a:path w="190500" h="1755140">
                <a:moveTo>
                  <a:pt x="94996" y="0"/>
                </a:moveTo>
                <a:lnTo>
                  <a:pt x="58019" y="7465"/>
                </a:lnTo>
                <a:lnTo>
                  <a:pt x="27824" y="27824"/>
                </a:lnTo>
                <a:lnTo>
                  <a:pt x="7465" y="58019"/>
                </a:lnTo>
                <a:lnTo>
                  <a:pt x="0" y="94996"/>
                </a:lnTo>
                <a:lnTo>
                  <a:pt x="0" y="1660004"/>
                </a:lnTo>
                <a:lnTo>
                  <a:pt x="7465" y="1696980"/>
                </a:lnTo>
                <a:lnTo>
                  <a:pt x="27824" y="1727176"/>
                </a:lnTo>
                <a:lnTo>
                  <a:pt x="58019" y="1747534"/>
                </a:lnTo>
                <a:lnTo>
                  <a:pt x="94996" y="1755000"/>
                </a:lnTo>
                <a:lnTo>
                  <a:pt x="131972" y="1747534"/>
                </a:lnTo>
                <a:lnTo>
                  <a:pt x="162167" y="1727176"/>
                </a:lnTo>
                <a:lnTo>
                  <a:pt x="182526" y="1696980"/>
                </a:lnTo>
                <a:lnTo>
                  <a:pt x="189992" y="1660004"/>
                </a:lnTo>
                <a:lnTo>
                  <a:pt x="189992" y="94996"/>
                </a:lnTo>
                <a:lnTo>
                  <a:pt x="182526" y="58019"/>
                </a:lnTo>
                <a:lnTo>
                  <a:pt x="162167" y="27824"/>
                </a:lnTo>
                <a:lnTo>
                  <a:pt x="131972" y="7465"/>
                </a:lnTo>
                <a:lnTo>
                  <a:pt x="94996" y="0"/>
                </a:lnTo>
                <a:close/>
              </a:path>
            </a:pathLst>
          </a:custGeom>
          <a:solidFill>
            <a:srgbClr val="E9F0EC"/>
          </a:solidFill>
        </p:spPr>
        <p:txBody>
          <a:bodyPr wrap="square" lIns="0" tIns="0" rIns="0" bIns="0" rtlCol="0"/>
          <a:lstStyle/>
          <a:p>
            <a:endParaRPr/>
          </a:p>
        </p:txBody>
      </p:sp>
      <p:sp>
        <p:nvSpPr>
          <p:cNvPr id="7" name="object 7"/>
          <p:cNvSpPr txBox="1"/>
          <p:nvPr/>
        </p:nvSpPr>
        <p:spPr>
          <a:xfrm>
            <a:off x="6975701" y="1481302"/>
            <a:ext cx="139700" cy="161798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壹</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那些年一起學的機車知</a:t>
            </a:r>
            <a:r>
              <a:rPr sz="900" b="1" dirty="0">
                <a:solidFill>
                  <a:srgbClr val="6D6E71"/>
                </a:solidFill>
                <a:latin typeface="微軟正黑體"/>
                <a:cs typeface="微軟正黑體"/>
              </a:rPr>
              <a:t>識</a:t>
            </a:r>
            <a:endParaRPr sz="900">
              <a:latin typeface="微軟正黑體"/>
              <a:cs typeface="微軟正黑體"/>
            </a:endParaRPr>
          </a:p>
        </p:txBody>
      </p:sp>
      <p:sp>
        <p:nvSpPr>
          <p:cNvPr id="8" name="object 8"/>
          <p:cNvSpPr txBox="1"/>
          <p:nvPr/>
        </p:nvSpPr>
        <p:spPr>
          <a:xfrm>
            <a:off x="6991896" y="3159986"/>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9" name="object 9"/>
          <p:cNvSpPr txBox="1"/>
          <p:nvPr/>
        </p:nvSpPr>
        <p:spPr>
          <a:xfrm>
            <a:off x="6975701" y="3423810"/>
            <a:ext cx="139700" cy="1497965"/>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貳</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行車要檢查騎乘要安</a:t>
            </a:r>
            <a:r>
              <a:rPr sz="900" b="1" dirty="0">
                <a:solidFill>
                  <a:srgbClr val="6D6E71"/>
                </a:solidFill>
                <a:latin typeface="微軟正黑體"/>
                <a:cs typeface="微軟正黑體"/>
              </a:rPr>
              <a:t>全</a:t>
            </a:r>
            <a:endParaRPr sz="900">
              <a:latin typeface="微軟正黑體"/>
              <a:cs typeface="微軟正黑體"/>
            </a:endParaRPr>
          </a:p>
        </p:txBody>
      </p:sp>
      <p:sp>
        <p:nvSpPr>
          <p:cNvPr id="10" name="object 10"/>
          <p:cNvSpPr txBox="1"/>
          <p:nvPr/>
        </p:nvSpPr>
        <p:spPr>
          <a:xfrm>
            <a:off x="6991896" y="4982477"/>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11" name="object 11"/>
          <p:cNvSpPr txBox="1"/>
          <p:nvPr/>
        </p:nvSpPr>
        <p:spPr>
          <a:xfrm>
            <a:off x="6975701" y="5246304"/>
            <a:ext cx="139700" cy="185801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參</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安全駕駛機車該懂的日常檢</a:t>
            </a:r>
            <a:r>
              <a:rPr sz="900" b="1" dirty="0">
                <a:solidFill>
                  <a:srgbClr val="6D6E71"/>
                </a:solidFill>
                <a:latin typeface="微軟正黑體"/>
                <a:cs typeface="微軟正黑體"/>
              </a:rPr>
              <a:t>查</a:t>
            </a:r>
            <a:endParaRPr sz="900">
              <a:latin typeface="微軟正黑體"/>
              <a:cs typeface="微軟正黑體"/>
            </a:endParaRPr>
          </a:p>
        </p:txBody>
      </p:sp>
      <p:sp>
        <p:nvSpPr>
          <p:cNvPr id="12" name="object 12"/>
          <p:cNvSpPr txBox="1"/>
          <p:nvPr/>
        </p:nvSpPr>
        <p:spPr>
          <a:xfrm>
            <a:off x="6991896" y="7165016"/>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13" name="object 13"/>
          <p:cNvSpPr txBox="1"/>
          <p:nvPr/>
        </p:nvSpPr>
        <p:spPr>
          <a:xfrm>
            <a:off x="6975701" y="7428843"/>
            <a:ext cx="139700" cy="1617980"/>
          </a:xfrm>
          <a:prstGeom prst="rect">
            <a:avLst/>
          </a:prstGeom>
        </p:spPr>
        <p:txBody>
          <a:bodyPr vert="eaVert" wrap="square" lIns="0" tIns="0" rIns="0" bIns="0" rtlCol="0">
            <a:spAutoFit/>
          </a:bodyPr>
          <a:lstStyle/>
          <a:p>
            <a:pPr marL="12700">
              <a:lnSpc>
                <a:spcPct val="70000"/>
              </a:lnSpc>
            </a:pPr>
            <a:r>
              <a:rPr sz="900" b="1" spc="40" dirty="0">
                <a:solidFill>
                  <a:srgbClr val="8DB9A5"/>
                </a:solidFill>
                <a:latin typeface="微軟正黑體"/>
                <a:cs typeface="微軟正黑體"/>
              </a:rPr>
              <a:t>肆</a:t>
            </a:r>
            <a:r>
              <a:rPr sz="900" b="1" dirty="0">
                <a:solidFill>
                  <a:srgbClr val="8DB9A5"/>
                </a:solidFill>
                <a:latin typeface="微軟正黑體"/>
                <a:cs typeface="微軟正黑體"/>
              </a:rPr>
              <a:t>、 </a:t>
            </a:r>
            <a:r>
              <a:rPr sz="900" b="1" spc="-110" dirty="0">
                <a:solidFill>
                  <a:srgbClr val="8DB9A5"/>
                </a:solidFill>
                <a:latin typeface="微軟正黑體"/>
                <a:cs typeface="微軟正黑體"/>
              </a:rPr>
              <a:t> </a:t>
            </a:r>
            <a:r>
              <a:rPr sz="900" b="1" spc="40" dirty="0">
                <a:solidFill>
                  <a:srgbClr val="8DB9A5"/>
                </a:solidFill>
                <a:latin typeface="微軟正黑體"/>
                <a:cs typeface="微軟正黑體"/>
              </a:rPr>
              <a:t>微型電動二輪車安全駕</a:t>
            </a:r>
            <a:r>
              <a:rPr sz="900" b="1" dirty="0">
                <a:solidFill>
                  <a:srgbClr val="8DB9A5"/>
                </a:solidFill>
                <a:latin typeface="微軟正黑體"/>
                <a:cs typeface="微軟正黑體"/>
              </a:rPr>
              <a:t>駛</a:t>
            </a:r>
            <a:endParaRPr sz="900">
              <a:latin typeface="微軟正黑體"/>
              <a:cs typeface="微軟正黑體"/>
            </a:endParaRPr>
          </a:p>
        </p:txBody>
      </p:sp>
      <p:graphicFrame>
        <p:nvGraphicFramePr>
          <p:cNvPr id="14" name="object 14"/>
          <p:cNvGraphicFramePr>
            <a:graphicFrameLocks noGrp="1"/>
          </p:cNvGraphicFramePr>
          <p:nvPr/>
        </p:nvGraphicFramePr>
        <p:xfrm>
          <a:off x="899999" y="1080003"/>
          <a:ext cx="5799455" cy="5963285"/>
        </p:xfrm>
        <a:graphic>
          <a:graphicData uri="http://schemas.openxmlformats.org/drawingml/2006/table">
            <a:tbl>
              <a:tblPr firstRow="1" bandRow="1">
                <a:tableStyleId>{2D5ABB26-0587-4C30-8999-92F81FD0307C}</a:tableStyleId>
              </a:tblPr>
              <a:tblGrid>
                <a:gridCol w="1426210">
                  <a:extLst>
                    <a:ext uri="{9D8B030D-6E8A-4147-A177-3AD203B41FA5}">
                      <a16:colId xmlns:a16="http://schemas.microsoft.com/office/drawing/2014/main" val="20000"/>
                    </a:ext>
                  </a:extLst>
                </a:gridCol>
                <a:gridCol w="4366260">
                  <a:extLst>
                    <a:ext uri="{9D8B030D-6E8A-4147-A177-3AD203B41FA5}">
                      <a16:colId xmlns:a16="http://schemas.microsoft.com/office/drawing/2014/main" val="20001"/>
                    </a:ext>
                  </a:extLst>
                </a:gridCol>
              </a:tblGrid>
              <a:tr h="2857500">
                <a:tc rowSpan="2">
                  <a:txBody>
                    <a:bodyPr/>
                    <a:lstStyle/>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spcBef>
                          <a:spcPts val="45"/>
                        </a:spcBef>
                      </a:pPr>
                      <a:endParaRPr sz="2950">
                        <a:latin typeface="Times New Roman"/>
                        <a:cs typeface="Times New Roman"/>
                      </a:endParaRPr>
                    </a:p>
                    <a:p>
                      <a:pPr marL="228600">
                        <a:lnSpc>
                          <a:spcPct val="100000"/>
                        </a:lnSpc>
                      </a:pPr>
                      <a:r>
                        <a:rPr sz="1100" b="1" spc="25" dirty="0">
                          <a:solidFill>
                            <a:srgbClr val="FFFFFF"/>
                          </a:solidFill>
                          <a:latin typeface="微軟正黑體"/>
                          <a:cs typeface="微軟正黑體"/>
                        </a:rPr>
                        <a:t>教學設</a:t>
                      </a:r>
                      <a:r>
                        <a:rPr sz="1100" b="1" dirty="0">
                          <a:solidFill>
                            <a:srgbClr val="FFFFFF"/>
                          </a:solidFill>
                          <a:latin typeface="微軟正黑體"/>
                          <a:cs typeface="微軟正黑體"/>
                        </a:rPr>
                        <a:t>備</a:t>
                      </a:r>
                      <a:r>
                        <a:rPr sz="1100" b="1" spc="-25" dirty="0">
                          <a:solidFill>
                            <a:srgbClr val="FFFFFF"/>
                          </a:solidFill>
                          <a:latin typeface="微軟正黑體"/>
                          <a:cs typeface="微軟正黑體"/>
                        </a:rPr>
                        <a:t> </a:t>
                      </a:r>
                      <a:r>
                        <a:rPr sz="1100" b="1" dirty="0">
                          <a:solidFill>
                            <a:srgbClr val="FFFFFF"/>
                          </a:solidFill>
                          <a:latin typeface="Arial"/>
                          <a:cs typeface="Arial"/>
                        </a:rPr>
                        <a:t>/</a:t>
                      </a:r>
                      <a:r>
                        <a:rPr sz="1100" b="1" spc="-60" dirty="0">
                          <a:solidFill>
                            <a:srgbClr val="FFFFFF"/>
                          </a:solidFill>
                          <a:latin typeface="Arial"/>
                          <a:cs typeface="Arial"/>
                        </a:rPr>
                        <a:t> </a:t>
                      </a:r>
                      <a:r>
                        <a:rPr sz="1100" b="1" spc="25" dirty="0">
                          <a:solidFill>
                            <a:srgbClr val="FFFFFF"/>
                          </a:solidFill>
                          <a:latin typeface="微軟正黑體"/>
                          <a:cs typeface="微軟正黑體"/>
                        </a:rPr>
                        <a:t>資源</a:t>
                      </a:r>
                      <a:endParaRPr sz="1100">
                        <a:latin typeface="微軟正黑體"/>
                        <a:cs typeface="微軟正黑體"/>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spcBef>
                          <a:spcPts val="50"/>
                        </a:spcBef>
                      </a:pPr>
                      <a:endParaRPr sz="3700">
                        <a:latin typeface="Times New Roman"/>
                        <a:cs typeface="Times New Roman"/>
                      </a:endParaRPr>
                    </a:p>
                    <a:p>
                      <a:pPr marL="228600">
                        <a:lnSpc>
                          <a:spcPct val="100000"/>
                        </a:lnSpc>
                      </a:pPr>
                      <a:r>
                        <a:rPr sz="1100" b="1" spc="25" dirty="0">
                          <a:solidFill>
                            <a:srgbClr val="FFFFFF"/>
                          </a:solidFill>
                          <a:latin typeface="微軟正黑體"/>
                          <a:cs typeface="微軟正黑體"/>
                        </a:rPr>
                        <a:t>教學設</a:t>
                      </a:r>
                      <a:r>
                        <a:rPr sz="1100" b="1" dirty="0">
                          <a:solidFill>
                            <a:srgbClr val="FFFFFF"/>
                          </a:solidFill>
                          <a:latin typeface="微軟正黑體"/>
                          <a:cs typeface="微軟正黑體"/>
                        </a:rPr>
                        <a:t>備</a:t>
                      </a:r>
                      <a:r>
                        <a:rPr sz="1100" b="1" spc="-25" dirty="0">
                          <a:solidFill>
                            <a:srgbClr val="FFFFFF"/>
                          </a:solidFill>
                          <a:latin typeface="微軟正黑體"/>
                          <a:cs typeface="微軟正黑體"/>
                        </a:rPr>
                        <a:t> </a:t>
                      </a:r>
                      <a:r>
                        <a:rPr sz="1100" b="1" dirty="0">
                          <a:solidFill>
                            <a:srgbClr val="FFFFFF"/>
                          </a:solidFill>
                          <a:latin typeface="Arial"/>
                          <a:cs typeface="Arial"/>
                        </a:rPr>
                        <a:t>/</a:t>
                      </a:r>
                      <a:r>
                        <a:rPr sz="1100" b="1" spc="-60" dirty="0">
                          <a:solidFill>
                            <a:srgbClr val="FFFFFF"/>
                          </a:solidFill>
                          <a:latin typeface="Arial"/>
                          <a:cs typeface="Arial"/>
                        </a:rPr>
                        <a:t> </a:t>
                      </a:r>
                      <a:r>
                        <a:rPr sz="1100" b="1" spc="25" dirty="0">
                          <a:solidFill>
                            <a:srgbClr val="FFFFFF"/>
                          </a:solidFill>
                          <a:latin typeface="微軟正黑體"/>
                          <a:cs typeface="微軟正黑體"/>
                        </a:rPr>
                        <a:t>資源</a:t>
                      </a:r>
                      <a:endParaRPr sz="1100">
                        <a:latin typeface="微軟正黑體"/>
                        <a:cs typeface="微軟正黑體"/>
                      </a:endParaRPr>
                    </a:p>
                  </a:txBody>
                  <a:tcPr marL="0" marR="0" marT="0" marB="0">
                    <a:lnT w="6350">
                      <a:solidFill>
                        <a:srgbClr val="FFFFFF"/>
                      </a:solidFill>
                      <a:prstDash val="solid"/>
                    </a:lnT>
                    <a:solidFill>
                      <a:srgbClr val="61A489"/>
                    </a:solidFill>
                  </a:tcPr>
                </a:tc>
                <a:tc>
                  <a:txBody>
                    <a:bodyPr/>
                    <a:lstStyle/>
                    <a:p>
                      <a:pPr marL="265430" indent="-161925">
                        <a:lnSpc>
                          <a:spcPct val="100000"/>
                        </a:lnSpc>
                        <a:spcBef>
                          <a:spcPts val="715"/>
                        </a:spcBef>
                        <a:buFont typeface="Arial"/>
                        <a:buAutoNum type="arabicPeriod" startAt="5"/>
                        <a:tabLst>
                          <a:tab pos="266065" algn="l"/>
                        </a:tabLst>
                      </a:pPr>
                      <a:r>
                        <a:rPr sz="1100" spc="175" dirty="0">
                          <a:solidFill>
                            <a:srgbClr val="231F20"/>
                          </a:solidFill>
                          <a:latin typeface="SimSun"/>
                          <a:cs typeface="SimSun"/>
                        </a:rPr>
                        <a:t>限定一</a:t>
                      </a:r>
                      <a:r>
                        <a:rPr sz="1100" dirty="0">
                          <a:solidFill>
                            <a:srgbClr val="231F20"/>
                          </a:solidFill>
                          <a:latin typeface="SimSun"/>
                          <a:cs typeface="SimSun"/>
                        </a:rPr>
                        <a:t>位</a:t>
                      </a:r>
                      <a:r>
                        <a:rPr sz="1100" spc="60" dirty="0">
                          <a:solidFill>
                            <a:srgbClr val="231F20"/>
                          </a:solidFill>
                          <a:latin typeface="SimSun"/>
                          <a:cs typeface="SimSun"/>
                        </a:rPr>
                        <a:t> </a:t>
                      </a:r>
                      <a:r>
                        <a:rPr sz="1100" spc="175" dirty="0">
                          <a:solidFill>
                            <a:srgbClr val="231F20"/>
                          </a:solidFill>
                          <a:latin typeface="SimSun"/>
                          <a:cs typeface="SimSun"/>
                        </a:rPr>
                        <a:t>車不載</a:t>
                      </a:r>
                      <a:r>
                        <a:rPr sz="1100" spc="25" dirty="0">
                          <a:solidFill>
                            <a:srgbClr val="231F20"/>
                          </a:solidFill>
                          <a:latin typeface="SimSun"/>
                          <a:cs typeface="SimSun"/>
                        </a:rPr>
                        <a:t>人</a:t>
                      </a:r>
                      <a:r>
                        <a:rPr sz="1100" spc="175" dirty="0">
                          <a:solidFill>
                            <a:srgbClr val="231F20"/>
                          </a:solidFill>
                          <a:latin typeface="SimSun"/>
                          <a:cs typeface="SimSun"/>
                        </a:rPr>
                        <a:t>。交通安全入口</a:t>
                      </a:r>
                      <a:r>
                        <a:rPr sz="1100" spc="25" dirty="0">
                          <a:solidFill>
                            <a:srgbClr val="231F20"/>
                          </a:solidFill>
                          <a:latin typeface="SimSun"/>
                          <a:cs typeface="SimSun"/>
                        </a:rPr>
                        <a:t>網</a:t>
                      </a:r>
                      <a:r>
                        <a:rPr sz="1100" spc="175" dirty="0">
                          <a:solidFill>
                            <a:srgbClr val="231F20"/>
                          </a:solidFill>
                          <a:latin typeface="SimSun"/>
                          <a:cs typeface="SimSun"/>
                        </a:rPr>
                        <a:t>。取用日</a:t>
                      </a:r>
                      <a:r>
                        <a:rPr sz="1100" spc="25" dirty="0">
                          <a:solidFill>
                            <a:srgbClr val="231F20"/>
                          </a:solidFill>
                          <a:latin typeface="SimSun"/>
                          <a:cs typeface="SimSun"/>
                        </a:rPr>
                        <a:t>期</a:t>
                      </a:r>
                      <a:r>
                        <a:rPr sz="1100" spc="10" dirty="0">
                          <a:solidFill>
                            <a:srgbClr val="231F20"/>
                          </a:solidFill>
                          <a:latin typeface="SimSun"/>
                          <a:cs typeface="SimSun"/>
                        </a:rPr>
                        <a:t>：</a:t>
                      </a:r>
                      <a:r>
                        <a:rPr sz="1100" spc="10" dirty="0">
                          <a:solidFill>
                            <a:srgbClr val="231F20"/>
                          </a:solidFill>
                          <a:latin typeface="Arial"/>
                          <a:cs typeface="Arial"/>
                        </a:rPr>
                        <a:t>112</a:t>
                      </a:r>
                      <a:r>
                        <a:rPr sz="1100" spc="25" dirty="0">
                          <a:solidFill>
                            <a:srgbClr val="231F20"/>
                          </a:solidFill>
                          <a:latin typeface="Arial"/>
                          <a:cs typeface="Arial"/>
                        </a:rPr>
                        <a:t> </a:t>
                      </a:r>
                      <a:r>
                        <a:rPr sz="1100" dirty="0">
                          <a:solidFill>
                            <a:srgbClr val="231F20"/>
                          </a:solidFill>
                          <a:latin typeface="SimSun"/>
                          <a:cs typeface="SimSun"/>
                        </a:rPr>
                        <a:t>年</a:t>
                      </a:r>
                      <a:endParaRPr sz="1100">
                        <a:latin typeface="SimSun"/>
                        <a:cs typeface="SimSun"/>
                      </a:endParaRPr>
                    </a:p>
                    <a:p>
                      <a:pPr marL="266065" marR="91440" indent="-635">
                        <a:lnSpc>
                          <a:spcPct val="136300"/>
                        </a:lnSpc>
                        <a:tabLst>
                          <a:tab pos="1222375" algn="l"/>
                          <a:tab pos="1508125" algn="l"/>
                        </a:tabLst>
                      </a:pPr>
                      <a:r>
                        <a:rPr sz="1100" spc="-5" dirty="0">
                          <a:solidFill>
                            <a:srgbClr val="231F20"/>
                          </a:solidFill>
                          <a:latin typeface="Arial"/>
                          <a:cs typeface="Arial"/>
                        </a:rPr>
                        <a:t>5  </a:t>
                      </a:r>
                      <a:r>
                        <a:rPr sz="1100" dirty="0">
                          <a:solidFill>
                            <a:srgbClr val="231F20"/>
                          </a:solidFill>
                          <a:latin typeface="SimSun"/>
                          <a:cs typeface="SimSun"/>
                        </a:rPr>
                        <a:t>月 </a:t>
                      </a:r>
                      <a:r>
                        <a:rPr sz="1100" spc="-5" dirty="0">
                          <a:solidFill>
                            <a:srgbClr val="231F20"/>
                          </a:solidFill>
                          <a:latin typeface="Arial"/>
                          <a:cs typeface="Arial"/>
                        </a:rPr>
                        <a:t>5 </a:t>
                      </a:r>
                      <a:r>
                        <a:rPr sz="1100" spc="50" dirty="0">
                          <a:solidFill>
                            <a:srgbClr val="231F20"/>
                          </a:solidFill>
                          <a:latin typeface="Arial"/>
                          <a:cs typeface="Arial"/>
                        </a:rPr>
                        <a:t> </a:t>
                      </a:r>
                      <a:r>
                        <a:rPr sz="1100" spc="50" dirty="0">
                          <a:solidFill>
                            <a:srgbClr val="231F20"/>
                          </a:solidFill>
                          <a:latin typeface="SimSun"/>
                          <a:cs typeface="SimSun"/>
                        </a:rPr>
                        <a:t>日</a:t>
                      </a:r>
                      <a:r>
                        <a:rPr sz="1100" dirty="0">
                          <a:solidFill>
                            <a:srgbClr val="231F20"/>
                          </a:solidFill>
                          <a:latin typeface="SimSun"/>
                          <a:cs typeface="SimSun"/>
                        </a:rPr>
                        <a:t>。	取	自 </a:t>
                      </a:r>
                      <a:r>
                        <a:rPr sz="1100" spc="50" dirty="0">
                          <a:solidFill>
                            <a:srgbClr val="231F20"/>
                          </a:solidFill>
                          <a:latin typeface="Arial"/>
                          <a:cs typeface="Arial"/>
                        </a:rPr>
                        <a:t>https://168.motc.gov.tw/theme/ebike/  </a:t>
                      </a:r>
                      <a:r>
                        <a:rPr sz="1100" spc="25" dirty="0">
                          <a:solidFill>
                            <a:srgbClr val="231F20"/>
                          </a:solidFill>
                          <a:latin typeface="Arial"/>
                          <a:cs typeface="Arial"/>
                        </a:rPr>
                        <a:t>post/2303141422824</a:t>
                      </a:r>
                      <a:endParaRPr sz="1100">
                        <a:latin typeface="Arial"/>
                        <a:cs typeface="Arial"/>
                      </a:endParaRPr>
                    </a:p>
                    <a:p>
                      <a:pPr marL="265430" marR="72390" indent="-161925" algn="just">
                        <a:lnSpc>
                          <a:spcPct val="136300"/>
                        </a:lnSpc>
                        <a:spcBef>
                          <a:spcPts val="570"/>
                        </a:spcBef>
                        <a:buFont typeface="Arial"/>
                        <a:buAutoNum type="arabicPeriod" startAt="6"/>
                        <a:tabLst>
                          <a:tab pos="266700" algn="l"/>
                        </a:tabLst>
                      </a:pPr>
                      <a:r>
                        <a:rPr sz="1100" spc="204" dirty="0">
                          <a:solidFill>
                            <a:srgbClr val="231F20"/>
                          </a:solidFill>
                          <a:latin typeface="SimSun"/>
                          <a:cs typeface="SimSun"/>
                        </a:rPr>
                        <a:t>電動輔助自行車及微型電動二輪車型式安全審驗管理</a:t>
                      </a:r>
                      <a:r>
                        <a:rPr sz="1100" dirty="0">
                          <a:solidFill>
                            <a:srgbClr val="231F20"/>
                          </a:solidFill>
                          <a:latin typeface="SimSun"/>
                          <a:cs typeface="SimSun"/>
                        </a:rPr>
                        <a:t>辦 </a:t>
                      </a:r>
                      <a:r>
                        <a:rPr sz="1100" spc="25" dirty="0">
                          <a:solidFill>
                            <a:srgbClr val="231F20"/>
                          </a:solidFill>
                          <a:latin typeface="SimSun"/>
                          <a:cs typeface="SimSun"/>
                        </a:rPr>
                        <a:t>法</a:t>
                      </a:r>
                      <a:r>
                        <a:rPr sz="1100" spc="200" dirty="0">
                          <a:solidFill>
                            <a:srgbClr val="231F20"/>
                          </a:solidFill>
                          <a:latin typeface="SimSun"/>
                          <a:cs typeface="SimSun"/>
                        </a:rPr>
                        <a:t>。監理法規檢索系</a:t>
                      </a:r>
                      <a:r>
                        <a:rPr sz="1100" spc="25" dirty="0">
                          <a:solidFill>
                            <a:srgbClr val="231F20"/>
                          </a:solidFill>
                          <a:latin typeface="SimSun"/>
                          <a:cs typeface="SimSun"/>
                        </a:rPr>
                        <a:t>統</a:t>
                      </a:r>
                      <a:r>
                        <a:rPr sz="1100" spc="200" dirty="0">
                          <a:solidFill>
                            <a:srgbClr val="231F20"/>
                          </a:solidFill>
                          <a:latin typeface="SimSun"/>
                          <a:cs typeface="SimSun"/>
                        </a:rPr>
                        <a:t>。取用日</a:t>
                      </a:r>
                      <a:r>
                        <a:rPr sz="1100" spc="25" dirty="0">
                          <a:solidFill>
                            <a:srgbClr val="231F20"/>
                          </a:solidFill>
                          <a:latin typeface="SimSun"/>
                          <a:cs typeface="SimSun"/>
                        </a:rPr>
                        <a:t>期</a:t>
                      </a:r>
                      <a:r>
                        <a:rPr sz="1100" spc="10" dirty="0">
                          <a:solidFill>
                            <a:srgbClr val="231F20"/>
                          </a:solidFill>
                          <a:latin typeface="SimSun"/>
                          <a:cs typeface="SimSun"/>
                        </a:rPr>
                        <a:t>：</a:t>
                      </a:r>
                      <a:r>
                        <a:rPr sz="1100" spc="10" dirty="0">
                          <a:solidFill>
                            <a:srgbClr val="231F20"/>
                          </a:solidFill>
                          <a:latin typeface="Arial"/>
                          <a:cs typeface="Arial"/>
                        </a:rPr>
                        <a:t>112</a:t>
                      </a:r>
                      <a:r>
                        <a:rPr sz="1100" spc="30" dirty="0">
                          <a:solidFill>
                            <a:srgbClr val="231F20"/>
                          </a:solidFill>
                          <a:latin typeface="Arial"/>
                          <a:cs typeface="Arial"/>
                        </a:rPr>
                        <a:t> </a:t>
                      </a:r>
                      <a:r>
                        <a:rPr sz="1100" dirty="0">
                          <a:solidFill>
                            <a:srgbClr val="231F20"/>
                          </a:solidFill>
                          <a:latin typeface="SimSun"/>
                          <a:cs typeface="SimSun"/>
                        </a:rPr>
                        <a:t>年</a:t>
                      </a:r>
                      <a:r>
                        <a:rPr sz="1100" spc="-210" dirty="0">
                          <a:solidFill>
                            <a:srgbClr val="231F20"/>
                          </a:solidFill>
                          <a:latin typeface="SimSun"/>
                          <a:cs typeface="SimSun"/>
                        </a:rPr>
                        <a:t> </a:t>
                      </a:r>
                      <a:r>
                        <a:rPr sz="1100" spc="-5" dirty="0">
                          <a:solidFill>
                            <a:srgbClr val="231F20"/>
                          </a:solidFill>
                          <a:latin typeface="Arial"/>
                          <a:cs typeface="Arial"/>
                        </a:rPr>
                        <a:t>6</a:t>
                      </a:r>
                      <a:r>
                        <a:rPr sz="1100" spc="30" dirty="0">
                          <a:solidFill>
                            <a:srgbClr val="231F20"/>
                          </a:solidFill>
                          <a:latin typeface="Arial"/>
                          <a:cs typeface="Arial"/>
                        </a:rPr>
                        <a:t> </a:t>
                      </a:r>
                      <a:r>
                        <a:rPr sz="1100" dirty="0">
                          <a:solidFill>
                            <a:srgbClr val="231F20"/>
                          </a:solidFill>
                          <a:latin typeface="SimSun"/>
                          <a:cs typeface="SimSun"/>
                        </a:rPr>
                        <a:t>月</a:t>
                      </a:r>
                      <a:r>
                        <a:rPr sz="1100" spc="-210" dirty="0">
                          <a:solidFill>
                            <a:srgbClr val="231F20"/>
                          </a:solidFill>
                          <a:latin typeface="SimSun"/>
                          <a:cs typeface="SimSun"/>
                        </a:rPr>
                        <a:t> </a:t>
                      </a:r>
                      <a:r>
                        <a:rPr sz="1100" spc="5" dirty="0">
                          <a:solidFill>
                            <a:srgbClr val="231F20"/>
                          </a:solidFill>
                          <a:latin typeface="Arial"/>
                          <a:cs typeface="Arial"/>
                        </a:rPr>
                        <a:t>19</a:t>
                      </a:r>
                      <a:r>
                        <a:rPr sz="1100" spc="30" dirty="0">
                          <a:solidFill>
                            <a:srgbClr val="231F20"/>
                          </a:solidFill>
                          <a:latin typeface="Arial"/>
                          <a:cs typeface="Arial"/>
                        </a:rPr>
                        <a:t> </a:t>
                      </a:r>
                      <a:r>
                        <a:rPr sz="1100" spc="25" dirty="0">
                          <a:solidFill>
                            <a:srgbClr val="231F20"/>
                          </a:solidFill>
                          <a:latin typeface="SimSun"/>
                          <a:cs typeface="SimSun"/>
                        </a:rPr>
                        <a:t>日</a:t>
                      </a:r>
                      <a:r>
                        <a:rPr sz="1100" dirty="0">
                          <a:solidFill>
                            <a:srgbClr val="231F20"/>
                          </a:solidFill>
                          <a:latin typeface="SimSun"/>
                          <a:cs typeface="SimSun"/>
                        </a:rPr>
                        <a:t>。</a:t>
                      </a:r>
                      <a:r>
                        <a:rPr sz="1100" spc="-350" dirty="0">
                          <a:solidFill>
                            <a:srgbClr val="231F20"/>
                          </a:solidFill>
                          <a:latin typeface="SimSun"/>
                          <a:cs typeface="SimSun"/>
                        </a:rPr>
                        <a:t> </a:t>
                      </a:r>
                      <a:r>
                        <a:rPr sz="1100" dirty="0">
                          <a:solidFill>
                            <a:srgbClr val="231F20"/>
                          </a:solidFill>
                          <a:latin typeface="SimSun"/>
                          <a:cs typeface="SimSun"/>
                        </a:rPr>
                        <a:t>取 自 </a:t>
                      </a:r>
                      <a:r>
                        <a:rPr sz="1100" spc="80" dirty="0">
                          <a:solidFill>
                            <a:srgbClr val="231F20"/>
                          </a:solidFill>
                          <a:latin typeface="Arial"/>
                          <a:cs typeface="Arial"/>
                          <a:hlinkClick r:id="rId2"/>
                        </a:rPr>
                        <a:t>https://www.mvdis.gov.tw/webMvdisLaw/LawArticle. </a:t>
                      </a:r>
                      <a:r>
                        <a:rPr sz="1100" spc="80" dirty="0">
                          <a:solidFill>
                            <a:srgbClr val="231F20"/>
                          </a:solidFill>
                          <a:latin typeface="Arial"/>
                          <a:cs typeface="Arial"/>
                        </a:rPr>
                        <a:t> </a:t>
                      </a:r>
                      <a:r>
                        <a:rPr sz="1100" spc="25" dirty="0">
                          <a:solidFill>
                            <a:srgbClr val="231F20"/>
                          </a:solidFill>
                          <a:latin typeface="Arial"/>
                          <a:cs typeface="Arial"/>
                        </a:rPr>
                        <a:t>aspx?LawID=B0050005</a:t>
                      </a:r>
                      <a:endParaRPr sz="1100">
                        <a:latin typeface="Arial"/>
                        <a:cs typeface="Arial"/>
                      </a:endParaRPr>
                    </a:p>
                    <a:p>
                      <a:pPr>
                        <a:lnSpc>
                          <a:spcPct val="100000"/>
                        </a:lnSpc>
                        <a:spcBef>
                          <a:spcPts val="10"/>
                        </a:spcBef>
                        <a:buClr>
                          <a:srgbClr val="231F20"/>
                        </a:buClr>
                        <a:buFont typeface="Arial"/>
                        <a:buAutoNum type="arabicPeriod" startAt="6"/>
                      </a:pPr>
                      <a:endParaRPr sz="900">
                        <a:latin typeface="Times New Roman"/>
                        <a:cs typeface="Times New Roman"/>
                      </a:endParaRPr>
                    </a:p>
                    <a:p>
                      <a:pPr marL="265430" indent="-161925">
                        <a:lnSpc>
                          <a:spcPct val="100000"/>
                        </a:lnSpc>
                        <a:spcBef>
                          <a:spcPts val="5"/>
                        </a:spcBef>
                        <a:buFont typeface="Arial"/>
                        <a:buAutoNum type="arabicPeriod" startAt="6"/>
                        <a:tabLst>
                          <a:tab pos="266065" algn="l"/>
                        </a:tabLst>
                      </a:pPr>
                      <a:r>
                        <a:rPr sz="1100" spc="25" dirty="0">
                          <a:solidFill>
                            <a:srgbClr val="231F20"/>
                          </a:solidFill>
                          <a:latin typeface="SimSun"/>
                          <a:cs typeface="SimSun"/>
                        </a:rPr>
                        <a:t>微型電動二輪車專區</a:t>
                      </a:r>
                      <a:r>
                        <a:rPr sz="1100" spc="-130" dirty="0">
                          <a:solidFill>
                            <a:srgbClr val="231F20"/>
                          </a:solidFill>
                          <a:latin typeface="SimSun"/>
                          <a:cs typeface="SimSun"/>
                        </a:rPr>
                        <a:t>。</a:t>
                      </a:r>
                      <a:r>
                        <a:rPr sz="1100" spc="25" dirty="0">
                          <a:solidFill>
                            <a:srgbClr val="231F20"/>
                          </a:solidFill>
                          <a:latin typeface="SimSun"/>
                          <a:cs typeface="SimSun"/>
                        </a:rPr>
                        <a:t>監理服務網</a:t>
                      </a:r>
                      <a:r>
                        <a:rPr sz="1100" spc="-130" dirty="0">
                          <a:solidFill>
                            <a:srgbClr val="231F20"/>
                          </a:solidFill>
                          <a:latin typeface="SimSun"/>
                          <a:cs typeface="SimSun"/>
                        </a:rPr>
                        <a:t>。</a:t>
                      </a:r>
                      <a:r>
                        <a:rPr sz="1100" spc="25" dirty="0">
                          <a:solidFill>
                            <a:srgbClr val="231F20"/>
                          </a:solidFill>
                          <a:latin typeface="SimSun"/>
                          <a:cs typeface="SimSun"/>
                        </a:rPr>
                        <a:t>取用日</a:t>
                      </a:r>
                      <a:r>
                        <a:rPr sz="1100" spc="-130" dirty="0">
                          <a:solidFill>
                            <a:srgbClr val="231F20"/>
                          </a:solidFill>
                          <a:latin typeface="SimSun"/>
                          <a:cs typeface="SimSun"/>
                        </a:rPr>
                        <a:t>期</a:t>
                      </a:r>
                      <a:r>
                        <a:rPr sz="1100" spc="-25" dirty="0">
                          <a:solidFill>
                            <a:srgbClr val="231F20"/>
                          </a:solidFill>
                          <a:latin typeface="SimSun"/>
                          <a:cs typeface="SimSun"/>
                        </a:rPr>
                        <a:t>：</a:t>
                      </a:r>
                      <a:r>
                        <a:rPr sz="1100" spc="-25" dirty="0">
                          <a:solidFill>
                            <a:srgbClr val="231F20"/>
                          </a:solidFill>
                          <a:latin typeface="Arial"/>
                          <a:cs typeface="Arial"/>
                        </a:rPr>
                        <a:t>112</a:t>
                      </a:r>
                      <a:r>
                        <a:rPr sz="1100" spc="-95" dirty="0">
                          <a:solidFill>
                            <a:srgbClr val="231F20"/>
                          </a:solidFill>
                          <a:latin typeface="Arial"/>
                          <a:cs typeface="Arial"/>
                        </a:rPr>
                        <a:t> </a:t>
                      </a:r>
                      <a:r>
                        <a:rPr sz="1100" dirty="0">
                          <a:solidFill>
                            <a:srgbClr val="231F20"/>
                          </a:solidFill>
                          <a:latin typeface="SimSun"/>
                          <a:cs typeface="SimSun"/>
                        </a:rPr>
                        <a:t>年</a:t>
                      </a:r>
                      <a:r>
                        <a:rPr sz="1100" spc="-340" dirty="0">
                          <a:solidFill>
                            <a:srgbClr val="231F20"/>
                          </a:solidFill>
                          <a:latin typeface="SimSun"/>
                          <a:cs typeface="SimSun"/>
                        </a:rPr>
                        <a:t> </a:t>
                      </a:r>
                      <a:r>
                        <a:rPr sz="1100" spc="-5" dirty="0">
                          <a:solidFill>
                            <a:srgbClr val="231F20"/>
                          </a:solidFill>
                          <a:latin typeface="Arial"/>
                          <a:cs typeface="Arial"/>
                        </a:rPr>
                        <a:t>8</a:t>
                      </a:r>
                      <a:r>
                        <a:rPr sz="1100" spc="-95" dirty="0">
                          <a:solidFill>
                            <a:srgbClr val="231F20"/>
                          </a:solidFill>
                          <a:latin typeface="Arial"/>
                          <a:cs typeface="Arial"/>
                        </a:rPr>
                        <a:t> </a:t>
                      </a:r>
                      <a:r>
                        <a:rPr sz="1100" dirty="0">
                          <a:solidFill>
                            <a:srgbClr val="231F20"/>
                          </a:solidFill>
                          <a:latin typeface="SimSun"/>
                          <a:cs typeface="SimSun"/>
                        </a:rPr>
                        <a:t>月</a:t>
                      </a:r>
                      <a:r>
                        <a:rPr sz="1100" spc="-340" dirty="0">
                          <a:solidFill>
                            <a:srgbClr val="231F20"/>
                          </a:solidFill>
                          <a:latin typeface="SimSun"/>
                          <a:cs typeface="SimSun"/>
                        </a:rPr>
                        <a:t> </a:t>
                      </a:r>
                      <a:r>
                        <a:rPr sz="1100" spc="-5" dirty="0">
                          <a:solidFill>
                            <a:srgbClr val="231F20"/>
                          </a:solidFill>
                          <a:latin typeface="Arial"/>
                          <a:cs typeface="Arial"/>
                        </a:rPr>
                        <a:t>7</a:t>
                      </a:r>
                      <a:r>
                        <a:rPr sz="1100" spc="-95" dirty="0">
                          <a:solidFill>
                            <a:srgbClr val="231F20"/>
                          </a:solidFill>
                          <a:latin typeface="Arial"/>
                          <a:cs typeface="Arial"/>
                        </a:rPr>
                        <a:t> </a:t>
                      </a:r>
                      <a:r>
                        <a:rPr sz="1100" spc="25" dirty="0">
                          <a:solidFill>
                            <a:srgbClr val="231F20"/>
                          </a:solidFill>
                          <a:latin typeface="SimSun"/>
                          <a:cs typeface="SimSun"/>
                        </a:rPr>
                        <a:t>日。</a:t>
                      </a:r>
                      <a:endParaRPr sz="1100">
                        <a:latin typeface="SimSun"/>
                        <a:cs typeface="SimSun"/>
                      </a:endParaRPr>
                    </a:p>
                    <a:p>
                      <a:pPr marL="266065" marR="95885" indent="-162560">
                        <a:lnSpc>
                          <a:spcPct val="136300"/>
                        </a:lnSpc>
                        <a:spcBef>
                          <a:spcPts val="565"/>
                        </a:spcBef>
                        <a:buAutoNum type="arabicPeriod" startAt="6"/>
                        <a:tabLst>
                          <a:tab pos="266700" algn="l"/>
                        </a:tabLst>
                      </a:pPr>
                      <a:r>
                        <a:rPr sz="1100" spc="10" dirty="0">
                          <a:solidFill>
                            <a:srgbClr val="231F20"/>
                          </a:solidFill>
                          <a:latin typeface="Arial"/>
                          <a:cs typeface="Arial"/>
                        </a:rPr>
                        <a:t>112</a:t>
                      </a:r>
                      <a:r>
                        <a:rPr sz="1100" spc="50" dirty="0">
                          <a:solidFill>
                            <a:srgbClr val="231F20"/>
                          </a:solidFill>
                          <a:latin typeface="Arial"/>
                          <a:cs typeface="Arial"/>
                        </a:rPr>
                        <a:t> </a:t>
                      </a:r>
                      <a:r>
                        <a:rPr sz="1100" dirty="0">
                          <a:solidFill>
                            <a:srgbClr val="231F20"/>
                          </a:solidFill>
                          <a:latin typeface="SimSun"/>
                          <a:cs typeface="SimSun"/>
                        </a:rPr>
                        <a:t>年</a:t>
                      </a:r>
                      <a:r>
                        <a:rPr sz="1100" spc="-190" dirty="0">
                          <a:solidFill>
                            <a:srgbClr val="231F20"/>
                          </a:solidFill>
                          <a:latin typeface="SimSun"/>
                          <a:cs typeface="SimSun"/>
                        </a:rPr>
                        <a:t> </a:t>
                      </a:r>
                      <a:r>
                        <a:rPr sz="1100" spc="-5" dirty="0">
                          <a:solidFill>
                            <a:srgbClr val="231F20"/>
                          </a:solidFill>
                          <a:latin typeface="Arial"/>
                          <a:cs typeface="Arial"/>
                        </a:rPr>
                        <a:t>1</a:t>
                      </a:r>
                      <a:r>
                        <a:rPr sz="1100" spc="50" dirty="0">
                          <a:solidFill>
                            <a:srgbClr val="231F20"/>
                          </a:solidFill>
                          <a:latin typeface="Arial"/>
                          <a:cs typeface="Arial"/>
                        </a:rPr>
                        <a:t> </a:t>
                      </a:r>
                      <a:r>
                        <a:rPr sz="1100" dirty="0">
                          <a:solidFill>
                            <a:srgbClr val="231F20"/>
                          </a:solidFill>
                          <a:latin typeface="SimSun"/>
                          <a:cs typeface="SimSun"/>
                        </a:rPr>
                        <a:t>月</a:t>
                      </a:r>
                      <a:r>
                        <a:rPr sz="1100" spc="-265" dirty="0">
                          <a:solidFill>
                            <a:srgbClr val="231F20"/>
                          </a:solidFill>
                          <a:latin typeface="SimSun"/>
                          <a:cs typeface="SimSun"/>
                        </a:rPr>
                        <a:t> </a:t>
                      </a:r>
                      <a:r>
                        <a:rPr sz="1100" spc="50" dirty="0">
                          <a:solidFill>
                            <a:srgbClr val="231F20"/>
                          </a:solidFill>
                          <a:latin typeface="Arial"/>
                          <a:cs typeface="Arial"/>
                        </a:rPr>
                        <a:t>~7 </a:t>
                      </a:r>
                      <a:r>
                        <a:rPr sz="1100" spc="25" dirty="0">
                          <a:solidFill>
                            <a:srgbClr val="231F20"/>
                          </a:solidFill>
                          <a:latin typeface="SimSun"/>
                          <a:cs typeface="SimSun"/>
                        </a:rPr>
                        <a:t>月全國少年</a:t>
                      </a:r>
                      <a:r>
                        <a:rPr sz="1100" spc="15" dirty="0">
                          <a:solidFill>
                            <a:srgbClr val="231F20"/>
                          </a:solidFill>
                          <a:latin typeface="SimSun"/>
                          <a:cs typeface="SimSun"/>
                        </a:rPr>
                        <a:t>（</a:t>
                      </a:r>
                      <a:r>
                        <a:rPr sz="1100" spc="15" dirty="0">
                          <a:solidFill>
                            <a:srgbClr val="231F20"/>
                          </a:solidFill>
                          <a:latin typeface="Arial"/>
                          <a:cs typeface="Arial"/>
                        </a:rPr>
                        <a:t>13-17</a:t>
                      </a:r>
                      <a:r>
                        <a:rPr sz="1100" spc="50" dirty="0">
                          <a:solidFill>
                            <a:srgbClr val="231F20"/>
                          </a:solidFill>
                          <a:latin typeface="Arial"/>
                          <a:cs typeface="Arial"/>
                        </a:rPr>
                        <a:t> </a:t>
                      </a:r>
                      <a:r>
                        <a:rPr sz="1100" spc="25" dirty="0">
                          <a:solidFill>
                            <a:srgbClr val="231F20"/>
                          </a:solidFill>
                          <a:latin typeface="SimSun"/>
                          <a:cs typeface="SimSun"/>
                        </a:rPr>
                        <a:t>歲）件數前十大運具統計。 道安資訊查詢網。取用日期</a:t>
                      </a:r>
                      <a:r>
                        <a:rPr sz="1100" spc="10" dirty="0">
                          <a:solidFill>
                            <a:srgbClr val="231F20"/>
                          </a:solidFill>
                          <a:latin typeface="SimSun"/>
                          <a:cs typeface="SimSun"/>
                        </a:rPr>
                        <a:t>：</a:t>
                      </a:r>
                      <a:r>
                        <a:rPr sz="1100" spc="10" dirty="0">
                          <a:solidFill>
                            <a:srgbClr val="231F20"/>
                          </a:solidFill>
                          <a:latin typeface="Arial"/>
                          <a:cs typeface="Arial"/>
                        </a:rPr>
                        <a:t>112</a:t>
                      </a:r>
                      <a:r>
                        <a:rPr sz="1100" spc="50" dirty="0">
                          <a:solidFill>
                            <a:srgbClr val="231F20"/>
                          </a:solidFill>
                          <a:latin typeface="Arial"/>
                          <a:cs typeface="Arial"/>
                        </a:rPr>
                        <a:t> </a:t>
                      </a:r>
                      <a:r>
                        <a:rPr sz="1100" dirty="0">
                          <a:solidFill>
                            <a:srgbClr val="231F20"/>
                          </a:solidFill>
                          <a:latin typeface="SimSun"/>
                          <a:cs typeface="SimSun"/>
                        </a:rPr>
                        <a:t>年</a:t>
                      </a:r>
                      <a:r>
                        <a:rPr sz="1100" spc="-195" dirty="0">
                          <a:solidFill>
                            <a:srgbClr val="231F20"/>
                          </a:solidFill>
                          <a:latin typeface="SimSun"/>
                          <a:cs typeface="SimSun"/>
                        </a:rPr>
                        <a:t> </a:t>
                      </a:r>
                      <a:r>
                        <a:rPr sz="1100" spc="-5" dirty="0">
                          <a:solidFill>
                            <a:srgbClr val="231F20"/>
                          </a:solidFill>
                          <a:latin typeface="Arial"/>
                          <a:cs typeface="Arial"/>
                        </a:rPr>
                        <a:t>9</a:t>
                      </a:r>
                      <a:r>
                        <a:rPr sz="1100" spc="50" dirty="0">
                          <a:solidFill>
                            <a:srgbClr val="231F20"/>
                          </a:solidFill>
                          <a:latin typeface="Arial"/>
                          <a:cs typeface="Arial"/>
                        </a:rPr>
                        <a:t> </a:t>
                      </a:r>
                      <a:r>
                        <a:rPr sz="1100" dirty="0">
                          <a:solidFill>
                            <a:srgbClr val="231F20"/>
                          </a:solidFill>
                          <a:latin typeface="SimSun"/>
                          <a:cs typeface="SimSun"/>
                        </a:rPr>
                        <a:t>月</a:t>
                      </a:r>
                      <a:r>
                        <a:rPr sz="1100" spc="-195" dirty="0">
                          <a:solidFill>
                            <a:srgbClr val="231F20"/>
                          </a:solidFill>
                          <a:latin typeface="SimSun"/>
                          <a:cs typeface="SimSun"/>
                        </a:rPr>
                        <a:t> </a:t>
                      </a:r>
                      <a:r>
                        <a:rPr sz="1100" spc="5" dirty="0">
                          <a:solidFill>
                            <a:srgbClr val="231F20"/>
                          </a:solidFill>
                          <a:latin typeface="Arial"/>
                          <a:cs typeface="Arial"/>
                        </a:rPr>
                        <a:t>27</a:t>
                      </a:r>
                      <a:r>
                        <a:rPr sz="1100" spc="50" dirty="0">
                          <a:solidFill>
                            <a:srgbClr val="231F20"/>
                          </a:solidFill>
                          <a:latin typeface="Arial"/>
                          <a:cs typeface="Arial"/>
                        </a:rPr>
                        <a:t> </a:t>
                      </a:r>
                      <a:r>
                        <a:rPr sz="1100" spc="25" dirty="0">
                          <a:solidFill>
                            <a:srgbClr val="231F20"/>
                          </a:solidFill>
                          <a:latin typeface="SimSun"/>
                          <a:cs typeface="SimSun"/>
                        </a:rPr>
                        <a:t>日。</a:t>
                      </a:r>
                      <a:endParaRPr sz="1100">
                        <a:latin typeface="SimSun"/>
                        <a:cs typeface="SimSun"/>
                      </a:endParaRPr>
                    </a:p>
                    <a:p>
                      <a:pPr marL="283845">
                        <a:lnSpc>
                          <a:spcPct val="100000"/>
                        </a:lnSpc>
                        <a:spcBef>
                          <a:spcPts val="480"/>
                        </a:spcBef>
                      </a:pPr>
                      <a:r>
                        <a:rPr sz="1100" spc="25" dirty="0">
                          <a:solidFill>
                            <a:srgbClr val="231F20"/>
                          </a:solidFill>
                          <a:latin typeface="SimSun"/>
                          <a:cs typeface="SimSun"/>
                        </a:rPr>
                        <a:t>取</a:t>
                      </a:r>
                      <a:r>
                        <a:rPr sz="1100" dirty="0">
                          <a:solidFill>
                            <a:srgbClr val="231F20"/>
                          </a:solidFill>
                          <a:latin typeface="SimSun"/>
                          <a:cs typeface="SimSun"/>
                        </a:rPr>
                        <a:t>自</a:t>
                      </a:r>
                      <a:r>
                        <a:rPr sz="1100" spc="-195" dirty="0">
                          <a:solidFill>
                            <a:srgbClr val="231F20"/>
                          </a:solidFill>
                          <a:latin typeface="SimSun"/>
                          <a:cs typeface="SimSun"/>
                        </a:rPr>
                        <a:t> </a:t>
                      </a:r>
                      <a:r>
                        <a:rPr sz="1100" spc="25" dirty="0">
                          <a:solidFill>
                            <a:srgbClr val="231F20"/>
                          </a:solidFill>
                          <a:latin typeface="Arial"/>
                          <a:cs typeface="Arial"/>
                        </a:rPr>
                        <a:t>https://reurl.cc/Eo0Q4m</a:t>
                      </a:r>
                      <a:endParaRPr sz="1100">
                        <a:latin typeface="Arial"/>
                        <a:cs typeface="Arial"/>
                      </a:endParaRPr>
                    </a:p>
                  </a:txBody>
                  <a:tcPr marL="0" marR="0" marT="90805" marB="0">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0"/>
                  </a:ext>
                </a:extLst>
              </a:tr>
              <a:tr h="3098800">
                <a:tc vMerge="1">
                  <a:txBody>
                    <a:bodyPr/>
                    <a:lstStyle/>
                    <a:p>
                      <a:endParaRPr/>
                    </a:p>
                  </a:txBody>
                  <a:tcPr marL="0" marR="0" marT="0" marB="0">
                    <a:lnT w="6350">
                      <a:solidFill>
                        <a:srgbClr val="FFFFFF"/>
                      </a:solidFill>
                      <a:prstDash val="solid"/>
                    </a:lnT>
                    <a:solidFill>
                      <a:srgbClr val="61A489"/>
                    </a:solidFill>
                  </a:tcPr>
                </a:tc>
                <a:tc>
                  <a:txBody>
                    <a:bodyPr/>
                    <a:lstStyle/>
                    <a:p>
                      <a:pPr marL="262255" indent="-158115">
                        <a:lnSpc>
                          <a:spcPct val="100000"/>
                        </a:lnSpc>
                        <a:spcBef>
                          <a:spcPts val="715"/>
                        </a:spcBef>
                        <a:buFont typeface="Arial"/>
                        <a:buAutoNum type="arabicPeriod"/>
                        <a:tabLst>
                          <a:tab pos="262890" algn="l"/>
                        </a:tabLst>
                      </a:pPr>
                      <a:r>
                        <a:rPr sz="1100" spc="25" dirty="0">
                          <a:solidFill>
                            <a:srgbClr val="231F20"/>
                          </a:solidFill>
                          <a:latin typeface="SimSun"/>
                          <a:cs typeface="SimSun"/>
                        </a:rPr>
                        <a:t>設備：電腦、網路與投影機</a:t>
                      </a:r>
                      <a:endParaRPr sz="1100">
                        <a:latin typeface="SimSun"/>
                        <a:cs typeface="SimSun"/>
                      </a:endParaRPr>
                    </a:p>
                    <a:p>
                      <a:pPr marL="262255" indent="-158115">
                        <a:lnSpc>
                          <a:spcPct val="100000"/>
                        </a:lnSpc>
                        <a:spcBef>
                          <a:spcPts val="480"/>
                        </a:spcBef>
                        <a:buFont typeface="Arial"/>
                        <a:buAutoNum type="arabicPeriod"/>
                        <a:tabLst>
                          <a:tab pos="262890" algn="l"/>
                        </a:tabLst>
                      </a:pPr>
                      <a:r>
                        <a:rPr sz="1100" spc="25" dirty="0">
                          <a:solidFill>
                            <a:srgbClr val="231F20"/>
                          </a:solidFill>
                          <a:latin typeface="SimSun"/>
                          <a:cs typeface="SimSun"/>
                        </a:rPr>
                        <a:t>教具：教材資料</a:t>
                      </a:r>
                      <a:endParaRPr sz="1100">
                        <a:latin typeface="SimSun"/>
                        <a:cs typeface="SimSun"/>
                      </a:endParaRPr>
                    </a:p>
                    <a:p>
                      <a:pPr marL="283845">
                        <a:lnSpc>
                          <a:spcPct val="100000"/>
                        </a:lnSpc>
                        <a:spcBef>
                          <a:spcPts val="480"/>
                        </a:spcBef>
                      </a:pPr>
                      <a:r>
                        <a:rPr sz="1100" dirty="0">
                          <a:solidFill>
                            <a:srgbClr val="231F20"/>
                          </a:solidFill>
                          <a:latin typeface="SimSun"/>
                          <a:cs typeface="SimSun"/>
                        </a:rPr>
                        <a:t>⑴</a:t>
                      </a:r>
                      <a:r>
                        <a:rPr sz="1100" spc="-220" dirty="0">
                          <a:solidFill>
                            <a:srgbClr val="231F20"/>
                          </a:solidFill>
                          <a:latin typeface="SimSun"/>
                          <a:cs typeface="SimSun"/>
                        </a:rPr>
                        <a:t> </a:t>
                      </a:r>
                      <a:r>
                        <a:rPr sz="1100" spc="25" dirty="0">
                          <a:solidFill>
                            <a:srgbClr val="231F20"/>
                          </a:solidFill>
                          <a:latin typeface="SimSun"/>
                          <a:cs typeface="SimSun"/>
                        </a:rPr>
                        <a:t>附</a:t>
                      </a:r>
                      <a:r>
                        <a:rPr sz="1100" dirty="0">
                          <a:solidFill>
                            <a:srgbClr val="231F20"/>
                          </a:solidFill>
                          <a:latin typeface="SimSun"/>
                          <a:cs typeface="SimSun"/>
                        </a:rPr>
                        <a:t>件</a:t>
                      </a:r>
                      <a:r>
                        <a:rPr sz="1100" spc="-220" dirty="0">
                          <a:solidFill>
                            <a:srgbClr val="231F20"/>
                          </a:solidFill>
                          <a:latin typeface="SimSun"/>
                          <a:cs typeface="SimSun"/>
                        </a:rPr>
                        <a:t> </a:t>
                      </a:r>
                      <a:r>
                        <a:rPr sz="1100" dirty="0">
                          <a:solidFill>
                            <a:srgbClr val="231F20"/>
                          </a:solidFill>
                          <a:latin typeface="Arial"/>
                          <a:cs typeface="Arial"/>
                        </a:rPr>
                        <a:t>V-31</a:t>
                      </a:r>
                      <a:r>
                        <a:rPr sz="1100" spc="25" dirty="0">
                          <a:solidFill>
                            <a:srgbClr val="231F20"/>
                          </a:solidFill>
                          <a:latin typeface="Arial"/>
                          <a:cs typeface="Arial"/>
                        </a:rPr>
                        <a:t> </a:t>
                      </a:r>
                      <a:r>
                        <a:rPr sz="1100" spc="25" dirty="0">
                          <a:solidFill>
                            <a:srgbClr val="231F20"/>
                          </a:solidFill>
                          <a:latin typeface="SimSun"/>
                          <a:cs typeface="SimSun"/>
                        </a:rPr>
                        <a:t>自行車與電動機車介紹及規定</a:t>
                      </a:r>
                      <a:endParaRPr sz="1100">
                        <a:latin typeface="SimSun"/>
                        <a:cs typeface="SimSun"/>
                      </a:endParaRPr>
                    </a:p>
                    <a:p>
                      <a:pPr marL="283845">
                        <a:lnSpc>
                          <a:spcPct val="100000"/>
                        </a:lnSpc>
                        <a:spcBef>
                          <a:spcPts val="480"/>
                        </a:spcBef>
                      </a:pPr>
                      <a:r>
                        <a:rPr sz="1100" dirty="0">
                          <a:solidFill>
                            <a:srgbClr val="231F20"/>
                          </a:solidFill>
                          <a:latin typeface="SimSun"/>
                          <a:cs typeface="SimSun"/>
                        </a:rPr>
                        <a:t>⑵</a:t>
                      </a:r>
                      <a:r>
                        <a:rPr sz="1100" spc="-220" dirty="0">
                          <a:solidFill>
                            <a:srgbClr val="231F20"/>
                          </a:solidFill>
                          <a:latin typeface="SimSun"/>
                          <a:cs typeface="SimSun"/>
                        </a:rPr>
                        <a:t> </a:t>
                      </a:r>
                      <a:r>
                        <a:rPr sz="1100" spc="25" dirty="0">
                          <a:solidFill>
                            <a:srgbClr val="231F20"/>
                          </a:solidFill>
                          <a:latin typeface="SimSun"/>
                          <a:cs typeface="SimSun"/>
                        </a:rPr>
                        <a:t>附</a:t>
                      </a:r>
                      <a:r>
                        <a:rPr sz="1100" dirty="0">
                          <a:solidFill>
                            <a:srgbClr val="231F20"/>
                          </a:solidFill>
                          <a:latin typeface="SimSun"/>
                          <a:cs typeface="SimSun"/>
                        </a:rPr>
                        <a:t>件</a:t>
                      </a:r>
                      <a:r>
                        <a:rPr sz="1100" spc="-220" dirty="0">
                          <a:solidFill>
                            <a:srgbClr val="231F20"/>
                          </a:solidFill>
                          <a:latin typeface="SimSun"/>
                          <a:cs typeface="SimSun"/>
                        </a:rPr>
                        <a:t> </a:t>
                      </a:r>
                      <a:r>
                        <a:rPr sz="1100" dirty="0">
                          <a:solidFill>
                            <a:srgbClr val="231F20"/>
                          </a:solidFill>
                          <a:latin typeface="Arial"/>
                          <a:cs typeface="Arial"/>
                        </a:rPr>
                        <a:t>V-33</a:t>
                      </a:r>
                      <a:r>
                        <a:rPr sz="1100" spc="25" dirty="0">
                          <a:solidFill>
                            <a:srgbClr val="231F20"/>
                          </a:solidFill>
                          <a:latin typeface="Arial"/>
                          <a:cs typeface="Arial"/>
                        </a:rPr>
                        <a:t> </a:t>
                      </a:r>
                      <a:r>
                        <a:rPr sz="1100" spc="25" dirty="0">
                          <a:solidFill>
                            <a:srgbClr val="231F20"/>
                          </a:solidFill>
                          <a:latin typeface="SimSun"/>
                          <a:cs typeface="SimSun"/>
                        </a:rPr>
                        <a:t>微型電動二輪車駕駛注意事項</a:t>
                      </a:r>
                      <a:endParaRPr sz="1100">
                        <a:latin typeface="SimSun"/>
                        <a:cs typeface="SimSun"/>
                      </a:endParaRPr>
                    </a:p>
                    <a:p>
                      <a:pPr marL="283845">
                        <a:lnSpc>
                          <a:spcPct val="100000"/>
                        </a:lnSpc>
                        <a:spcBef>
                          <a:spcPts val="480"/>
                        </a:spcBef>
                      </a:pPr>
                      <a:r>
                        <a:rPr sz="1100" dirty="0">
                          <a:solidFill>
                            <a:srgbClr val="231F20"/>
                          </a:solidFill>
                          <a:latin typeface="SimSun"/>
                          <a:cs typeface="SimSun"/>
                        </a:rPr>
                        <a:t>⑶</a:t>
                      </a:r>
                      <a:r>
                        <a:rPr sz="1100" spc="-195" dirty="0">
                          <a:solidFill>
                            <a:srgbClr val="231F20"/>
                          </a:solidFill>
                          <a:latin typeface="SimSun"/>
                          <a:cs typeface="SimSun"/>
                        </a:rPr>
                        <a:t> </a:t>
                      </a:r>
                      <a:r>
                        <a:rPr sz="1100" spc="25" dirty="0">
                          <a:solidFill>
                            <a:srgbClr val="231F20"/>
                          </a:solidFill>
                          <a:latin typeface="SimSun"/>
                          <a:cs typeface="SimSun"/>
                        </a:rPr>
                        <a:t>附</a:t>
                      </a:r>
                      <a:r>
                        <a:rPr sz="1100" dirty="0">
                          <a:solidFill>
                            <a:srgbClr val="231F20"/>
                          </a:solidFill>
                          <a:latin typeface="SimSun"/>
                          <a:cs typeface="SimSun"/>
                        </a:rPr>
                        <a:t>件</a:t>
                      </a:r>
                      <a:r>
                        <a:rPr sz="1100" spc="-195" dirty="0">
                          <a:solidFill>
                            <a:srgbClr val="231F20"/>
                          </a:solidFill>
                          <a:latin typeface="SimSun"/>
                          <a:cs typeface="SimSun"/>
                        </a:rPr>
                        <a:t> </a:t>
                      </a:r>
                      <a:r>
                        <a:rPr sz="1100" dirty="0">
                          <a:solidFill>
                            <a:srgbClr val="231F20"/>
                          </a:solidFill>
                          <a:latin typeface="Arial"/>
                          <a:cs typeface="Arial"/>
                        </a:rPr>
                        <a:t>V-35</a:t>
                      </a:r>
                      <a:r>
                        <a:rPr sz="1100" spc="50" dirty="0">
                          <a:solidFill>
                            <a:srgbClr val="231F20"/>
                          </a:solidFill>
                          <a:latin typeface="Arial"/>
                          <a:cs typeface="Arial"/>
                        </a:rPr>
                        <a:t> </a:t>
                      </a:r>
                      <a:r>
                        <a:rPr sz="1100" spc="25" dirty="0">
                          <a:solidFill>
                            <a:srgbClr val="231F20"/>
                          </a:solidFill>
                          <a:latin typeface="SimSun"/>
                          <a:cs typeface="SimSun"/>
                        </a:rPr>
                        <a:t>微型電動二輪車之駕駛路權與規定</a:t>
                      </a:r>
                      <a:endParaRPr sz="1100">
                        <a:latin typeface="SimSun"/>
                        <a:cs typeface="SimSun"/>
                      </a:endParaRPr>
                    </a:p>
                    <a:p>
                      <a:pPr marL="283845">
                        <a:lnSpc>
                          <a:spcPct val="100000"/>
                        </a:lnSpc>
                        <a:spcBef>
                          <a:spcPts val="480"/>
                        </a:spcBef>
                      </a:pPr>
                      <a:r>
                        <a:rPr sz="1100" dirty="0">
                          <a:solidFill>
                            <a:srgbClr val="231F20"/>
                          </a:solidFill>
                          <a:latin typeface="SimSun"/>
                          <a:cs typeface="SimSun"/>
                        </a:rPr>
                        <a:t>⑷</a:t>
                      </a:r>
                      <a:r>
                        <a:rPr sz="1100" spc="-195" dirty="0">
                          <a:solidFill>
                            <a:srgbClr val="231F20"/>
                          </a:solidFill>
                          <a:latin typeface="SimSun"/>
                          <a:cs typeface="SimSun"/>
                        </a:rPr>
                        <a:t> </a:t>
                      </a:r>
                      <a:r>
                        <a:rPr sz="1100" spc="25" dirty="0">
                          <a:solidFill>
                            <a:srgbClr val="231F20"/>
                          </a:solidFill>
                          <a:latin typeface="SimSun"/>
                          <a:cs typeface="SimSun"/>
                        </a:rPr>
                        <a:t>附</a:t>
                      </a:r>
                      <a:r>
                        <a:rPr sz="1100" dirty="0">
                          <a:solidFill>
                            <a:srgbClr val="231F20"/>
                          </a:solidFill>
                          <a:latin typeface="SimSun"/>
                          <a:cs typeface="SimSun"/>
                        </a:rPr>
                        <a:t>件</a:t>
                      </a:r>
                      <a:r>
                        <a:rPr sz="1100" spc="-195" dirty="0">
                          <a:solidFill>
                            <a:srgbClr val="231F20"/>
                          </a:solidFill>
                          <a:latin typeface="SimSun"/>
                          <a:cs typeface="SimSun"/>
                        </a:rPr>
                        <a:t> </a:t>
                      </a:r>
                      <a:r>
                        <a:rPr sz="1100" dirty="0">
                          <a:solidFill>
                            <a:srgbClr val="231F20"/>
                          </a:solidFill>
                          <a:latin typeface="Arial"/>
                          <a:cs typeface="Arial"/>
                        </a:rPr>
                        <a:t>V-37</a:t>
                      </a:r>
                      <a:r>
                        <a:rPr sz="1100" spc="50" dirty="0">
                          <a:solidFill>
                            <a:srgbClr val="231F20"/>
                          </a:solidFill>
                          <a:latin typeface="Arial"/>
                          <a:cs typeface="Arial"/>
                        </a:rPr>
                        <a:t> </a:t>
                      </a:r>
                      <a:r>
                        <a:rPr sz="1100" spc="25" dirty="0">
                          <a:solidFill>
                            <a:srgbClr val="231F20"/>
                          </a:solidFill>
                          <a:latin typeface="SimSun"/>
                          <a:cs typeface="SimSun"/>
                        </a:rPr>
                        <a:t>教材資</a:t>
                      </a:r>
                      <a:r>
                        <a:rPr sz="1100" dirty="0">
                          <a:solidFill>
                            <a:srgbClr val="231F20"/>
                          </a:solidFill>
                          <a:latin typeface="SimSun"/>
                          <a:cs typeface="SimSun"/>
                        </a:rPr>
                        <a:t>料</a:t>
                      </a:r>
                      <a:r>
                        <a:rPr sz="1100" spc="-195" dirty="0">
                          <a:solidFill>
                            <a:srgbClr val="231F20"/>
                          </a:solidFill>
                          <a:latin typeface="SimSun"/>
                          <a:cs typeface="SimSun"/>
                        </a:rPr>
                        <a:t> </a:t>
                      </a:r>
                      <a:r>
                        <a:rPr sz="1100" dirty="0">
                          <a:solidFill>
                            <a:srgbClr val="231F20"/>
                          </a:solidFill>
                          <a:latin typeface="Arial"/>
                          <a:cs typeface="Arial"/>
                        </a:rPr>
                        <a:t>-</a:t>
                      </a:r>
                      <a:r>
                        <a:rPr sz="1100" spc="50" dirty="0">
                          <a:solidFill>
                            <a:srgbClr val="231F20"/>
                          </a:solidFill>
                          <a:latin typeface="Arial"/>
                          <a:cs typeface="Arial"/>
                        </a:rPr>
                        <a:t> </a:t>
                      </a:r>
                      <a:r>
                        <a:rPr sz="1100" spc="25" dirty="0">
                          <a:solidFill>
                            <a:srgbClr val="231F20"/>
                          </a:solidFill>
                          <a:latin typeface="SimSun"/>
                          <a:cs typeface="SimSun"/>
                        </a:rPr>
                        <a:t>微型電動二輪車圖卡</a:t>
                      </a:r>
                      <a:endParaRPr sz="1100">
                        <a:latin typeface="SimSun"/>
                        <a:cs typeface="SimSun"/>
                      </a:endParaRPr>
                    </a:p>
                    <a:p>
                      <a:pPr marL="262255" indent="-158115">
                        <a:lnSpc>
                          <a:spcPct val="100000"/>
                        </a:lnSpc>
                        <a:spcBef>
                          <a:spcPts val="475"/>
                        </a:spcBef>
                        <a:buFont typeface="Arial"/>
                        <a:buAutoNum type="arabicPeriod" startAt="3"/>
                        <a:tabLst>
                          <a:tab pos="262890" algn="l"/>
                        </a:tabLst>
                      </a:pPr>
                      <a:r>
                        <a:rPr sz="1100" spc="25" dirty="0">
                          <a:solidFill>
                            <a:srgbClr val="231F20"/>
                          </a:solidFill>
                          <a:latin typeface="SimSun"/>
                          <a:cs typeface="SimSun"/>
                        </a:rPr>
                        <a:t>學習單：</a:t>
                      </a:r>
                      <a:endParaRPr sz="1100">
                        <a:latin typeface="SimSun"/>
                        <a:cs typeface="SimSun"/>
                      </a:endParaRPr>
                    </a:p>
                    <a:p>
                      <a:pPr marL="283845">
                        <a:lnSpc>
                          <a:spcPct val="100000"/>
                        </a:lnSpc>
                        <a:spcBef>
                          <a:spcPts val="480"/>
                        </a:spcBef>
                      </a:pPr>
                      <a:r>
                        <a:rPr sz="1100" dirty="0">
                          <a:solidFill>
                            <a:srgbClr val="231F20"/>
                          </a:solidFill>
                          <a:latin typeface="SimSun"/>
                          <a:cs typeface="SimSun"/>
                        </a:rPr>
                        <a:t>⑴</a:t>
                      </a:r>
                      <a:r>
                        <a:rPr sz="1100" spc="-195" dirty="0">
                          <a:solidFill>
                            <a:srgbClr val="231F20"/>
                          </a:solidFill>
                          <a:latin typeface="SimSun"/>
                          <a:cs typeface="SimSun"/>
                        </a:rPr>
                        <a:t> </a:t>
                      </a:r>
                      <a:r>
                        <a:rPr sz="1100" spc="25" dirty="0">
                          <a:solidFill>
                            <a:srgbClr val="231F20"/>
                          </a:solidFill>
                          <a:latin typeface="SimSun"/>
                          <a:cs typeface="SimSun"/>
                        </a:rPr>
                        <a:t>附</a:t>
                      </a:r>
                      <a:r>
                        <a:rPr sz="1100" dirty="0">
                          <a:solidFill>
                            <a:srgbClr val="231F20"/>
                          </a:solidFill>
                          <a:latin typeface="SimSun"/>
                          <a:cs typeface="SimSun"/>
                        </a:rPr>
                        <a:t>件</a:t>
                      </a:r>
                      <a:r>
                        <a:rPr sz="1100" spc="-195" dirty="0">
                          <a:solidFill>
                            <a:srgbClr val="231F20"/>
                          </a:solidFill>
                          <a:latin typeface="SimSun"/>
                          <a:cs typeface="SimSun"/>
                        </a:rPr>
                        <a:t> </a:t>
                      </a:r>
                      <a:r>
                        <a:rPr sz="1100" dirty="0">
                          <a:solidFill>
                            <a:srgbClr val="231F20"/>
                          </a:solidFill>
                          <a:latin typeface="Arial"/>
                          <a:cs typeface="Arial"/>
                        </a:rPr>
                        <a:t>V-32</a:t>
                      </a:r>
                      <a:r>
                        <a:rPr sz="1100" spc="50" dirty="0">
                          <a:solidFill>
                            <a:srgbClr val="231F20"/>
                          </a:solidFill>
                          <a:latin typeface="Arial"/>
                          <a:cs typeface="Arial"/>
                        </a:rPr>
                        <a:t> </a:t>
                      </a:r>
                      <a:r>
                        <a:rPr sz="1100" spc="25" dirty="0">
                          <a:solidFill>
                            <a:srgbClr val="231F20"/>
                          </a:solidFill>
                          <a:latin typeface="SimSun"/>
                          <a:cs typeface="SimSun"/>
                        </a:rPr>
                        <a:t>學習</a:t>
                      </a:r>
                      <a:r>
                        <a:rPr sz="1100" dirty="0">
                          <a:solidFill>
                            <a:srgbClr val="231F20"/>
                          </a:solidFill>
                          <a:latin typeface="SimSun"/>
                          <a:cs typeface="SimSun"/>
                        </a:rPr>
                        <a:t>單</a:t>
                      </a:r>
                      <a:r>
                        <a:rPr sz="1100" spc="-254" dirty="0">
                          <a:solidFill>
                            <a:srgbClr val="231F20"/>
                          </a:solidFill>
                          <a:latin typeface="SimSun"/>
                          <a:cs typeface="SimSun"/>
                        </a:rPr>
                        <a:t> </a:t>
                      </a:r>
                      <a:r>
                        <a:rPr sz="1100" dirty="0">
                          <a:solidFill>
                            <a:srgbClr val="231F20"/>
                          </a:solidFill>
                          <a:latin typeface="Arial"/>
                          <a:cs typeface="Arial"/>
                        </a:rPr>
                        <a:t>-</a:t>
                      </a:r>
                      <a:r>
                        <a:rPr sz="1100" spc="-10" dirty="0">
                          <a:solidFill>
                            <a:srgbClr val="231F20"/>
                          </a:solidFill>
                          <a:latin typeface="Arial"/>
                          <a:cs typeface="Arial"/>
                        </a:rPr>
                        <a:t> </a:t>
                      </a:r>
                      <a:r>
                        <a:rPr sz="1100" spc="25" dirty="0">
                          <a:solidFill>
                            <a:srgbClr val="231F20"/>
                          </a:solidFill>
                          <a:latin typeface="SimSun"/>
                          <a:cs typeface="SimSun"/>
                        </a:rPr>
                        <a:t>微小身影大魅力</a:t>
                      </a:r>
                      <a:endParaRPr sz="1100">
                        <a:latin typeface="SimSun"/>
                        <a:cs typeface="SimSun"/>
                      </a:endParaRPr>
                    </a:p>
                    <a:p>
                      <a:pPr marL="283845">
                        <a:lnSpc>
                          <a:spcPct val="100000"/>
                        </a:lnSpc>
                        <a:spcBef>
                          <a:spcPts val="480"/>
                        </a:spcBef>
                      </a:pPr>
                      <a:r>
                        <a:rPr sz="1100" dirty="0">
                          <a:solidFill>
                            <a:srgbClr val="231F20"/>
                          </a:solidFill>
                          <a:latin typeface="SimSun"/>
                          <a:cs typeface="SimSun"/>
                        </a:rPr>
                        <a:t>⑵</a:t>
                      </a:r>
                      <a:r>
                        <a:rPr sz="1100" spc="-195" dirty="0">
                          <a:solidFill>
                            <a:srgbClr val="231F20"/>
                          </a:solidFill>
                          <a:latin typeface="SimSun"/>
                          <a:cs typeface="SimSun"/>
                        </a:rPr>
                        <a:t> </a:t>
                      </a:r>
                      <a:r>
                        <a:rPr sz="1100" spc="25" dirty="0">
                          <a:solidFill>
                            <a:srgbClr val="231F20"/>
                          </a:solidFill>
                          <a:latin typeface="SimSun"/>
                          <a:cs typeface="SimSun"/>
                        </a:rPr>
                        <a:t>附</a:t>
                      </a:r>
                      <a:r>
                        <a:rPr sz="1100" dirty="0">
                          <a:solidFill>
                            <a:srgbClr val="231F20"/>
                          </a:solidFill>
                          <a:latin typeface="SimSun"/>
                          <a:cs typeface="SimSun"/>
                        </a:rPr>
                        <a:t>件</a:t>
                      </a:r>
                      <a:r>
                        <a:rPr sz="1100" spc="-195" dirty="0">
                          <a:solidFill>
                            <a:srgbClr val="231F20"/>
                          </a:solidFill>
                          <a:latin typeface="SimSun"/>
                          <a:cs typeface="SimSun"/>
                        </a:rPr>
                        <a:t> </a:t>
                      </a:r>
                      <a:r>
                        <a:rPr sz="1100" dirty="0">
                          <a:solidFill>
                            <a:srgbClr val="231F20"/>
                          </a:solidFill>
                          <a:latin typeface="Arial"/>
                          <a:cs typeface="Arial"/>
                        </a:rPr>
                        <a:t>V-34</a:t>
                      </a:r>
                      <a:r>
                        <a:rPr sz="1100" spc="50" dirty="0">
                          <a:solidFill>
                            <a:srgbClr val="231F20"/>
                          </a:solidFill>
                          <a:latin typeface="Arial"/>
                          <a:cs typeface="Arial"/>
                        </a:rPr>
                        <a:t> </a:t>
                      </a:r>
                      <a:r>
                        <a:rPr sz="1100" spc="25" dirty="0">
                          <a:solidFill>
                            <a:srgbClr val="231F20"/>
                          </a:solidFill>
                          <a:latin typeface="SimSun"/>
                          <a:cs typeface="SimSun"/>
                        </a:rPr>
                        <a:t>學習</a:t>
                      </a:r>
                      <a:r>
                        <a:rPr sz="1100" dirty="0">
                          <a:solidFill>
                            <a:srgbClr val="231F20"/>
                          </a:solidFill>
                          <a:latin typeface="SimSun"/>
                          <a:cs typeface="SimSun"/>
                        </a:rPr>
                        <a:t>單</a:t>
                      </a:r>
                      <a:r>
                        <a:rPr sz="1100" spc="-254" dirty="0">
                          <a:solidFill>
                            <a:srgbClr val="231F20"/>
                          </a:solidFill>
                          <a:latin typeface="SimSun"/>
                          <a:cs typeface="SimSun"/>
                        </a:rPr>
                        <a:t> </a:t>
                      </a:r>
                      <a:r>
                        <a:rPr sz="1100" dirty="0">
                          <a:solidFill>
                            <a:srgbClr val="231F20"/>
                          </a:solidFill>
                          <a:latin typeface="Arial"/>
                          <a:cs typeface="Arial"/>
                        </a:rPr>
                        <a:t>-</a:t>
                      </a:r>
                      <a:r>
                        <a:rPr sz="1100" spc="-10" dirty="0">
                          <a:solidFill>
                            <a:srgbClr val="231F20"/>
                          </a:solidFill>
                          <a:latin typeface="Arial"/>
                          <a:cs typeface="Arial"/>
                        </a:rPr>
                        <a:t> </a:t>
                      </a:r>
                      <a:r>
                        <a:rPr sz="1100" spc="25" dirty="0">
                          <a:solidFill>
                            <a:srgbClr val="231F20"/>
                          </a:solidFill>
                          <a:latin typeface="SimSun"/>
                          <a:cs typeface="SimSun"/>
                        </a:rPr>
                        <a:t>微電之旅</a:t>
                      </a:r>
                      <a:endParaRPr sz="1100">
                        <a:latin typeface="SimSun"/>
                        <a:cs typeface="SimSun"/>
                      </a:endParaRPr>
                    </a:p>
                    <a:p>
                      <a:pPr marL="283845">
                        <a:lnSpc>
                          <a:spcPct val="100000"/>
                        </a:lnSpc>
                        <a:spcBef>
                          <a:spcPts val="480"/>
                        </a:spcBef>
                      </a:pPr>
                      <a:r>
                        <a:rPr sz="1100" dirty="0">
                          <a:solidFill>
                            <a:srgbClr val="231F20"/>
                          </a:solidFill>
                          <a:latin typeface="SimSun"/>
                          <a:cs typeface="SimSun"/>
                        </a:rPr>
                        <a:t>⑶</a:t>
                      </a:r>
                      <a:r>
                        <a:rPr sz="1100" spc="-195" dirty="0">
                          <a:solidFill>
                            <a:srgbClr val="231F20"/>
                          </a:solidFill>
                          <a:latin typeface="SimSun"/>
                          <a:cs typeface="SimSun"/>
                        </a:rPr>
                        <a:t> </a:t>
                      </a:r>
                      <a:r>
                        <a:rPr sz="1100" spc="25" dirty="0">
                          <a:solidFill>
                            <a:srgbClr val="231F20"/>
                          </a:solidFill>
                          <a:latin typeface="SimSun"/>
                          <a:cs typeface="SimSun"/>
                        </a:rPr>
                        <a:t>附</a:t>
                      </a:r>
                      <a:r>
                        <a:rPr sz="1100" dirty="0">
                          <a:solidFill>
                            <a:srgbClr val="231F20"/>
                          </a:solidFill>
                          <a:latin typeface="SimSun"/>
                          <a:cs typeface="SimSun"/>
                        </a:rPr>
                        <a:t>件</a:t>
                      </a:r>
                      <a:r>
                        <a:rPr sz="1100" spc="-195" dirty="0">
                          <a:solidFill>
                            <a:srgbClr val="231F20"/>
                          </a:solidFill>
                          <a:latin typeface="SimSun"/>
                          <a:cs typeface="SimSun"/>
                        </a:rPr>
                        <a:t> </a:t>
                      </a:r>
                      <a:r>
                        <a:rPr sz="1100" dirty="0">
                          <a:solidFill>
                            <a:srgbClr val="231F20"/>
                          </a:solidFill>
                          <a:latin typeface="Arial"/>
                          <a:cs typeface="Arial"/>
                        </a:rPr>
                        <a:t>V-36</a:t>
                      </a:r>
                      <a:r>
                        <a:rPr sz="1100" spc="50" dirty="0">
                          <a:solidFill>
                            <a:srgbClr val="231F20"/>
                          </a:solidFill>
                          <a:latin typeface="Arial"/>
                          <a:cs typeface="Arial"/>
                        </a:rPr>
                        <a:t> </a:t>
                      </a:r>
                      <a:r>
                        <a:rPr sz="1100" spc="25" dirty="0">
                          <a:solidFill>
                            <a:srgbClr val="231F20"/>
                          </a:solidFill>
                          <a:latin typeface="SimSun"/>
                          <a:cs typeface="SimSun"/>
                        </a:rPr>
                        <a:t>學習</a:t>
                      </a:r>
                      <a:r>
                        <a:rPr sz="1100" dirty="0">
                          <a:solidFill>
                            <a:srgbClr val="231F20"/>
                          </a:solidFill>
                          <a:latin typeface="SimSun"/>
                          <a:cs typeface="SimSun"/>
                        </a:rPr>
                        <a:t>單</a:t>
                      </a:r>
                      <a:r>
                        <a:rPr sz="1100" spc="-254" dirty="0">
                          <a:solidFill>
                            <a:srgbClr val="231F20"/>
                          </a:solidFill>
                          <a:latin typeface="SimSun"/>
                          <a:cs typeface="SimSun"/>
                        </a:rPr>
                        <a:t> </a:t>
                      </a:r>
                      <a:r>
                        <a:rPr sz="1100" spc="25" dirty="0">
                          <a:solidFill>
                            <a:srgbClr val="231F20"/>
                          </a:solidFill>
                          <a:latin typeface="Arial"/>
                          <a:cs typeface="Arial"/>
                        </a:rPr>
                        <a:t>-</a:t>
                      </a:r>
                      <a:r>
                        <a:rPr sz="1100" spc="25" dirty="0">
                          <a:solidFill>
                            <a:srgbClr val="231F20"/>
                          </a:solidFill>
                          <a:latin typeface="SimSun"/>
                          <a:cs typeface="SimSun"/>
                        </a:rPr>
                        <a:t>「微」笑出門，安「駕」回家</a:t>
                      </a:r>
                      <a:endParaRPr sz="1100">
                        <a:latin typeface="SimSun"/>
                        <a:cs typeface="SimSun"/>
                      </a:endParaRPr>
                    </a:p>
                    <a:p>
                      <a:pPr marL="262255" indent="-158115">
                        <a:lnSpc>
                          <a:spcPct val="100000"/>
                        </a:lnSpc>
                        <a:spcBef>
                          <a:spcPts val="480"/>
                        </a:spcBef>
                        <a:buFont typeface="Arial"/>
                        <a:buAutoNum type="arabicPeriod" startAt="4"/>
                        <a:tabLst>
                          <a:tab pos="262890" algn="l"/>
                        </a:tabLst>
                      </a:pPr>
                      <a:r>
                        <a:rPr sz="1100" spc="25" dirty="0">
                          <a:solidFill>
                            <a:srgbClr val="231F20"/>
                          </a:solidFill>
                          <a:latin typeface="SimSun"/>
                          <a:cs typeface="SimSun"/>
                        </a:rPr>
                        <a:t>影片：</a:t>
                      </a:r>
                      <a:endParaRPr sz="1100">
                        <a:latin typeface="SimSun"/>
                        <a:cs typeface="SimSun"/>
                      </a:endParaRPr>
                    </a:p>
                    <a:p>
                      <a:pPr marL="469265" marR="60960" indent="-186055">
                        <a:lnSpc>
                          <a:spcPct val="136300"/>
                        </a:lnSpc>
                      </a:pPr>
                      <a:r>
                        <a:rPr sz="1100" dirty="0">
                          <a:solidFill>
                            <a:srgbClr val="231F20"/>
                          </a:solidFill>
                          <a:latin typeface="SimSun"/>
                          <a:cs typeface="SimSun"/>
                        </a:rPr>
                        <a:t>⑴</a:t>
                      </a:r>
                      <a:r>
                        <a:rPr sz="1100" spc="-275" dirty="0">
                          <a:solidFill>
                            <a:srgbClr val="231F20"/>
                          </a:solidFill>
                          <a:latin typeface="SimSun"/>
                          <a:cs typeface="SimSun"/>
                        </a:rPr>
                        <a:t> </a:t>
                      </a:r>
                      <a:r>
                        <a:rPr sz="1100" spc="25" dirty="0">
                          <a:solidFill>
                            <a:srgbClr val="231F20"/>
                          </a:solidFill>
                          <a:latin typeface="SimSun"/>
                          <a:cs typeface="SimSun"/>
                        </a:rPr>
                        <a:t>東森新聞</a:t>
                      </a:r>
                      <a:r>
                        <a:rPr sz="1100" spc="-125" dirty="0">
                          <a:solidFill>
                            <a:srgbClr val="231F20"/>
                          </a:solidFill>
                          <a:latin typeface="SimSun"/>
                          <a:cs typeface="SimSun"/>
                        </a:rPr>
                        <a:t>。</a:t>
                      </a:r>
                      <a:r>
                        <a:rPr sz="1100" spc="25" dirty="0">
                          <a:solidFill>
                            <a:srgbClr val="231F20"/>
                          </a:solidFill>
                          <a:latin typeface="SimSun"/>
                          <a:cs typeface="SimSun"/>
                        </a:rPr>
                        <a:t>驚！微型電動二輪車騎士</a:t>
                      </a:r>
                      <a:r>
                        <a:rPr sz="1100" spc="-125" dirty="0">
                          <a:solidFill>
                            <a:srgbClr val="231F20"/>
                          </a:solidFill>
                          <a:latin typeface="SimSun"/>
                          <a:cs typeface="SimSun"/>
                        </a:rPr>
                        <a:t>、</a:t>
                      </a:r>
                      <a:r>
                        <a:rPr sz="1100" spc="25" dirty="0">
                          <a:solidFill>
                            <a:srgbClr val="231F20"/>
                          </a:solidFill>
                          <a:latin typeface="SimSun"/>
                          <a:cs typeface="SimSun"/>
                        </a:rPr>
                        <a:t>乘客中間卡超高家具。 取</a:t>
                      </a:r>
                      <a:r>
                        <a:rPr sz="1100" dirty="0">
                          <a:solidFill>
                            <a:srgbClr val="231F20"/>
                          </a:solidFill>
                          <a:latin typeface="SimSun"/>
                          <a:cs typeface="SimSun"/>
                        </a:rPr>
                        <a:t>自</a:t>
                      </a:r>
                      <a:r>
                        <a:rPr sz="1100" spc="-190" dirty="0">
                          <a:solidFill>
                            <a:srgbClr val="231F20"/>
                          </a:solidFill>
                          <a:latin typeface="SimSun"/>
                          <a:cs typeface="SimSun"/>
                        </a:rPr>
                        <a:t> </a:t>
                      </a:r>
                      <a:r>
                        <a:rPr sz="1100" spc="25" dirty="0">
                          <a:solidFill>
                            <a:srgbClr val="231F20"/>
                          </a:solidFill>
                          <a:latin typeface="Arial"/>
                          <a:cs typeface="Arial"/>
                          <a:hlinkClick r:id="rId3"/>
                        </a:rPr>
                        <a:t>https://www.youtube.com/watch?v=FnMH-Me_bgc</a:t>
                      </a:r>
                      <a:endParaRPr sz="1100">
                        <a:latin typeface="Arial"/>
                        <a:cs typeface="Arial"/>
                      </a:endParaRPr>
                    </a:p>
                  </a:txBody>
                  <a:tcPr marL="0" marR="0" marT="90805" marB="0">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9940" y="101176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153</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4" name="object 4"/>
          <p:cNvSpPr/>
          <p:nvPr/>
        </p:nvSpPr>
        <p:spPr>
          <a:xfrm>
            <a:off x="0" y="0"/>
            <a:ext cx="7560309" cy="252095"/>
          </a:xfrm>
          <a:custGeom>
            <a:avLst/>
            <a:gdLst/>
            <a:ahLst/>
            <a:cxnLst/>
            <a:rect l="l" t="t" r="r" b="b"/>
            <a:pathLst>
              <a:path w="7560309" h="252095">
                <a:moveTo>
                  <a:pt x="7560005" y="251993"/>
                </a:moveTo>
                <a:lnTo>
                  <a:pt x="7560005" y="0"/>
                </a:lnTo>
                <a:lnTo>
                  <a:pt x="0" y="0"/>
                </a:lnTo>
                <a:lnTo>
                  <a:pt x="0" y="251993"/>
                </a:lnTo>
                <a:lnTo>
                  <a:pt x="7560005" y="251993"/>
                </a:lnTo>
                <a:close/>
              </a:path>
            </a:pathLst>
          </a:custGeom>
          <a:solidFill>
            <a:srgbClr val="7EB19B"/>
          </a:solidFill>
        </p:spPr>
        <p:txBody>
          <a:bodyPr wrap="square" lIns="0" tIns="0" rIns="0" bIns="0" rtlCol="0"/>
          <a:lstStyle/>
          <a:p>
            <a:endParaRPr/>
          </a:p>
        </p:txBody>
      </p:sp>
      <p:sp>
        <p:nvSpPr>
          <p:cNvPr id="5" name="object 5"/>
          <p:cNvSpPr/>
          <p:nvPr/>
        </p:nvSpPr>
        <p:spPr>
          <a:xfrm>
            <a:off x="975178" y="3374956"/>
            <a:ext cx="842010" cy="252095"/>
          </a:xfrm>
          <a:custGeom>
            <a:avLst/>
            <a:gdLst/>
            <a:ahLst/>
            <a:cxnLst/>
            <a:rect l="l" t="t" r="r" b="b"/>
            <a:pathLst>
              <a:path w="842010" h="252095">
                <a:moveTo>
                  <a:pt x="741438" y="0"/>
                </a:moveTo>
                <a:lnTo>
                  <a:pt x="17995" y="0"/>
                </a:lnTo>
                <a:lnTo>
                  <a:pt x="10988" y="1415"/>
                </a:lnTo>
                <a:lnTo>
                  <a:pt x="5268" y="5273"/>
                </a:lnTo>
                <a:lnTo>
                  <a:pt x="1413" y="10994"/>
                </a:lnTo>
                <a:lnTo>
                  <a:pt x="0" y="17995"/>
                </a:lnTo>
                <a:lnTo>
                  <a:pt x="0" y="233997"/>
                </a:lnTo>
                <a:lnTo>
                  <a:pt x="1413" y="241004"/>
                </a:lnTo>
                <a:lnTo>
                  <a:pt x="5268" y="246724"/>
                </a:lnTo>
                <a:lnTo>
                  <a:pt x="10988" y="250579"/>
                </a:lnTo>
                <a:lnTo>
                  <a:pt x="17995" y="251993"/>
                </a:lnTo>
                <a:lnTo>
                  <a:pt x="741438" y="251993"/>
                </a:lnTo>
                <a:lnTo>
                  <a:pt x="837628" y="140728"/>
                </a:lnTo>
                <a:lnTo>
                  <a:pt x="841924" y="126003"/>
                </a:lnTo>
                <a:lnTo>
                  <a:pt x="840850" y="118165"/>
                </a:lnTo>
                <a:lnTo>
                  <a:pt x="769785" y="14732"/>
                </a:lnTo>
                <a:lnTo>
                  <a:pt x="741438" y="0"/>
                </a:lnTo>
                <a:close/>
              </a:path>
            </a:pathLst>
          </a:custGeom>
          <a:solidFill>
            <a:srgbClr val="D8E4DE"/>
          </a:solidFill>
        </p:spPr>
        <p:txBody>
          <a:bodyPr wrap="square" lIns="0" tIns="0" rIns="0" bIns="0" rtlCol="0"/>
          <a:lstStyle/>
          <a:p>
            <a:endParaRPr/>
          </a:p>
        </p:txBody>
      </p:sp>
      <p:sp>
        <p:nvSpPr>
          <p:cNvPr id="6" name="object 6"/>
          <p:cNvSpPr/>
          <p:nvPr/>
        </p:nvSpPr>
        <p:spPr>
          <a:xfrm>
            <a:off x="975178" y="7030756"/>
            <a:ext cx="842010" cy="252095"/>
          </a:xfrm>
          <a:custGeom>
            <a:avLst/>
            <a:gdLst/>
            <a:ahLst/>
            <a:cxnLst/>
            <a:rect l="l" t="t" r="r" b="b"/>
            <a:pathLst>
              <a:path w="842010" h="252095">
                <a:moveTo>
                  <a:pt x="741438" y="0"/>
                </a:moveTo>
                <a:lnTo>
                  <a:pt x="17995" y="0"/>
                </a:lnTo>
                <a:lnTo>
                  <a:pt x="10988" y="1415"/>
                </a:lnTo>
                <a:lnTo>
                  <a:pt x="5268" y="5273"/>
                </a:lnTo>
                <a:lnTo>
                  <a:pt x="1413" y="10994"/>
                </a:lnTo>
                <a:lnTo>
                  <a:pt x="0" y="17995"/>
                </a:lnTo>
                <a:lnTo>
                  <a:pt x="0" y="233997"/>
                </a:lnTo>
                <a:lnTo>
                  <a:pt x="1413" y="241004"/>
                </a:lnTo>
                <a:lnTo>
                  <a:pt x="5268" y="246724"/>
                </a:lnTo>
                <a:lnTo>
                  <a:pt x="10988" y="250579"/>
                </a:lnTo>
                <a:lnTo>
                  <a:pt x="17995" y="251993"/>
                </a:lnTo>
                <a:lnTo>
                  <a:pt x="741438" y="251993"/>
                </a:lnTo>
                <a:lnTo>
                  <a:pt x="837628" y="140728"/>
                </a:lnTo>
                <a:lnTo>
                  <a:pt x="841924" y="126003"/>
                </a:lnTo>
                <a:lnTo>
                  <a:pt x="840850" y="118165"/>
                </a:lnTo>
                <a:lnTo>
                  <a:pt x="769785" y="14732"/>
                </a:lnTo>
                <a:lnTo>
                  <a:pt x="741438" y="0"/>
                </a:lnTo>
                <a:close/>
              </a:path>
            </a:pathLst>
          </a:custGeom>
          <a:solidFill>
            <a:srgbClr val="D8E4DE"/>
          </a:solidFill>
        </p:spPr>
        <p:txBody>
          <a:bodyPr wrap="square" lIns="0" tIns="0" rIns="0" bIns="0" rtlCol="0"/>
          <a:lstStyle/>
          <a:p>
            <a:endParaRPr/>
          </a:p>
        </p:txBody>
      </p:sp>
      <p:graphicFrame>
        <p:nvGraphicFramePr>
          <p:cNvPr id="7" name="object 7"/>
          <p:cNvGraphicFramePr>
            <a:graphicFrameLocks noGrp="1"/>
          </p:cNvGraphicFramePr>
          <p:nvPr/>
        </p:nvGraphicFramePr>
        <p:xfrm>
          <a:off x="864000" y="1083183"/>
          <a:ext cx="5799455" cy="8824595"/>
        </p:xfrm>
        <a:graphic>
          <a:graphicData uri="http://schemas.openxmlformats.org/drawingml/2006/table">
            <a:tbl>
              <a:tblPr firstRow="1" bandRow="1">
                <a:tableStyleId>{2D5ABB26-0587-4C30-8999-92F81FD0307C}</a:tableStyleId>
              </a:tblPr>
              <a:tblGrid>
                <a:gridCol w="3968750">
                  <a:extLst>
                    <a:ext uri="{9D8B030D-6E8A-4147-A177-3AD203B41FA5}">
                      <a16:colId xmlns:a16="http://schemas.microsoft.com/office/drawing/2014/main" val="20000"/>
                    </a:ext>
                  </a:extLst>
                </a:gridCol>
                <a:gridCol w="911860">
                  <a:extLst>
                    <a:ext uri="{9D8B030D-6E8A-4147-A177-3AD203B41FA5}">
                      <a16:colId xmlns:a16="http://schemas.microsoft.com/office/drawing/2014/main" val="20001"/>
                    </a:ext>
                  </a:extLst>
                </a:gridCol>
                <a:gridCol w="908685">
                  <a:extLst>
                    <a:ext uri="{9D8B030D-6E8A-4147-A177-3AD203B41FA5}">
                      <a16:colId xmlns:a16="http://schemas.microsoft.com/office/drawing/2014/main" val="20002"/>
                    </a:ext>
                  </a:extLst>
                </a:gridCol>
              </a:tblGrid>
              <a:tr h="355600">
                <a:tc gridSpan="3">
                  <a:txBody>
                    <a:bodyPr/>
                    <a:lstStyle/>
                    <a:p>
                      <a:pPr marL="10160" algn="ctr">
                        <a:lnSpc>
                          <a:spcPct val="100000"/>
                        </a:lnSpc>
                        <a:spcBef>
                          <a:spcPts val="715"/>
                        </a:spcBef>
                      </a:pPr>
                      <a:r>
                        <a:rPr sz="1100" b="1" spc="25" dirty="0">
                          <a:solidFill>
                            <a:srgbClr val="FFFFFF"/>
                          </a:solidFill>
                          <a:latin typeface="微軟正黑體"/>
                          <a:cs typeface="微軟正黑體"/>
                        </a:rPr>
                        <a:t>學習活動設計</a:t>
                      </a:r>
                      <a:endParaRPr sz="1100">
                        <a:latin typeface="微軟正黑體"/>
                        <a:cs typeface="微軟正黑體"/>
                      </a:endParaRPr>
                    </a:p>
                  </a:txBody>
                  <a:tcPr marL="0" marR="0" marT="90805" marB="0">
                    <a:lnB w="6350">
                      <a:solidFill>
                        <a:srgbClr val="FFFFFF"/>
                      </a:solidFill>
                      <a:prstDash val="solid"/>
                    </a:lnB>
                    <a:solidFill>
                      <a:srgbClr val="61A489"/>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55600">
                <a:tc>
                  <a:txBody>
                    <a:bodyPr/>
                    <a:lstStyle/>
                    <a:p>
                      <a:pPr marL="9525" algn="ctr">
                        <a:lnSpc>
                          <a:spcPct val="100000"/>
                        </a:lnSpc>
                        <a:spcBef>
                          <a:spcPts val="715"/>
                        </a:spcBef>
                      </a:pPr>
                      <a:r>
                        <a:rPr sz="1100" b="1" spc="25" dirty="0">
                          <a:solidFill>
                            <a:srgbClr val="FFFFFF"/>
                          </a:solidFill>
                          <a:latin typeface="微軟正黑體"/>
                          <a:cs typeface="微軟正黑體"/>
                        </a:rPr>
                        <a:t>學習活動（含時間）</a:t>
                      </a:r>
                      <a:endParaRPr sz="1100">
                        <a:latin typeface="微軟正黑體"/>
                        <a:cs typeface="微軟正黑體"/>
                      </a:endParaRPr>
                    </a:p>
                  </a:txBody>
                  <a:tcPr marL="0" marR="0" marT="90805" marB="0">
                    <a:lnR w="9525">
                      <a:solidFill>
                        <a:srgbClr val="FFFFFF"/>
                      </a:solidFill>
                      <a:prstDash val="solid"/>
                    </a:lnR>
                    <a:lnT w="6350">
                      <a:solidFill>
                        <a:srgbClr val="FFFFFF"/>
                      </a:solidFill>
                      <a:prstDash val="solid"/>
                    </a:lnT>
                    <a:lnB w="6350">
                      <a:solidFill>
                        <a:srgbClr val="000000"/>
                      </a:solidFill>
                      <a:prstDash val="solid"/>
                    </a:lnB>
                    <a:solidFill>
                      <a:srgbClr val="61A489"/>
                    </a:solidFill>
                  </a:tcPr>
                </a:tc>
                <a:tc>
                  <a:txBody>
                    <a:bodyPr/>
                    <a:lstStyle/>
                    <a:p>
                      <a:pPr marL="173990">
                        <a:lnSpc>
                          <a:spcPct val="100000"/>
                        </a:lnSpc>
                        <a:spcBef>
                          <a:spcPts val="715"/>
                        </a:spcBef>
                      </a:pPr>
                      <a:r>
                        <a:rPr sz="1100" b="1" spc="25" dirty="0">
                          <a:solidFill>
                            <a:srgbClr val="FFFFFF"/>
                          </a:solidFill>
                          <a:latin typeface="微軟正黑體"/>
                          <a:cs typeface="微軟正黑體"/>
                        </a:rPr>
                        <a:t>評量方式</a:t>
                      </a:r>
                      <a:endParaRPr sz="1100">
                        <a:latin typeface="微軟正黑體"/>
                        <a:cs typeface="微軟正黑體"/>
                      </a:endParaRPr>
                    </a:p>
                  </a:txBody>
                  <a:tcPr marL="0" marR="0" marT="90805" marB="0">
                    <a:lnL w="9525">
                      <a:solidFill>
                        <a:srgbClr val="FFFFFF"/>
                      </a:solidFill>
                      <a:prstDash val="solid"/>
                    </a:lnL>
                    <a:lnR w="9525">
                      <a:solidFill>
                        <a:srgbClr val="FFFFFF"/>
                      </a:solidFill>
                      <a:prstDash val="solid"/>
                    </a:lnR>
                    <a:lnT w="6350">
                      <a:solidFill>
                        <a:srgbClr val="FFFFFF"/>
                      </a:solidFill>
                      <a:prstDash val="solid"/>
                    </a:lnT>
                    <a:solidFill>
                      <a:srgbClr val="61A489"/>
                    </a:solidFill>
                  </a:tcPr>
                </a:tc>
                <a:tc>
                  <a:txBody>
                    <a:bodyPr/>
                    <a:lstStyle/>
                    <a:p>
                      <a:pPr marR="297815" algn="r">
                        <a:lnSpc>
                          <a:spcPct val="100000"/>
                        </a:lnSpc>
                        <a:spcBef>
                          <a:spcPts val="715"/>
                        </a:spcBef>
                      </a:pPr>
                      <a:r>
                        <a:rPr sz="1100" b="1" spc="25" dirty="0">
                          <a:solidFill>
                            <a:srgbClr val="FFFFFF"/>
                          </a:solidFill>
                          <a:latin typeface="微軟正黑體"/>
                          <a:cs typeface="微軟正黑體"/>
                        </a:rPr>
                        <a:t>備註</a:t>
                      </a:r>
                      <a:endParaRPr sz="1100">
                        <a:latin typeface="微軟正黑體"/>
                        <a:cs typeface="微軟正黑體"/>
                      </a:endParaRPr>
                    </a:p>
                  </a:txBody>
                  <a:tcPr marL="0" marR="0" marT="90805" marB="0">
                    <a:lnL w="9525">
                      <a:solidFill>
                        <a:srgbClr val="FFFFFF"/>
                      </a:solidFill>
                      <a:prstDash val="solid"/>
                    </a:lnL>
                    <a:lnT w="6350">
                      <a:solidFill>
                        <a:srgbClr val="FFFFFF"/>
                      </a:solidFill>
                      <a:prstDash val="solid"/>
                    </a:lnT>
                    <a:solidFill>
                      <a:srgbClr val="61A489"/>
                    </a:solidFill>
                  </a:tcPr>
                </a:tc>
                <a:extLst>
                  <a:ext uri="{0D108BD9-81ED-4DB2-BD59-A6C34878D82A}">
                    <a16:rowId xmlns:a16="http://schemas.microsoft.com/office/drawing/2014/main" val="10001"/>
                  </a:ext>
                </a:extLst>
              </a:tr>
              <a:tr h="8108950">
                <a:tc>
                  <a:txBody>
                    <a:bodyPr/>
                    <a:lstStyle/>
                    <a:p>
                      <a:pPr marL="111125">
                        <a:lnSpc>
                          <a:spcPct val="100000"/>
                        </a:lnSpc>
                        <a:spcBef>
                          <a:spcPts val="680"/>
                        </a:spcBef>
                      </a:pPr>
                      <a:r>
                        <a:rPr sz="1400" b="1" spc="25" dirty="0">
                          <a:solidFill>
                            <a:srgbClr val="61A489"/>
                          </a:solidFill>
                          <a:latin typeface="微軟正黑體"/>
                          <a:cs typeface="微軟正黑體"/>
                        </a:rPr>
                        <a:t>第一節【微型電動二輪車知多少】</a:t>
                      </a:r>
                      <a:endParaRPr sz="1400">
                        <a:latin typeface="微軟正黑體"/>
                        <a:cs typeface="微軟正黑體"/>
                      </a:endParaRPr>
                    </a:p>
                    <a:p>
                      <a:pPr marL="111125">
                        <a:lnSpc>
                          <a:spcPct val="100000"/>
                        </a:lnSpc>
                        <a:spcBef>
                          <a:spcPts val="875"/>
                        </a:spcBef>
                      </a:pPr>
                      <a:r>
                        <a:rPr sz="1100" b="1" spc="25" dirty="0">
                          <a:solidFill>
                            <a:srgbClr val="61A489"/>
                          </a:solidFill>
                          <a:latin typeface="微軟正黑體"/>
                          <a:cs typeface="微軟正黑體"/>
                        </a:rPr>
                        <a:t>【學習目標】</a:t>
                      </a:r>
                      <a:endParaRPr sz="1100">
                        <a:latin typeface="微軟正黑體"/>
                        <a:cs typeface="微軟正黑體"/>
                      </a:endParaRPr>
                    </a:p>
                    <a:p>
                      <a:pPr marL="273050" marR="92075" indent="-161925">
                        <a:lnSpc>
                          <a:spcPct val="136300"/>
                        </a:lnSpc>
                        <a:spcBef>
                          <a:spcPts val="415"/>
                        </a:spcBef>
                        <a:buFont typeface="Arial"/>
                        <a:buAutoNum type="arabicPeriod"/>
                        <a:tabLst>
                          <a:tab pos="273685" algn="l"/>
                        </a:tabLst>
                      </a:pPr>
                      <a:r>
                        <a:rPr sz="1100" spc="25" dirty="0">
                          <a:solidFill>
                            <a:srgbClr val="61A489"/>
                          </a:solidFill>
                          <a:latin typeface="SimSun"/>
                          <a:cs typeface="SimSun"/>
                        </a:rPr>
                        <a:t>探究不同型式微型電動二輪車與電動機車，機構和性能的 差異。</a:t>
                      </a:r>
                      <a:endParaRPr sz="1100">
                        <a:latin typeface="SimSun"/>
                        <a:cs typeface="SimSun"/>
                      </a:endParaRPr>
                    </a:p>
                    <a:p>
                      <a:pPr marL="269240" indent="-158115">
                        <a:lnSpc>
                          <a:spcPct val="100000"/>
                        </a:lnSpc>
                        <a:spcBef>
                          <a:spcPts val="1050"/>
                        </a:spcBef>
                        <a:buFont typeface="Arial"/>
                        <a:buAutoNum type="arabicPeriod"/>
                        <a:tabLst>
                          <a:tab pos="269875" algn="l"/>
                        </a:tabLst>
                      </a:pPr>
                      <a:r>
                        <a:rPr sz="1100" spc="25" dirty="0">
                          <a:solidFill>
                            <a:srgbClr val="61A489"/>
                          </a:solidFill>
                          <a:latin typeface="SimSun"/>
                          <a:cs typeface="SimSun"/>
                        </a:rPr>
                        <a:t>暸解微型電動二輪車與電動機車相關法規。</a:t>
                      </a:r>
                      <a:endParaRPr sz="1100">
                        <a:latin typeface="SimSun"/>
                        <a:cs typeface="SimSun"/>
                      </a:endParaRPr>
                    </a:p>
                    <a:p>
                      <a:pPr marL="182880">
                        <a:lnSpc>
                          <a:spcPct val="100000"/>
                        </a:lnSpc>
                        <a:spcBef>
                          <a:spcPts val="1900"/>
                        </a:spcBef>
                        <a:tabLst>
                          <a:tab pos="956310" algn="l"/>
                        </a:tabLst>
                      </a:pPr>
                      <a:r>
                        <a:rPr sz="1800" spc="37" baseline="6944" dirty="0">
                          <a:solidFill>
                            <a:srgbClr val="61A489"/>
                          </a:solidFill>
                          <a:latin typeface="SimSun"/>
                          <a:cs typeface="SimSun"/>
                        </a:rPr>
                        <a:t>引起動</a:t>
                      </a:r>
                      <a:r>
                        <a:rPr sz="1800" baseline="6944" dirty="0">
                          <a:solidFill>
                            <a:srgbClr val="61A489"/>
                          </a:solidFill>
                          <a:latin typeface="SimSun"/>
                          <a:cs typeface="SimSun"/>
                        </a:rPr>
                        <a:t>機	</a:t>
                      </a:r>
                      <a:r>
                        <a:rPr sz="1200" b="1" spc="5" dirty="0">
                          <a:solidFill>
                            <a:srgbClr val="231F20"/>
                          </a:solidFill>
                          <a:latin typeface="微軟正黑體"/>
                          <a:cs typeface="微軟正黑體"/>
                        </a:rPr>
                        <a:t>（</a:t>
                      </a:r>
                      <a:r>
                        <a:rPr sz="1200" b="1" spc="5" dirty="0">
                          <a:solidFill>
                            <a:srgbClr val="231F20"/>
                          </a:solidFill>
                          <a:latin typeface="Arial"/>
                          <a:cs typeface="Arial"/>
                        </a:rPr>
                        <a:t>5</a:t>
                      </a:r>
                      <a:r>
                        <a:rPr sz="1200" b="1" spc="-10" dirty="0">
                          <a:solidFill>
                            <a:srgbClr val="231F20"/>
                          </a:solidFill>
                          <a:latin typeface="Arial"/>
                          <a:cs typeface="Arial"/>
                        </a:rPr>
                        <a:t> </a:t>
                      </a:r>
                      <a:r>
                        <a:rPr sz="1200" b="1" spc="25" dirty="0">
                          <a:solidFill>
                            <a:srgbClr val="231F20"/>
                          </a:solidFill>
                          <a:latin typeface="微軟正黑體"/>
                          <a:cs typeface="微軟正黑體"/>
                        </a:rPr>
                        <a:t>分鐘）</a:t>
                      </a:r>
                      <a:endParaRPr sz="1200">
                        <a:latin typeface="微軟正黑體"/>
                        <a:cs typeface="微軟正黑體"/>
                      </a:endParaRPr>
                    </a:p>
                    <a:p>
                      <a:pPr marL="111125">
                        <a:lnSpc>
                          <a:spcPct val="100000"/>
                        </a:lnSpc>
                        <a:spcBef>
                          <a:spcPts val="640"/>
                        </a:spcBef>
                      </a:pPr>
                      <a:r>
                        <a:rPr sz="1100" spc="25" dirty="0">
                          <a:solidFill>
                            <a:srgbClr val="231F20"/>
                          </a:solidFill>
                          <a:latin typeface="SimSun"/>
                          <a:cs typeface="SimSun"/>
                        </a:rPr>
                        <a:t>（一）教師使用簡報「自行車型式和電動機車型式圖卡」。</a:t>
                      </a:r>
                      <a:endParaRPr sz="1100">
                        <a:latin typeface="SimSun"/>
                        <a:cs typeface="SimSu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pPr>
                      <a:endParaRPr sz="2450">
                        <a:latin typeface="Times New Roman"/>
                        <a:cs typeface="Times New Roman"/>
                      </a:endParaRPr>
                    </a:p>
                    <a:p>
                      <a:pPr marL="111125">
                        <a:lnSpc>
                          <a:spcPct val="100000"/>
                        </a:lnSpc>
                      </a:pPr>
                      <a:r>
                        <a:rPr sz="1100" spc="25" dirty="0">
                          <a:solidFill>
                            <a:srgbClr val="231F20"/>
                          </a:solidFill>
                          <a:latin typeface="SimSun"/>
                          <a:cs typeface="SimSun"/>
                        </a:rPr>
                        <a:t>（二）教師提問並請學生回答互動：</a:t>
                      </a:r>
                      <a:endParaRPr sz="1100">
                        <a:latin typeface="SimSun"/>
                        <a:cs typeface="SimSun"/>
                      </a:endParaRPr>
                    </a:p>
                    <a:p>
                      <a:pPr marL="691515" marR="86995" lvl="1" indent="-123189">
                        <a:lnSpc>
                          <a:spcPct val="136300"/>
                        </a:lnSpc>
                        <a:spcBef>
                          <a:spcPts val="570"/>
                        </a:spcBef>
                        <a:buFont typeface="Arial"/>
                        <a:buAutoNum type="arabicPeriod"/>
                        <a:tabLst>
                          <a:tab pos="727075" algn="l"/>
                        </a:tabLst>
                      </a:pPr>
                      <a:r>
                        <a:rPr sz="1100" spc="75" dirty="0">
                          <a:solidFill>
                            <a:srgbClr val="231F20"/>
                          </a:solidFill>
                          <a:latin typeface="SimSun"/>
                          <a:cs typeface="SimSun"/>
                        </a:rPr>
                        <a:t>請問學生平時運用那些方式移</a:t>
                      </a:r>
                      <a:r>
                        <a:rPr sz="1100" spc="25" dirty="0">
                          <a:solidFill>
                            <a:srgbClr val="231F20"/>
                          </a:solidFill>
                          <a:latin typeface="SimSun"/>
                          <a:cs typeface="SimSun"/>
                        </a:rPr>
                        <a:t>動</a:t>
                      </a:r>
                      <a:r>
                        <a:rPr sz="1100" spc="75" dirty="0">
                          <a:solidFill>
                            <a:srgbClr val="231F20"/>
                          </a:solidFill>
                          <a:latin typeface="SimSun"/>
                          <a:cs typeface="SimSun"/>
                        </a:rPr>
                        <a:t>，有聽過微型電 </a:t>
                      </a:r>
                      <a:r>
                        <a:rPr sz="1100" spc="25" dirty="0">
                          <a:solidFill>
                            <a:srgbClr val="231F20"/>
                          </a:solidFill>
                          <a:latin typeface="SimSun"/>
                          <a:cs typeface="SimSun"/>
                        </a:rPr>
                        <a:t>動二輪車</a:t>
                      </a:r>
                      <a:r>
                        <a:rPr sz="1100" dirty="0">
                          <a:solidFill>
                            <a:srgbClr val="231F20"/>
                          </a:solidFill>
                          <a:latin typeface="SimSun"/>
                          <a:cs typeface="SimSun"/>
                        </a:rPr>
                        <a:t>嗎</a:t>
                      </a:r>
                      <a:r>
                        <a:rPr sz="1100" spc="-254" dirty="0">
                          <a:solidFill>
                            <a:srgbClr val="231F20"/>
                          </a:solidFill>
                          <a:latin typeface="SimSun"/>
                          <a:cs typeface="SimSun"/>
                        </a:rPr>
                        <a:t> </a:t>
                      </a:r>
                      <a:r>
                        <a:rPr sz="1100" spc="-65" dirty="0">
                          <a:solidFill>
                            <a:srgbClr val="231F20"/>
                          </a:solidFill>
                          <a:latin typeface="Arial"/>
                          <a:cs typeface="Arial"/>
                        </a:rPr>
                        <a:t>?</a:t>
                      </a:r>
                      <a:endParaRPr sz="1100">
                        <a:latin typeface="Arial"/>
                        <a:cs typeface="Arial"/>
                      </a:endParaRPr>
                    </a:p>
                    <a:p>
                      <a:pPr marL="111125">
                        <a:lnSpc>
                          <a:spcPct val="100000"/>
                        </a:lnSpc>
                        <a:spcBef>
                          <a:spcPts val="1045"/>
                        </a:spcBef>
                      </a:pPr>
                      <a:r>
                        <a:rPr sz="1100" b="1" spc="165" dirty="0">
                          <a:solidFill>
                            <a:srgbClr val="2E9A73"/>
                          </a:solidFill>
                          <a:latin typeface="微軟正黑體"/>
                          <a:cs typeface="微軟正黑體"/>
                        </a:rPr>
                        <a:t>※</a:t>
                      </a:r>
                      <a:r>
                        <a:rPr sz="1100" b="1" spc="15" dirty="0">
                          <a:solidFill>
                            <a:srgbClr val="2E9A73"/>
                          </a:solidFill>
                          <a:latin typeface="微軟正黑體"/>
                          <a:cs typeface="微軟正黑體"/>
                        </a:rPr>
                        <a:t> </a:t>
                      </a:r>
                      <a:r>
                        <a:rPr sz="1100" b="1" spc="25" dirty="0">
                          <a:solidFill>
                            <a:srgbClr val="2E9A73"/>
                          </a:solidFill>
                          <a:latin typeface="微軟正黑體"/>
                          <a:cs typeface="微軟正黑體"/>
                        </a:rPr>
                        <a:t>重點提示：</a:t>
                      </a:r>
                      <a:endParaRPr sz="1100">
                        <a:latin typeface="微軟正黑體"/>
                        <a:cs typeface="微軟正黑體"/>
                      </a:endParaRPr>
                    </a:p>
                    <a:p>
                      <a:pPr marL="111125" marR="91440" indent="287655" algn="just">
                        <a:lnSpc>
                          <a:spcPct val="136300"/>
                        </a:lnSpc>
                        <a:spcBef>
                          <a:spcPts val="285"/>
                        </a:spcBef>
                      </a:pPr>
                      <a:r>
                        <a:rPr sz="1100" spc="25" dirty="0">
                          <a:solidFill>
                            <a:srgbClr val="2E9A73"/>
                          </a:solidFill>
                          <a:latin typeface="SimSun"/>
                          <a:cs typeface="SimSun"/>
                        </a:rPr>
                        <a:t>微型電動二輪車與電動輔助自行車最大的差異在於人力 </a:t>
                      </a:r>
                      <a:r>
                        <a:rPr sz="1100" spc="10" dirty="0">
                          <a:solidFill>
                            <a:srgbClr val="2E9A73"/>
                          </a:solidFill>
                          <a:latin typeface="SimSun"/>
                          <a:cs typeface="SimSun"/>
                        </a:rPr>
                        <a:t>或是電力為主</a:t>
                      </a:r>
                      <a:r>
                        <a:rPr sz="1100" spc="-254" dirty="0">
                          <a:solidFill>
                            <a:srgbClr val="2E9A73"/>
                          </a:solidFill>
                          <a:latin typeface="SimSun"/>
                          <a:cs typeface="SimSun"/>
                        </a:rPr>
                        <a:t>，</a:t>
                      </a:r>
                      <a:r>
                        <a:rPr sz="1100" spc="10" dirty="0">
                          <a:solidFill>
                            <a:srgbClr val="2E9A73"/>
                          </a:solidFill>
                          <a:latin typeface="SimSun"/>
                          <a:cs typeface="SimSun"/>
                        </a:rPr>
                        <a:t>要駕駛微型電動二輪車必須符合相關法</a:t>
                      </a:r>
                      <a:r>
                        <a:rPr sz="1100" spc="160" dirty="0">
                          <a:solidFill>
                            <a:srgbClr val="2E9A73"/>
                          </a:solidFill>
                          <a:latin typeface="SimSun"/>
                          <a:cs typeface="SimSun"/>
                        </a:rPr>
                        <a:t>規</a:t>
                      </a:r>
                      <a:r>
                        <a:rPr sz="1100" dirty="0">
                          <a:solidFill>
                            <a:srgbClr val="2E9A73"/>
                          </a:solidFill>
                          <a:latin typeface="Arial"/>
                          <a:cs typeface="Arial"/>
                        </a:rPr>
                        <a:t>(</a:t>
                      </a:r>
                      <a:r>
                        <a:rPr sz="1100" spc="-140" dirty="0">
                          <a:solidFill>
                            <a:srgbClr val="2E9A73"/>
                          </a:solidFill>
                          <a:latin typeface="Arial"/>
                          <a:cs typeface="Arial"/>
                        </a:rPr>
                        <a:t> </a:t>
                      </a:r>
                      <a:r>
                        <a:rPr sz="1100" dirty="0">
                          <a:solidFill>
                            <a:srgbClr val="2E9A73"/>
                          </a:solidFill>
                          <a:latin typeface="SimSun"/>
                          <a:cs typeface="SimSun"/>
                        </a:rPr>
                        <a:t>滿 </a:t>
                      </a:r>
                      <a:r>
                        <a:rPr sz="1100" spc="5" dirty="0">
                          <a:solidFill>
                            <a:srgbClr val="2E9A73"/>
                          </a:solidFill>
                          <a:latin typeface="Arial"/>
                          <a:cs typeface="Arial"/>
                        </a:rPr>
                        <a:t>14</a:t>
                      </a:r>
                      <a:r>
                        <a:rPr sz="1100" spc="-10" dirty="0">
                          <a:solidFill>
                            <a:srgbClr val="2E9A73"/>
                          </a:solidFill>
                          <a:latin typeface="Arial"/>
                          <a:cs typeface="Arial"/>
                        </a:rPr>
                        <a:t> </a:t>
                      </a:r>
                      <a:r>
                        <a:rPr sz="1100" spc="25" dirty="0">
                          <a:solidFill>
                            <a:srgbClr val="2E9A73"/>
                          </a:solidFill>
                          <a:latin typeface="SimSun"/>
                          <a:cs typeface="SimSun"/>
                        </a:rPr>
                        <a:t>歲、投保及掛</a:t>
                      </a:r>
                      <a:r>
                        <a:rPr sz="1100" dirty="0">
                          <a:solidFill>
                            <a:srgbClr val="2E9A73"/>
                          </a:solidFill>
                          <a:latin typeface="SimSun"/>
                          <a:cs typeface="SimSun"/>
                        </a:rPr>
                        <a:t>牌</a:t>
                      </a:r>
                      <a:r>
                        <a:rPr sz="1100" spc="-254" dirty="0">
                          <a:solidFill>
                            <a:srgbClr val="2E9A73"/>
                          </a:solidFill>
                          <a:latin typeface="SimSun"/>
                          <a:cs typeface="SimSun"/>
                        </a:rPr>
                        <a:t> </a:t>
                      </a:r>
                      <a:r>
                        <a:rPr sz="1100" spc="25" dirty="0">
                          <a:solidFill>
                            <a:srgbClr val="2E9A73"/>
                          </a:solidFill>
                          <a:latin typeface="Arial"/>
                          <a:cs typeface="Arial"/>
                        </a:rPr>
                        <a:t>)</a:t>
                      </a:r>
                      <a:r>
                        <a:rPr sz="1100" dirty="0">
                          <a:solidFill>
                            <a:srgbClr val="2E9A73"/>
                          </a:solidFill>
                          <a:latin typeface="SimSun"/>
                          <a:cs typeface="SimSun"/>
                        </a:rPr>
                        <a:t>。</a:t>
                      </a:r>
                      <a:endParaRPr sz="1100">
                        <a:latin typeface="SimSun"/>
                        <a:cs typeface="SimSun"/>
                      </a:endParaRPr>
                    </a:p>
                    <a:p>
                      <a:pPr marL="182880">
                        <a:lnSpc>
                          <a:spcPct val="100000"/>
                        </a:lnSpc>
                        <a:spcBef>
                          <a:spcPts val="1905"/>
                        </a:spcBef>
                        <a:tabLst>
                          <a:tab pos="956310" algn="l"/>
                        </a:tabLst>
                      </a:pPr>
                      <a:r>
                        <a:rPr sz="1800" spc="37" baseline="6944" dirty="0">
                          <a:solidFill>
                            <a:srgbClr val="61A489"/>
                          </a:solidFill>
                          <a:latin typeface="SimSun"/>
                          <a:cs typeface="SimSun"/>
                        </a:rPr>
                        <a:t>發展活</a:t>
                      </a:r>
                      <a:r>
                        <a:rPr sz="1800" baseline="6944" dirty="0">
                          <a:solidFill>
                            <a:srgbClr val="61A489"/>
                          </a:solidFill>
                          <a:latin typeface="SimSun"/>
                          <a:cs typeface="SimSun"/>
                        </a:rPr>
                        <a:t>動	</a:t>
                      </a:r>
                      <a:r>
                        <a:rPr sz="1200" b="1" spc="10" dirty="0">
                          <a:solidFill>
                            <a:srgbClr val="231F20"/>
                          </a:solidFill>
                          <a:latin typeface="微軟正黑體"/>
                          <a:cs typeface="微軟正黑體"/>
                        </a:rPr>
                        <a:t>（</a:t>
                      </a:r>
                      <a:r>
                        <a:rPr sz="1200" b="1" spc="10" dirty="0">
                          <a:solidFill>
                            <a:srgbClr val="231F20"/>
                          </a:solidFill>
                          <a:latin typeface="Arial"/>
                          <a:cs typeface="Arial"/>
                        </a:rPr>
                        <a:t>40</a:t>
                      </a:r>
                      <a:r>
                        <a:rPr sz="1200" b="1" spc="-10" dirty="0">
                          <a:solidFill>
                            <a:srgbClr val="231F20"/>
                          </a:solidFill>
                          <a:latin typeface="Arial"/>
                          <a:cs typeface="Arial"/>
                        </a:rPr>
                        <a:t> </a:t>
                      </a:r>
                      <a:r>
                        <a:rPr sz="1200" b="1" spc="25" dirty="0">
                          <a:solidFill>
                            <a:srgbClr val="231F20"/>
                          </a:solidFill>
                          <a:latin typeface="微軟正黑體"/>
                          <a:cs typeface="微軟正黑體"/>
                        </a:rPr>
                        <a:t>分鐘）</a:t>
                      </a:r>
                      <a:endParaRPr sz="1200">
                        <a:latin typeface="微軟正黑體"/>
                        <a:cs typeface="微軟正黑體"/>
                      </a:endParaRPr>
                    </a:p>
                    <a:p>
                      <a:pPr marL="111125">
                        <a:lnSpc>
                          <a:spcPct val="100000"/>
                        </a:lnSpc>
                        <a:spcBef>
                          <a:spcPts val="635"/>
                        </a:spcBef>
                      </a:pPr>
                      <a:r>
                        <a:rPr sz="1100" spc="25" dirty="0">
                          <a:solidFill>
                            <a:srgbClr val="231F20"/>
                          </a:solidFill>
                          <a:latin typeface="SimSun"/>
                          <a:cs typeface="SimSun"/>
                        </a:rPr>
                        <a:t>（ㄧ）進行分組，建議每</a:t>
                      </a:r>
                      <a:r>
                        <a:rPr sz="1100" dirty="0">
                          <a:solidFill>
                            <a:srgbClr val="231F20"/>
                          </a:solidFill>
                          <a:latin typeface="SimSun"/>
                          <a:cs typeface="SimSun"/>
                        </a:rPr>
                        <a:t>組</a:t>
                      </a:r>
                      <a:r>
                        <a:rPr sz="1100" spc="-254" dirty="0">
                          <a:solidFill>
                            <a:srgbClr val="231F20"/>
                          </a:solidFill>
                          <a:latin typeface="SimSun"/>
                          <a:cs typeface="SimSun"/>
                        </a:rPr>
                        <a:t> </a:t>
                      </a:r>
                      <a:r>
                        <a:rPr sz="1100" spc="-5" dirty="0">
                          <a:solidFill>
                            <a:srgbClr val="231F20"/>
                          </a:solidFill>
                          <a:latin typeface="Arial"/>
                          <a:cs typeface="Arial"/>
                        </a:rPr>
                        <a:t>4</a:t>
                      </a:r>
                      <a:r>
                        <a:rPr sz="1100" spc="-10" dirty="0">
                          <a:solidFill>
                            <a:srgbClr val="231F20"/>
                          </a:solidFill>
                          <a:latin typeface="Arial"/>
                          <a:cs typeface="Arial"/>
                        </a:rPr>
                        <a:t> </a:t>
                      </a:r>
                      <a:r>
                        <a:rPr sz="1100" dirty="0">
                          <a:solidFill>
                            <a:srgbClr val="231F20"/>
                          </a:solidFill>
                          <a:latin typeface="SimSun"/>
                          <a:cs typeface="SimSun"/>
                        </a:rPr>
                        <a:t>～</a:t>
                      </a:r>
                      <a:r>
                        <a:rPr sz="1100" spc="-254" dirty="0">
                          <a:solidFill>
                            <a:srgbClr val="231F20"/>
                          </a:solidFill>
                          <a:latin typeface="SimSun"/>
                          <a:cs typeface="SimSun"/>
                        </a:rPr>
                        <a:t> </a:t>
                      </a:r>
                      <a:r>
                        <a:rPr sz="1100" spc="-5" dirty="0">
                          <a:solidFill>
                            <a:srgbClr val="231F20"/>
                          </a:solidFill>
                          <a:latin typeface="Arial"/>
                          <a:cs typeface="Arial"/>
                        </a:rPr>
                        <a:t>6</a:t>
                      </a:r>
                      <a:r>
                        <a:rPr sz="1100" spc="-10" dirty="0">
                          <a:solidFill>
                            <a:srgbClr val="231F20"/>
                          </a:solidFill>
                          <a:latin typeface="Arial"/>
                          <a:cs typeface="Arial"/>
                        </a:rPr>
                        <a:t> </a:t>
                      </a:r>
                      <a:r>
                        <a:rPr sz="1100" spc="25" dirty="0">
                          <a:solidFill>
                            <a:srgbClr val="231F20"/>
                          </a:solidFill>
                          <a:latin typeface="SimSun"/>
                          <a:cs typeface="SimSun"/>
                        </a:rPr>
                        <a:t>人以利交流討論。</a:t>
                      </a:r>
                      <a:endParaRPr sz="1100">
                        <a:latin typeface="SimSun"/>
                        <a:cs typeface="SimSun"/>
                      </a:endParaRPr>
                    </a:p>
                    <a:p>
                      <a:pPr marL="111125">
                        <a:lnSpc>
                          <a:spcPct val="100000"/>
                        </a:lnSpc>
                        <a:spcBef>
                          <a:spcPts val="1050"/>
                        </a:spcBef>
                      </a:pPr>
                      <a:r>
                        <a:rPr sz="1100" spc="25" dirty="0">
                          <a:solidFill>
                            <a:srgbClr val="231F20"/>
                          </a:solidFill>
                          <a:latin typeface="SimSun"/>
                          <a:cs typeface="SimSun"/>
                        </a:rPr>
                        <a:t>（二）</a:t>
                      </a:r>
                      <a:r>
                        <a:rPr sz="1100" spc="-25" dirty="0">
                          <a:solidFill>
                            <a:srgbClr val="231F20"/>
                          </a:solidFill>
                          <a:latin typeface="SimSun"/>
                          <a:cs typeface="SimSun"/>
                        </a:rPr>
                        <a:t>教師使用簡</a:t>
                      </a:r>
                      <a:r>
                        <a:rPr sz="1100" spc="-300" dirty="0">
                          <a:solidFill>
                            <a:srgbClr val="231F20"/>
                          </a:solidFill>
                          <a:latin typeface="SimSun"/>
                          <a:cs typeface="SimSun"/>
                        </a:rPr>
                        <a:t>報</a:t>
                      </a:r>
                      <a:r>
                        <a:rPr sz="1100" spc="-25" dirty="0">
                          <a:solidFill>
                            <a:srgbClr val="231F20"/>
                          </a:solidFill>
                          <a:latin typeface="SimSun"/>
                          <a:cs typeface="SimSun"/>
                        </a:rPr>
                        <a:t>「微型電動二輪車介紹及規定</a:t>
                      </a:r>
                      <a:r>
                        <a:rPr sz="1100" spc="-300" dirty="0">
                          <a:solidFill>
                            <a:srgbClr val="231F20"/>
                          </a:solidFill>
                          <a:latin typeface="SimSun"/>
                          <a:cs typeface="SimSun"/>
                        </a:rPr>
                        <a:t>」</a:t>
                      </a:r>
                      <a:r>
                        <a:rPr sz="1100" spc="-25" dirty="0">
                          <a:solidFill>
                            <a:srgbClr val="231F20"/>
                          </a:solidFill>
                          <a:latin typeface="SimSun"/>
                          <a:cs typeface="SimSun"/>
                        </a:rPr>
                        <a:t>教材資料。</a:t>
                      </a:r>
                      <a:endParaRPr sz="1100">
                        <a:latin typeface="SimSun"/>
                        <a:cs typeface="SimSun"/>
                      </a:endParaRPr>
                    </a:p>
                    <a:p>
                      <a:pPr marL="29845" algn="ctr">
                        <a:lnSpc>
                          <a:spcPct val="100000"/>
                        </a:lnSpc>
                        <a:spcBef>
                          <a:spcPts val="480"/>
                        </a:spcBef>
                      </a:pPr>
                      <a:r>
                        <a:rPr sz="1100" spc="25" dirty="0">
                          <a:solidFill>
                            <a:srgbClr val="231F20"/>
                          </a:solidFill>
                          <a:latin typeface="SimSun"/>
                          <a:cs typeface="SimSun"/>
                        </a:rPr>
                        <a:t>【使用附</a:t>
                      </a:r>
                      <a:r>
                        <a:rPr sz="1100" dirty="0">
                          <a:solidFill>
                            <a:srgbClr val="231F20"/>
                          </a:solidFill>
                          <a:latin typeface="SimSun"/>
                          <a:cs typeface="SimSun"/>
                        </a:rPr>
                        <a:t>件</a:t>
                      </a:r>
                      <a:r>
                        <a:rPr sz="1100" spc="-260" dirty="0">
                          <a:solidFill>
                            <a:srgbClr val="231F20"/>
                          </a:solidFill>
                          <a:latin typeface="SimSun"/>
                          <a:cs typeface="SimSun"/>
                        </a:rPr>
                        <a:t> </a:t>
                      </a:r>
                      <a:r>
                        <a:rPr sz="1100" b="1" dirty="0">
                          <a:solidFill>
                            <a:srgbClr val="231F20"/>
                          </a:solidFill>
                          <a:latin typeface="Arial"/>
                          <a:cs typeface="Arial"/>
                        </a:rPr>
                        <a:t>V-31</a:t>
                      </a:r>
                      <a:r>
                        <a:rPr sz="1100" b="1" spc="-15" dirty="0">
                          <a:solidFill>
                            <a:srgbClr val="231F20"/>
                          </a:solidFill>
                          <a:latin typeface="Arial"/>
                          <a:cs typeface="Arial"/>
                        </a:rPr>
                        <a:t> </a:t>
                      </a:r>
                      <a:r>
                        <a:rPr sz="1100" spc="25" dirty="0">
                          <a:solidFill>
                            <a:srgbClr val="231F20"/>
                          </a:solidFill>
                          <a:latin typeface="SimSun"/>
                          <a:cs typeface="SimSun"/>
                        </a:rPr>
                        <a:t>微型電動二輪車介紹及規定】</a:t>
                      </a:r>
                      <a:endParaRPr sz="1100">
                        <a:latin typeface="SimSun"/>
                        <a:cs typeface="SimSun"/>
                      </a:endParaRPr>
                    </a:p>
                  </a:txBody>
                  <a:tcPr marL="0" marR="0" marT="86360" marB="0">
                    <a:lnL w="6350">
                      <a:solidFill>
                        <a:srgbClr val="61A489"/>
                      </a:solidFill>
                      <a:prstDash val="solid"/>
                    </a:lnL>
                    <a:lnR w="9525">
                      <a:solidFill>
                        <a:srgbClr val="61A489"/>
                      </a:solidFill>
                      <a:prstDash val="solid"/>
                    </a:lnR>
                    <a:lnT w="6350">
                      <a:solidFill>
                        <a:srgbClr val="000000"/>
                      </a:solidFill>
                      <a:prstDash val="solid"/>
                    </a:lnT>
                    <a:lnB w="6350">
                      <a:solidFill>
                        <a:srgbClr val="61A489"/>
                      </a:solidFill>
                      <a:prstDash val="solid"/>
                    </a:lnB>
                  </a:tcPr>
                </a:tc>
                <a:tc>
                  <a:txBody>
                    <a:bodyPr/>
                    <a:lstStyle/>
                    <a:p>
                      <a:pPr>
                        <a:lnSpc>
                          <a:spcPct val="100000"/>
                        </a:lnSpc>
                      </a:pPr>
                      <a:endParaRPr sz="700">
                        <a:latin typeface="Times New Roman"/>
                        <a:cs typeface="Times New Roman"/>
                      </a:endParaRPr>
                    </a:p>
                  </a:txBody>
                  <a:tcPr marL="0" marR="0" marT="0" marB="0">
                    <a:lnL w="9525">
                      <a:solidFill>
                        <a:srgbClr val="61A489"/>
                      </a:solidFill>
                      <a:prstDash val="solid"/>
                    </a:lnL>
                    <a:lnR w="9525">
                      <a:solidFill>
                        <a:srgbClr val="61A489"/>
                      </a:solidFill>
                      <a:prstDash val="solid"/>
                    </a:lnR>
                    <a:lnB w="6350">
                      <a:solidFill>
                        <a:srgbClr val="61A489"/>
                      </a:solidFill>
                      <a:prstDash val="solid"/>
                    </a:lnB>
                  </a:tcPr>
                </a:tc>
                <a:tc>
                  <a:txBody>
                    <a:bodyPr/>
                    <a:lstStyle/>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spcBef>
                          <a:spcPts val="25"/>
                        </a:spcBef>
                      </a:pPr>
                      <a:endParaRPr sz="3800">
                        <a:latin typeface="Times New Roman"/>
                        <a:cs typeface="Times New Roman"/>
                      </a:endParaRPr>
                    </a:p>
                    <a:p>
                      <a:pPr marR="305435" algn="r">
                        <a:lnSpc>
                          <a:spcPct val="100000"/>
                        </a:lnSpc>
                      </a:pPr>
                      <a:r>
                        <a:rPr sz="1100" spc="5" dirty="0">
                          <a:solidFill>
                            <a:srgbClr val="231F20"/>
                          </a:solidFill>
                          <a:latin typeface="Arial"/>
                          <a:cs typeface="Arial"/>
                        </a:rPr>
                        <a:t>10</a:t>
                      </a:r>
                      <a:r>
                        <a:rPr sz="1100" spc="-105" dirty="0">
                          <a:solidFill>
                            <a:srgbClr val="231F20"/>
                          </a:solidFill>
                          <a:latin typeface="Arial"/>
                          <a:cs typeface="Arial"/>
                        </a:rPr>
                        <a:t> </a:t>
                      </a:r>
                      <a:r>
                        <a:rPr sz="1100" spc="25" dirty="0">
                          <a:solidFill>
                            <a:srgbClr val="231F20"/>
                          </a:solidFill>
                          <a:latin typeface="SimSun"/>
                          <a:cs typeface="SimSun"/>
                        </a:rPr>
                        <a:t>分鐘</a:t>
                      </a:r>
                      <a:endParaRPr sz="1100">
                        <a:latin typeface="SimSun"/>
                        <a:cs typeface="SimSun"/>
                      </a:endParaRPr>
                    </a:p>
                  </a:txBody>
                  <a:tcPr marL="0" marR="0" marT="0" marB="0">
                    <a:lnL w="9525">
                      <a:solidFill>
                        <a:srgbClr val="61A489"/>
                      </a:solidFill>
                      <a:prstDash val="solid"/>
                    </a:lnL>
                    <a:lnR w="6350">
                      <a:solidFill>
                        <a:srgbClr val="61A489"/>
                      </a:solidFill>
                      <a:prstDash val="solid"/>
                    </a:lnR>
                    <a:lnB w="6350">
                      <a:solidFill>
                        <a:srgbClr val="61A489"/>
                      </a:solidFill>
                      <a:prstDash val="solid"/>
                    </a:lnB>
                  </a:tcPr>
                </a:tc>
                <a:extLst>
                  <a:ext uri="{0D108BD9-81ED-4DB2-BD59-A6C34878D82A}">
                    <a16:rowId xmlns:a16="http://schemas.microsoft.com/office/drawing/2014/main" val="10002"/>
                  </a:ext>
                </a:extLst>
              </a:tr>
            </a:tbl>
          </a:graphicData>
        </a:graphic>
      </p:graphicFrame>
      <p:graphicFrame>
        <p:nvGraphicFramePr>
          <p:cNvPr id="8" name="object 8"/>
          <p:cNvGraphicFramePr>
            <a:graphicFrameLocks noGrp="1"/>
          </p:cNvGraphicFramePr>
          <p:nvPr/>
        </p:nvGraphicFramePr>
        <p:xfrm>
          <a:off x="1089000" y="8076717"/>
          <a:ext cx="3547745" cy="1758950"/>
        </p:xfrm>
        <a:graphic>
          <a:graphicData uri="http://schemas.openxmlformats.org/drawingml/2006/table">
            <a:tbl>
              <a:tblPr firstRow="1" bandRow="1">
                <a:tableStyleId>{2D5ABB26-0587-4C30-8999-92F81FD0307C}</a:tableStyleId>
              </a:tblPr>
              <a:tblGrid>
                <a:gridCol w="292100">
                  <a:extLst>
                    <a:ext uri="{9D8B030D-6E8A-4147-A177-3AD203B41FA5}">
                      <a16:colId xmlns:a16="http://schemas.microsoft.com/office/drawing/2014/main" val="20000"/>
                    </a:ext>
                  </a:extLst>
                </a:gridCol>
                <a:gridCol w="539115">
                  <a:extLst>
                    <a:ext uri="{9D8B030D-6E8A-4147-A177-3AD203B41FA5}">
                      <a16:colId xmlns:a16="http://schemas.microsoft.com/office/drawing/2014/main" val="20001"/>
                    </a:ext>
                  </a:extLst>
                </a:gridCol>
                <a:gridCol w="545465">
                  <a:extLst>
                    <a:ext uri="{9D8B030D-6E8A-4147-A177-3AD203B41FA5}">
                      <a16:colId xmlns:a16="http://schemas.microsoft.com/office/drawing/2014/main" val="20002"/>
                    </a:ext>
                  </a:extLst>
                </a:gridCol>
                <a:gridCol w="537844">
                  <a:extLst>
                    <a:ext uri="{9D8B030D-6E8A-4147-A177-3AD203B41FA5}">
                      <a16:colId xmlns:a16="http://schemas.microsoft.com/office/drawing/2014/main" val="20003"/>
                    </a:ext>
                  </a:extLst>
                </a:gridCol>
                <a:gridCol w="546735">
                  <a:extLst>
                    <a:ext uri="{9D8B030D-6E8A-4147-A177-3AD203B41FA5}">
                      <a16:colId xmlns:a16="http://schemas.microsoft.com/office/drawing/2014/main" val="20004"/>
                    </a:ext>
                  </a:extLst>
                </a:gridCol>
                <a:gridCol w="542289">
                  <a:extLst>
                    <a:ext uri="{9D8B030D-6E8A-4147-A177-3AD203B41FA5}">
                      <a16:colId xmlns:a16="http://schemas.microsoft.com/office/drawing/2014/main" val="20005"/>
                    </a:ext>
                  </a:extLst>
                </a:gridCol>
                <a:gridCol w="542289">
                  <a:extLst>
                    <a:ext uri="{9D8B030D-6E8A-4147-A177-3AD203B41FA5}">
                      <a16:colId xmlns:a16="http://schemas.microsoft.com/office/drawing/2014/main" val="20006"/>
                    </a:ext>
                  </a:extLst>
                </a:gridCol>
              </a:tblGrid>
              <a:tr h="111125">
                <a:tc>
                  <a:txBody>
                    <a:bodyPr/>
                    <a:lstStyle/>
                    <a:p>
                      <a:pPr marL="3175" algn="ctr">
                        <a:lnSpc>
                          <a:spcPct val="100000"/>
                        </a:lnSpc>
                        <a:spcBef>
                          <a:spcPts val="175"/>
                        </a:spcBef>
                      </a:pPr>
                      <a:r>
                        <a:rPr sz="450" dirty="0">
                          <a:solidFill>
                            <a:srgbClr val="FFFFFF"/>
                          </a:solidFill>
                          <a:latin typeface="SimSun"/>
                          <a:cs typeface="SimSun"/>
                        </a:rPr>
                        <a:t>形式</a:t>
                      </a:r>
                      <a:endParaRPr sz="450">
                        <a:latin typeface="SimSun"/>
                        <a:cs typeface="SimSun"/>
                      </a:endParaRPr>
                    </a:p>
                  </a:txBody>
                  <a:tcPr marL="0" marR="0" marT="22225" marB="0">
                    <a:solidFill>
                      <a:srgbClr val="61A489"/>
                    </a:solidFill>
                  </a:tcPr>
                </a:tc>
                <a:tc>
                  <a:txBody>
                    <a:bodyPr/>
                    <a:lstStyle/>
                    <a:p>
                      <a:pPr>
                        <a:lnSpc>
                          <a:spcPct val="100000"/>
                        </a:lnSpc>
                      </a:pPr>
                      <a:endParaRPr sz="500">
                        <a:latin typeface="Times New Roman"/>
                        <a:cs typeface="Times New Roman"/>
                      </a:endParaRPr>
                    </a:p>
                  </a:txBody>
                  <a:tcPr marL="0" marR="0" marT="0" marB="0">
                    <a:solidFill>
                      <a:srgbClr val="61A489"/>
                    </a:solidFill>
                  </a:tcPr>
                </a:tc>
                <a:tc>
                  <a:txBody>
                    <a:bodyPr/>
                    <a:lstStyle/>
                    <a:p>
                      <a:pPr marL="5080" algn="ctr">
                        <a:lnSpc>
                          <a:spcPct val="100000"/>
                        </a:lnSpc>
                        <a:spcBef>
                          <a:spcPts val="175"/>
                        </a:spcBef>
                      </a:pPr>
                      <a:r>
                        <a:rPr sz="450" dirty="0">
                          <a:solidFill>
                            <a:srgbClr val="FFFFFF"/>
                          </a:solidFill>
                          <a:latin typeface="SimSun"/>
                          <a:cs typeface="SimSun"/>
                        </a:rPr>
                        <a:t>自行車型式</a:t>
                      </a:r>
                      <a:endParaRPr sz="450">
                        <a:latin typeface="SimSun"/>
                        <a:cs typeface="SimSun"/>
                      </a:endParaRPr>
                    </a:p>
                  </a:txBody>
                  <a:tcPr marL="0" marR="0" marT="22225" marB="0">
                    <a:lnB w="12700">
                      <a:solidFill>
                        <a:srgbClr val="E46244"/>
                      </a:solidFill>
                      <a:prstDash val="solid"/>
                    </a:lnB>
                    <a:solidFill>
                      <a:srgbClr val="61A489"/>
                    </a:solidFill>
                  </a:tcPr>
                </a:tc>
                <a:tc gridSpan="2">
                  <a:txBody>
                    <a:bodyPr/>
                    <a:lstStyle/>
                    <a:p>
                      <a:pPr>
                        <a:lnSpc>
                          <a:spcPct val="100000"/>
                        </a:lnSpc>
                      </a:pPr>
                      <a:endParaRPr sz="500">
                        <a:latin typeface="Times New Roman"/>
                        <a:cs typeface="Times New Roman"/>
                      </a:endParaRPr>
                    </a:p>
                  </a:txBody>
                  <a:tcPr marL="0" marR="0" marT="0" marB="0">
                    <a:solidFill>
                      <a:srgbClr val="61A489"/>
                    </a:solidFill>
                  </a:tcPr>
                </a:tc>
                <a:tc hMerge="1">
                  <a:txBody>
                    <a:bodyPr/>
                    <a:lstStyle/>
                    <a:p>
                      <a:endParaRPr/>
                    </a:p>
                  </a:txBody>
                  <a:tcPr marL="0" marR="0" marT="0" marB="0"/>
                </a:tc>
                <a:tc gridSpan="2">
                  <a:txBody>
                    <a:bodyPr/>
                    <a:lstStyle/>
                    <a:p>
                      <a:pPr marL="96520">
                        <a:lnSpc>
                          <a:spcPct val="100000"/>
                        </a:lnSpc>
                        <a:spcBef>
                          <a:spcPts val="175"/>
                        </a:spcBef>
                      </a:pPr>
                      <a:r>
                        <a:rPr sz="450" dirty="0">
                          <a:solidFill>
                            <a:srgbClr val="FFFFFF"/>
                          </a:solidFill>
                          <a:latin typeface="SimSun"/>
                          <a:cs typeface="SimSun"/>
                        </a:rPr>
                        <a:t>電動機車型式</a:t>
                      </a:r>
                      <a:endParaRPr sz="450">
                        <a:latin typeface="SimSun"/>
                        <a:cs typeface="SimSun"/>
                      </a:endParaRPr>
                    </a:p>
                  </a:txBody>
                  <a:tcPr marL="0" marR="0" marT="22225" marB="0">
                    <a:solidFill>
                      <a:srgbClr val="61A489"/>
                    </a:solidFill>
                  </a:tcPr>
                </a:tc>
                <a:tc hMerge="1">
                  <a:txBody>
                    <a:bodyPr/>
                    <a:lstStyle/>
                    <a:p>
                      <a:endParaRPr/>
                    </a:p>
                  </a:txBody>
                  <a:tcPr marL="0" marR="0" marT="0" marB="0"/>
                </a:tc>
                <a:extLst>
                  <a:ext uri="{0D108BD9-81ED-4DB2-BD59-A6C34878D82A}">
                    <a16:rowId xmlns:a16="http://schemas.microsoft.com/office/drawing/2014/main" val="10000"/>
                  </a:ext>
                </a:extLst>
              </a:tr>
              <a:tr h="118745">
                <a:tc>
                  <a:txBody>
                    <a:bodyPr/>
                    <a:lstStyle/>
                    <a:p>
                      <a:pPr marL="3175" algn="ctr">
                        <a:lnSpc>
                          <a:spcPct val="100000"/>
                        </a:lnSpc>
                        <a:spcBef>
                          <a:spcPts val="204"/>
                        </a:spcBef>
                      </a:pPr>
                      <a:r>
                        <a:rPr sz="450" dirty="0">
                          <a:solidFill>
                            <a:srgbClr val="61A489"/>
                          </a:solidFill>
                          <a:latin typeface="SimSun"/>
                          <a:cs typeface="SimSun"/>
                        </a:rPr>
                        <a:t>分類</a:t>
                      </a:r>
                      <a:endParaRPr sz="450">
                        <a:latin typeface="SimSun"/>
                        <a:cs typeface="SimSun"/>
                      </a:endParaRPr>
                    </a:p>
                  </a:txBody>
                  <a:tcPr marL="0" marR="0" marT="26034" marB="0">
                    <a:lnL w="3175">
                      <a:solidFill>
                        <a:srgbClr val="61A489"/>
                      </a:solidFill>
                      <a:prstDash val="solid"/>
                    </a:lnL>
                    <a:lnR w="3175">
                      <a:solidFill>
                        <a:srgbClr val="61A489"/>
                      </a:solidFill>
                      <a:prstDash val="solid"/>
                    </a:lnR>
                    <a:lnB w="3175">
                      <a:solidFill>
                        <a:srgbClr val="61A489"/>
                      </a:solidFill>
                      <a:prstDash val="solid"/>
                    </a:lnB>
                    <a:solidFill>
                      <a:srgbClr val="E9F0EC"/>
                    </a:solidFill>
                  </a:tcPr>
                </a:tc>
                <a:tc>
                  <a:txBody>
                    <a:bodyPr/>
                    <a:lstStyle/>
                    <a:p>
                      <a:pPr marL="6350" algn="ctr">
                        <a:lnSpc>
                          <a:spcPct val="100000"/>
                        </a:lnSpc>
                        <a:spcBef>
                          <a:spcPts val="204"/>
                        </a:spcBef>
                      </a:pPr>
                      <a:r>
                        <a:rPr sz="450" dirty="0">
                          <a:solidFill>
                            <a:srgbClr val="231F20"/>
                          </a:solidFill>
                          <a:latin typeface="SimSun"/>
                          <a:cs typeface="SimSun"/>
                        </a:rPr>
                        <a:t>腳踏自行車</a:t>
                      </a:r>
                      <a:endParaRPr sz="450">
                        <a:latin typeface="SimSun"/>
                        <a:cs typeface="SimSun"/>
                      </a:endParaRPr>
                    </a:p>
                  </a:txBody>
                  <a:tcPr marL="0" marR="0" marT="26034" marB="0">
                    <a:lnL w="3175">
                      <a:solidFill>
                        <a:srgbClr val="61A489"/>
                      </a:solidFill>
                      <a:prstDash val="solid"/>
                    </a:lnL>
                    <a:lnR w="12700">
                      <a:solidFill>
                        <a:srgbClr val="E46244"/>
                      </a:solidFill>
                      <a:prstDash val="solid"/>
                    </a:lnR>
                    <a:lnB w="3175">
                      <a:solidFill>
                        <a:srgbClr val="61A489"/>
                      </a:solidFill>
                      <a:prstDash val="solid"/>
                    </a:lnB>
                  </a:tcPr>
                </a:tc>
                <a:tc>
                  <a:txBody>
                    <a:bodyPr/>
                    <a:lstStyle/>
                    <a:p>
                      <a:pPr marL="5080" algn="ctr">
                        <a:lnSpc>
                          <a:spcPct val="100000"/>
                        </a:lnSpc>
                        <a:spcBef>
                          <a:spcPts val="204"/>
                        </a:spcBef>
                      </a:pPr>
                      <a:r>
                        <a:rPr sz="450" dirty="0">
                          <a:solidFill>
                            <a:srgbClr val="231F20"/>
                          </a:solidFill>
                          <a:latin typeface="SimSun"/>
                          <a:cs typeface="SimSun"/>
                        </a:rPr>
                        <a:t>電動輔助自行車</a:t>
                      </a:r>
                      <a:endParaRPr sz="450">
                        <a:latin typeface="SimSun"/>
                        <a:cs typeface="SimSun"/>
                      </a:endParaRPr>
                    </a:p>
                  </a:txBody>
                  <a:tcPr marL="0" marR="0" marT="26034" marB="0">
                    <a:lnL w="12700">
                      <a:solidFill>
                        <a:srgbClr val="E46244"/>
                      </a:solidFill>
                      <a:prstDash val="solid"/>
                    </a:lnL>
                    <a:lnR w="3175">
                      <a:solidFill>
                        <a:srgbClr val="61A489"/>
                      </a:solidFill>
                      <a:prstDash val="solid"/>
                    </a:lnR>
                    <a:lnT w="12700">
                      <a:solidFill>
                        <a:srgbClr val="E46244"/>
                      </a:solidFill>
                      <a:prstDash val="solid"/>
                    </a:lnT>
                    <a:lnB w="3175">
                      <a:solidFill>
                        <a:srgbClr val="61A489"/>
                      </a:solidFill>
                      <a:prstDash val="solid"/>
                    </a:lnB>
                  </a:tcPr>
                </a:tc>
                <a:tc>
                  <a:txBody>
                    <a:bodyPr/>
                    <a:lstStyle/>
                    <a:p>
                      <a:pPr marL="5715" algn="ctr">
                        <a:lnSpc>
                          <a:spcPct val="100000"/>
                        </a:lnSpc>
                        <a:spcBef>
                          <a:spcPts val="204"/>
                        </a:spcBef>
                      </a:pPr>
                      <a:r>
                        <a:rPr sz="450" dirty="0">
                          <a:solidFill>
                            <a:srgbClr val="231F20"/>
                          </a:solidFill>
                          <a:latin typeface="SimSun"/>
                          <a:cs typeface="SimSun"/>
                        </a:rPr>
                        <a:t>微型電動二輪車</a:t>
                      </a:r>
                      <a:endParaRPr sz="450">
                        <a:latin typeface="SimSun"/>
                        <a:cs typeface="SimSun"/>
                      </a:endParaRPr>
                    </a:p>
                  </a:txBody>
                  <a:tcPr marL="0" marR="0" marT="26034" marB="0">
                    <a:lnL w="3175">
                      <a:solidFill>
                        <a:srgbClr val="61A489"/>
                      </a:solidFill>
                      <a:prstDash val="solid"/>
                    </a:lnL>
                    <a:lnR w="12700">
                      <a:solidFill>
                        <a:srgbClr val="E46244"/>
                      </a:solidFill>
                      <a:prstDash val="solid"/>
                    </a:lnR>
                    <a:lnB w="3175">
                      <a:solidFill>
                        <a:srgbClr val="61A489"/>
                      </a:solidFill>
                      <a:prstDash val="solid"/>
                    </a:lnB>
                  </a:tcPr>
                </a:tc>
                <a:tc>
                  <a:txBody>
                    <a:bodyPr/>
                    <a:lstStyle/>
                    <a:p>
                      <a:pPr marL="5080" algn="ctr">
                        <a:lnSpc>
                          <a:spcPct val="100000"/>
                        </a:lnSpc>
                        <a:spcBef>
                          <a:spcPts val="204"/>
                        </a:spcBef>
                      </a:pPr>
                      <a:r>
                        <a:rPr sz="450" dirty="0">
                          <a:solidFill>
                            <a:srgbClr val="231F20"/>
                          </a:solidFill>
                          <a:latin typeface="SimSun"/>
                          <a:cs typeface="SimSun"/>
                        </a:rPr>
                        <a:t>小型輕型電動機車</a:t>
                      </a:r>
                      <a:endParaRPr sz="450">
                        <a:latin typeface="SimSun"/>
                        <a:cs typeface="SimSun"/>
                      </a:endParaRPr>
                    </a:p>
                  </a:txBody>
                  <a:tcPr marL="0" marR="0" marT="26034" marB="0">
                    <a:lnL w="12700">
                      <a:solidFill>
                        <a:srgbClr val="E46244"/>
                      </a:solidFill>
                      <a:prstDash val="solid"/>
                    </a:lnL>
                    <a:lnR w="3175">
                      <a:solidFill>
                        <a:srgbClr val="61A489"/>
                      </a:solidFill>
                      <a:prstDash val="solid"/>
                    </a:lnR>
                    <a:lnT w="3175">
                      <a:solidFill>
                        <a:srgbClr val="61A489"/>
                      </a:solidFill>
                      <a:prstDash val="solid"/>
                    </a:lnT>
                    <a:lnB w="3175">
                      <a:solidFill>
                        <a:srgbClr val="61A489"/>
                      </a:solidFill>
                      <a:prstDash val="solid"/>
                    </a:lnB>
                  </a:tcPr>
                </a:tc>
                <a:tc>
                  <a:txBody>
                    <a:bodyPr/>
                    <a:lstStyle/>
                    <a:p>
                      <a:pPr algn="ctr">
                        <a:lnSpc>
                          <a:spcPct val="100000"/>
                        </a:lnSpc>
                        <a:spcBef>
                          <a:spcPts val="204"/>
                        </a:spcBef>
                      </a:pPr>
                      <a:r>
                        <a:rPr sz="450" dirty="0">
                          <a:solidFill>
                            <a:srgbClr val="231F20"/>
                          </a:solidFill>
                          <a:latin typeface="SimSun"/>
                          <a:cs typeface="SimSun"/>
                        </a:rPr>
                        <a:t>輕型電動機車</a:t>
                      </a:r>
                      <a:endParaRPr sz="450">
                        <a:latin typeface="SimSun"/>
                        <a:cs typeface="SimSun"/>
                      </a:endParaRPr>
                    </a:p>
                  </a:txBody>
                  <a:tcPr marL="0" marR="0" marT="26034" marB="0">
                    <a:lnL w="3175">
                      <a:solidFill>
                        <a:srgbClr val="61A489"/>
                      </a:solidFill>
                      <a:prstDash val="solid"/>
                    </a:lnL>
                    <a:lnR w="3175">
                      <a:solidFill>
                        <a:srgbClr val="61A489"/>
                      </a:solidFill>
                      <a:prstDash val="solid"/>
                    </a:lnR>
                    <a:lnB w="3175">
                      <a:solidFill>
                        <a:srgbClr val="61A489"/>
                      </a:solidFill>
                      <a:prstDash val="solid"/>
                    </a:lnB>
                  </a:tcPr>
                </a:tc>
                <a:tc>
                  <a:txBody>
                    <a:bodyPr/>
                    <a:lstStyle/>
                    <a:p>
                      <a:pPr algn="ctr">
                        <a:lnSpc>
                          <a:spcPct val="100000"/>
                        </a:lnSpc>
                        <a:spcBef>
                          <a:spcPts val="204"/>
                        </a:spcBef>
                      </a:pPr>
                      <a:r>
                        <a:rPr sz="450" dirty="0">
                          <a:solidFill>
                            <a:srgbClr val="231F20"/>
                          </a:solidFill>
                          <a:latin typeface="SimSun"/>
                          <a:cs typeface="SimSun"/>
                        </a:rPr>
                        <a:t>普通重型電動機車</a:t>
                      </a:r>
                      <a:endParaRPr sz="450">
                        <a:latin typeface="SimSun"/>
                        <a:cs typeface="SimSun"/>
                      </a:endParaRPr>
                    </a:p>
                  </a:txBody>
                  <a:tcPr marL="0" marR="0" marT="26034" marB="0">
                    <a:lnL w="3175">
                      <a:solidFill>
                        <a:srgbClr val="61A489"/>
                      </a:solidFill>
                      <a:prstDash val="solid"/>
                    </a:lnL>
                    <a:lnR w="3175">
                      <a:solidFill>
                        <a:srgbClr val="61A489"/>
                      </a:solidFill>
                      <a:prstDash val="solid"/>
                    </a:lnR>
                    <a:lnT w="3175">
                      <a:solidFill>
                        <a:srgbClr val="61A489"/>
                      </a:solidFill>
                      <a:prstDash val="solid"/>
                    </a:lnT>
                    <a:lnB w="3175">
                      <a:solidFill>
                        <a:srgbClr val="61A489"/>
                      </a:solidFill>
                      <a:prstDash val="solid"/>
                    </a:lnB>
                  </a:tcPr>
                </a:tc>
                <a:extLst>
                  <a:ext uri="{0D108BD9-81ED-4DB2-BD59-A6C34878D82A}">
                    <a16:rowId xmlns:a16="http://schemas.microsoft.com/office/drawing/2014/main" val="10001"/>
                  </a:ext>
                </a:extLst>
              </a:tr>
              <a:tr h="237490">
                <a:tc>
                  <a:txBody>
                    <a:bodyPr/>
                    <a:lstStyle/>
                    <a:p>
                      <a:pPr marL="3175" algn="ctr">
                        <a:lnSpc>
                          <a:spcPct val="100000"/>
                        </a:lnSpc>
                        <a:spcBef>
                          <a:spcPts val="655"/>
                        </a:spcBef>
                      </a:pPr>
                      <a:r>
                        <a:rPr sz="450" dirty="0">
                          <a:solidFill>
                            <a:srgbClr val="61A489"/>
                          </a:solidFill>
                          <a:latin typeface="SimSun"/>
                          <a:cs typeface="SimSun"/>
                        </a:rPr>
                        <a:t>動力</a:t>
                      </a:r>
                      <a:endParaRPr sz="450">
                        <a:latin typeface="SimSun"/>
                        <a:cs typeface="SimSun"/>
                      </a:endParaRPr>
                    </a:p>
                  </a:txBody>
                  <a:tcPr marL="0" marR="0" marT="83185" marB="0">
                    <a:lnL w="3175">
                      <a:solidFill>
                        <a:srgbClr val="61A489"/>
                      </a:solidFill>
                      <a:prstDash val="solid"/>
                    </a:lnL>
                    <a:lnR w="3175">
                      <a:solidFill>
                        <a:srgbClr val="61A489"/>
                      </a:solidFill>
                      <a:prstDash val="solid"/>
                    </a:lnR>
                    <a:lnT w="3175">
                      <a:solidFill>
                        <a:srgbClr val="61A489"/>
                      </a:solidFill>
                      <a:prstDash val="solid"/>
                    </a:lnT>
                    <a:lnB w="3175">
                      <a:solidFill>
                        <a:srgbClr val="61A489"/>
                      </a:solidFill>
                      <a:prstDash val="solid"/>
                    </a:lnB>
                    <a:solidFill>
                      <a:srgbClr val="E9F0EC"/>
                    </a:solidFill>
                  </a:tcPr>
                </a:tc>
                <a:tc>
                  <a:txBody>
                    <a:bodyPr/>
                    <a:lstStyle/>
                    <a:p>
                      <a:pPr marL="6350" algn="ctr">
                        <a:lnSpc>
                          <a:spcPct val="100000"/>
                        </a:lnSpc>
                        <a:spcBef>
                          <a:spcPts val="655"/>
                        </a:spcBef>
                      </a:pPr>
                      <a:r>
                        <a:rPr sz="450" dirty="0">
                          <a:solidFill>
                            <a:srgbClr val="231F20"/>
                          </a:solidFill>
                          <a:latin typeface="SimSun"/>
                          <a:cs typeface="SimSun"/>
                        </a:rPr>
                        <a:t>人力</a:t>
                      </a:r>
                      <a:endParaRPr sz="450">
                        <a:latin typeface="SimSun"/>
                        <a:cs typeface="SimSun"/>
                      </a:endParaRPr>
                    </a:p>
                  </a:txBody>
                  <a:tcPr marL="0" marR="0" marT="83185" marB="0">
                    <a:lnL w="3175">
                      <a:solidFill>
                        <a:srgbClr val="61A489"/>
                      </a:solidFill>
                      <a:prstDash val="solid"/>
                    </a:lnL>
                    <a:lnR w="12700">
                      <a:solidFill>
                        <a:srgbClr val="E46244"/>
                      </a:solidFill>
                      <a:prstDash val="solid"/>
                    </a:lnR>
                    <a:lnT w="3175">
                      <a:solidFill>
                        <a:srgbClr val="61A489"/>
                      </a:solidFill>
                      <a:prstDash val="solid"/>
                    </a:lnT>
                    <a:lnB w="3175">
                      <a:solidFill>
                        <a:srgbClr val="61A489"/>
                      </a:solidFill>
                      <a:prstDash val="solid"/>
                    </a:lnB>
                  </a:tcPr>
                </a:tc>
                <a:tc>
                  <a:txBody>
                    <a:bodyPr/>
                    <a:lstStyle/>
                    <a:p>
                      <a:pPr marL="158750">
                        <a:lnSpc>
                          <a:spcPct val="100000"/>
                        </a:lnSpc>
                        <a:spcBef>
                          <a:spcPts val="175"/>
                        </a:spcBef>
                      </a:pPr>
                      <a:r>
                        <a:rPr sz="450" spc="5" dirty="0">
                          <a:solidFill>
                            <a:srgbClr val="231F20"/>
                          </a:solidFill>
                          <a:latin typeface="SimSun"/>
                          <a:cs typeface="SimSun"/>
                        </a:rPr>
                        <a:t>人力為主</a:t>
                      </a:r>
                      <a:endParaRPr sz="450">
                        <a:latin typeface="SimSun"/>
                        <a:cs typeface="SimSun"/>
                      </a:endParaRPr>
                    </a:p>
                    <a:p>
                      <a:pPr marL="158750">
                        <a:lnSpc>
                          <a:spcPct val="100000"/>
                        </a:lnSpc>
                        <a:spcBef>
                          <a:spcPts val="420"/>
                        </a:spcBef>
                      </a:pPr>
                      <a:r>
                        <a:rPr sz="450" spc="5" dirty="0">
                          <a:solidFill>
                            <a:srgbClr val="231F20"/>
                          </a:solidFill>
                          <a:latin typeface="SimSun"/>
                          <a:cs typeface="SimSun"/>
                        </a:rPr>
                        <a:t>電力為輔</a:t>
                      </a:r>
                      <a:endParaRPr sz="450">
                        <a:latin typeface="SimSun"/>
                        <a:cs typeface="SimSun"/>
                      </a:endParaRPr>
                    </a:p>
                  </a:txBody>
                  <a:tcPr marL="0" marR="0" marT="22225" marB="0">
                    <a:lnL w="12700">
                      <a:solidFill>
                        <a:srgbClr val="E46244"/>
                      </a:solidFill>
                      <a:prstDash val="solid"/>
                    </a:lnL>
                    <a:lnR w="3175">
                      <a:solidFill>
                        <a:srgbClr val="61A489"/>
                      </a:solidFill>
                      <a:prstDash val="solid"/>
                    </a:lnR>
                    <a:lnT w="3175">
                      <a:solidFill>
                        <a:srgbClr val="61A489"/>
                      </a:solidFill>
                      <a:prstDash val="solid"/>
                    </a:lnT>
                    <a:lnB w="3175">
                      <a:solidFill>
                        <a:srgbClr val="61A489"/>
                      </a:solidFill>
                      <a:prstDash val="solid"/>
                    </a:lnB>
                  </a:tcPr>
                </a:tc>
                <a:tc>
                  <a:txBody>
                    <a:bodyPr/>
                    <a:lstStyle/>
                    <a:p>
                      <a:pPr marL="5715" algn="ctr">
                        <a:lnSpc>
                          <a:spcPct val="100000"/>
                        </a:lnSpc>
                        <a:spcBef>
                          <a:spcPts val="655"/>
                        </a:spcBef>
                      </a:pPr>
                      <a:r>
                        <a:rPr sz="450" dirty="0">
                          <a:solidFill>
                            <a:srgbClr val="231F20"/>
                          </a:solidFill>
                          <a:latin typeface="SimSun"/>
                          <a:cs typeface="SimSun"/>
                        </a:rPr>
                        <a:t>電力</a:t>
                      </a:r>
                      <a:endParaRPr sz="450">
                        <a:latin typeface="SimSun"/>
                        <a:cs typeface="SimSun"/>
                      </a:endParaRPr>
                    </a:p>
                  </a:txBody>
                  <a:tcPr marL="0" marR="0" marT="83185" marB="0">
                    <a:lnL w="3175">
                      <a:solidFill>
                        <a:srgbClr val="61A489"/>
                      </a:solidFill>
                      <a:prstDash val="solid"/>
                    </a:lnL>
                    <a:lnR w="12700">
                      <a:solidFill>
                        <a:srgbClr val="E46244"/>
                      </a:solidFill>
                      <a:prstDash val="solid"/>
                    </a:lnR>
                    <a:lnT w="3175">
                      <a:solidFill>
                        <a:srgbClr val="61A489"/>
                      </a:solidFill>
                      <a:prstDash val="solid"/>
                    </a:lnT>
                    <a:lnB w="3175">
                      <a:solidFill>
                        <a:srgbClr val="61A489"/>
                      </a:solidFill>
                      <a:prstDash val="solid"/>
                    </a:lnB>
                  </a:tcPr>
                </a:tc>
                <a:tc>
                  <a:txBody>
                    <a:bodyPr/>
                    <a:lstStyle/>
                    <a:p>
                      <a:pPr marL="5080" algn="ctr">
                        <a:lnSpc>
                          <a:spcPct val="100000"/>
                        </a:lnSpc>
                        <a:spcBef>
                          <a:spcPts val="655"/>
                        </a:spcBef>
                      </a:pPr>
                      <a:r>
                        <a:rPr sz="450" dirty="0">
                          <a:solidFill>
                            <a:srgbClr val="231F20"/>
                          </a:solidFill>
                          <a:latin typeface="SimSun"/>
                          <a:cs typeface="SimSun"/>
                        </a:rPr>
                        <a:t>電力</a:t>
                      </a:r>
                      <a:endParaRPr sz="450">
                        <a:latin typeface="SimSun"/>
                        <a:cs typeface="SimSun"/>
                      </a:endParaRPr>
                    </a:p>
                  </a:txBody>
                  <a:tcPr marL="0" marR="0" marT="83185" marB="0">
                    <a:lnL w="12700">
                      <a:solidFill>
                        <a:srgbClr val="E46244"/>
                      </a:solidFill>
                      <a:prstDash val="solid"/>
                    </a:lnL>
                    <a:lnR w="3175">
                      <a:solidFill>
                        <a:srgbClr val="61A489"/>
                      </a:solidFill>
                      <a:prstDash val="solid"/>
                    </a:lnR>
                    <a:lnT w="3175">
                      <a:solidFill>
                        <a:srgbClr val="61A489"/>
                      </a:solidFill>
                      <a:prstDash val="solid"/>
                    </a:lnT>
                    <a:lnB w="3175">
                      <a:solidFill>
                        <a:srgbClr val="61A489"/>
                      </a:solidFill>
                      <a:prstDash val="solid"/>
                    </a:lnB>
                  </a:tcPr>
                </a:tc>
                <a:tc>
                  <a:txBody>
                    <a:bodyPr/>
                    <a:lstStyle/>
                    <a:p>
                      <a:pPr algn="ctr">
                        <a:lnSpc>
                          <a:spcPct val="100000"/>
                        </a:lnSpc>
                        <a:spcBef>
                          <a:spcPts val="655"/>
                        </a:spcBef>
                      </a:pPr>
                      <a:r>
                        <a:rPr sz="450" dirty="0">
                          <a:solidFill>
                            <a:srgbClr val="231F20"/>
                          </a:solidFill>
                          <a:latin typeface="SimSun"/>
                          <a:cs typeface="SimSun"/>
                        </a:rPr>
                        <a:t>電力</a:t>
                      </a:r>
                      <a:endParaRPr sz="450">
                        <a:latin typeface="SimSun"/>
                        <a:cs typeface="SimSun"/>
                      </a:endParaRPr>
                    </a:p>
                  </a:txBody>
                  <a:tcPr marL="0" marR="0" marT="83185" marB="0">
                    <a:lnL w="3175">
                      <a:solidFill>
                        <a:srgbClr val="61A489"/>
                      </a:solidFill>
                      <a:prstDash val="solid"/>
                    </a:lnL>
                    <a:lnR w="3175">
                      <a:solidFill>
                        <a:srgbClr val="61A489"/>
                      </a:solidFill>
                      <a:prstDash val="solid"/>
                    </a:lnR>
                    <a:lnT w="3175">
                      <a:solidFill>
                        <a:srgbClr val="61A489"/>
                      </a:solidFill>
                      <a:prstDash val="solid"/>
                    </a:lnT>
                    <a:lnB w="3175">
                      <a:solidFill>
                        <a:srgbClr val="61A489"/>
                      </a:solidFill>
                      <a:prstDash val="solid"/>
                    </a:lnB>
                  </a:tcPr>
                </a:tc>
                <a:tc>
                  <a:txBody>
                    <a:bodyPr/>
                    <a:lstStyle/>
                    <a:p>
                      <a:pPr algn="ctr">
                        <a:lnSpc>
                          <a:spcPct val="100000"/>
                        </a:lnSpc>
                        <a:spcBef>
                          <a:spcPts val="655"/>
                        </a:spcBef>
                      </a:pPr>
                      <a:r>
                        <a:rPr sz="450" dirty="0">
                          <a:solidFill>
                            <a:srgbClr val="231F20"/>
                          </a:solidFill>
                          <a:latin typeface="SimSun"/>
                          <a:cs typeface="SimSun"/>
                        </a:rPr>
                        <a:t>電力</a:t>
                      </a:r>
                      <a:endParaRPr sz="450">
                        <a:latin typeface="SimSun"/>
                        <a:cs typeface="SimSun"/>
                      </a:endParaRPr>
                    </a:p>
                  </a:txBody>
                  <a:tcPr marL="0" marR="0" marT="83185" marB="0">
                    <a:lnL w="3175">
                      <a:solidFill>
                        <a:srgbClr val="61A489"/>
                      </a:solidFill>
                      <a:prstDash val="solid"/>
                    </a:lnL>
                    <a:lnR w="3175">
                      <a:solidFill>
                        <a:srgbClr val="61A489"/>
                      </a:solidFill>
                      <a:prstDash val="solid"/>
                    </a:lnR>
                    <a:lnT w="3175">
                      <a:solidFill>
                        <a:srgbClr val="61A489"/>
                      </a:solidFill>
                      <a:prstDash val="solid"/>
                    </a:lnT>
                    <a:lnB w="3175">
                      <a:solidFill>
                        <a:srgbClr val="61A489"/>
                      </a:solidFill>
                      <a:prstDash val="solid"/>
                    </a:lnB>
                  </a:tcPr>
                </a:tc>
                <a:extLst>
                  <a:ext uri="{0D108BD9-81ED-4DB2-BD59-A6C34878D82A}">
                    <a16:rowId xmlns:a16="http://schemas.microsoft.com/office/drawing/2014/main" val="10002"/>
                  </a:ext>
                </a:extLst>
              </a:tr>
              <a:tr h="114935">
                <a:tc>
                  <a:txBody>
                    <a:bodyPr/>
                    <a:lstStyle/>
                    <a:p>
                      <a:pPr marL="3175" algn="ctr">
                        <a:lnSpc>
                          <a:spcPct val="100000"/>
                        </a:lnSpc>
                        <a:spcBef>
                          <a:spcPts val="175"/>
                        </a:spcBef>
                      </a:pPr>
                      <a:r>
                        <a:rPr sz="450" dirty="0">
                          <a:solidFill>
                            <a:srgbClr val="61A489"/>
                          </a:solidFill>
                          <a:latin typeface="SimSun"/>
                          <a:cs typeface="SimSun"/>
                        </a:rPr>
                        <a:t>速率</a:t>
                      </a:r>
                      <a:endParaRPr sz="450">
                        <a:latin typeface="SimSun"/>
                        <a:cs typeface="SimSun"/>
                      </a:endParaRPr>
                    </a:p>
                  </a:txBody>
                  <a:tcPr marL="0" marR="0" marT="22225" marB="0">
                    <a:lnL w="3175">
                      <a:solidFill>
                        <a:srgbClr val="61A489"/>
                      </a:solidFill>
                      <a:prstDash val="solid"/>
                    </a:lnL>
                    <a:lnR w="3175">
                      <a:solidFill>
                        <a:srgbClr val="61A489"/>
                      </a:solidFill>
                      <a:prstDash val="solid"/>
                    </a:lnR>
                    <a:lnT w="3175">
                      <a:solidFill>
                        <a:srgbClr val="61A489"/>
                      </a:solidFill>
                      <a:prstDash val="solid"/>
                    </a:lnT>
                    <a:lnB w="3175">
                      <a:solidFill>
                        <a:srgbClr val="61A489"/>
                      </a:solidFill>
                      <a:prstDash val="solid"/>
                    </a:lnB>
                    <a:solidFill>
                      <a:srgbClr val="E9F0EC"/>
                    </a:solidFill>
                  </a:tcPr>
                </a:tc>
                <a:tc>
                  <a:txBody>
                    <a:bodyPr/>
                    <a:lstStyle/>
                    <a:p>
                      <a:pPr marL="4445" algn="ctr">
                        <a:lnSpc>
                          <a:spcPct val="100000"/>
                        </a:lnSpc>
                        <a:spcBef>
                          <a:spcPts val="175"/>
                        </a:spcBef>
                      </a:pPr>
                      <a:r>
                        <a:rPr sz="450" dirty="0">
                          <a:solidFill>
                            <a:srgbClr val="231F20"/>
                          </a:solidFill>
                          <a:latin typeface="SimSun"/>
                          <a:cs typeface="SimSun"/>
                        </a:rPr>
                        <a:t>無</a:t>
                      </a:r>
                      <a:endParaRPr sz="450">
                        <a:latin typeface="SimSun"/>
                        <a:cs typeface="SimSun"/>
                      </a:endParaRPr>
                    </a:p>
                  </a:txBody>
                  <a:tcPr marL="0" marR="0" marT="22225" marB="0">
                    <a:lnL w="3175">
                      <a:solidFill>
                        <a:srgbClr val="61A489"/>
                      </a:solidFill>
                      <a:prstDash val="solid"/>
                    </a:lnL>
                    <a:lnR w="12700">
                      <a:solidFill>
                        <a:srgbClr val="E46244"/>
                      </a:solidFill>
                      <a:prstDash val="solid"/>
                    </a:lnR>
                    <a:lnT w="3175">
                      <a:solidFill>
                        <a:srgbClr val="61A489"/>
                      </a:solidFill>
                      <a:prstDash val="solid"/>
                    </a:lnT>
                    <a:lnB w="3175">
                      <a:solidFill>
                        <a:srgbClr val="61A489"/>
                      </a:solidFill>
                      <a:prstDash val="solid"/>
                    </a:lnB>
                  </a:tcPr>
                </a:tc>
                <a:tc gridSpan="2">
                  <a:txBody>
                    <a:bodyPr/>
                    <a:lstStyle/>
                    <a:p>
                      <a:pPr marL="9525" algn="ctr">
                        <a:lnSpc>
                          <a:spcPct val="100000"/>
                        </a:lnSpc>
                        <a:spcBef>
                          <a:spcPts val="175"/>
                        </a:spcBef>
                      </a:pPr>
                      <a:r>
                        <a:rPr sz="450" dirty="0">
                          <a:solidFill>
                            <a:srgbClr val="231F20"/>
                          </a:solidFill>
                          <a:latin typeface="SimSun"/>
                          <a:cs typeface="SimSun"/>
                        </a:rPr>
                        <a:t>最</a:t>
                      </a:r>
                      <a:r>
                        <a:rPr sz="450" spc="-5" dirty="0">
                          <a:solidFill>
                            <a:srgbClr val="231F20"/>
                          </a:solidFill>
                          <a:latin typeface="SimSun"/>
                          <a:cs typeface="SimSun"/>
                        </a:rPr>
                        <a:t>高</a:t>
                      </a:r>
                      <a:r>
                        <a:rPr sz="450" spc="-110" dirty="0">
                          <a:solidFill>
                            <a:srgbClr val="231F20"/>
                          </a:solidFill>
                          <a:latin typeface="SimSun"/>
                          <a:cs typeface="SimSun"/>
                        </a:rPr>
                        <a:t> </a:t>
                      </a:r>
                      <a:r>
                        <a:rPr sz="450" dirty="0">
                          <a:solidFill>
                            <a:srgbClr val="231F20"/>
                          </a:solidFill>
                          <a:latin typeface="Arial"/>
                          <a:cs typeface="Arial"/>
                        </a:rPr>
                        <a:t>25km/h</a:t>
                      </a:r>
                      <a:endParaRPr sz="450">
                        <a:latin typeface="Arial"/>
                        <a:cs typeface="Arial"/>
                      </a:endParaRPr>
                    </a:p>
                  </a:txBody>
                  <a:tcPr marL="0" marR="0" marT="22225" marB="0">
                    <a:lnL w="12700">
                      <a:solidFill>
                        <a:srgbClr val="E46244"/>
                      </a:solidFill>
                      <a:prstDash val="solid"/>
                    </a:lnL>
                    <a:lnR w="12700">
                      <a:solidFill>
                        <a:srgbClr val="E46244"/>
                      </a:solidFill>
                      <a:prstDash val="solid"/>
                    </a:lnR>
                    <a:lnT w="3175">
                      <a:solidFill>
                        <a:srgbClr val="61A489"/>
                      </a:solidFill>
                      <a:prstDash val="solid"/>
                    </a:lnT>
                    <a:lnB w="3175">
                      <a:solidFill>
                        <a:srgbClr val="61A489"/>
                      </a:solidFill>
                      <a:prstDash val="solid"/>
                    </a:lnB>
                  </a:tcPr>
                </a:tc>
                <a:tc hMerge="1">
                  <a:txBody>
                    <a:bodyPr/>
                    <a:lstStyle/>
                    <a:p>
                      <a:endParaRPr/>
                    </a:p>
                  </a:txBody>
                  <a:tcPr marL="0" marR="0" marT="0" marB="0"/>
                </a:tc>
                <a:tc>
                  <a:txBody>
                    <a:bodyPr/>
                    <a:lstStyle/>
                    <a:p>
                      <a:pPr marL="5080" algn="ctr">
                        <a:lnSpc>
                          <a:spcPct val="100000"/>
                        </a:lnSpc>
                        <a:spcBef>
                          <a:spcPts val="175"/>
                        </a:spcBef>
                      </a:pPr>
                      <a:r>
                        <a:rPr sz="450" spc="-5" dirty="0">
                          <a:solidFill>
                            <a:srgbClr val="231F20"/>
                          </a:solidFill>
                          <a:latin typeface="SimSun"/>
                          <a:cs typeface="SimSun"/>
                        </a:rPr>
                        <a:t>最高</a:t>
                      </a:r>
                      <a:r>
                        <a:rPr sz="450" spc="-110" dirty="0">
                          <a:solidFill>
                            <a:srgbClr val="231F20"/>
                          </a:solidFill>
                          <a:latin typeface="SimSun"/>
                          <a:cs typeface="SimSun"/>
                        </a:rPr>
                        <a:t> </a:t>
                      </a:r>
                      <a:r>
                        <a:rPr sz="450" spc="-5" dirty="0">
                          <a:solidFill>
                            <a:srgbClr val="231F20"/>
                          </a:solidFill>
                          <a:latin typeface="Arial"/>
                          <a:cs typeface="Arial"/>
                        </a:rPr>
                        <a:t>45km/h</a:t>
                      </a:r>
                      <a:endParaRPr sz="450">
                        <a:latin typeface="Arial"/>
                        <a:cs typeface="Arial"/>
                      </a:endParaRPr>
                    </a:p>
                  </a:txBody>
                  <a:tcPr marL="0" marR="0" marT="22225" marB="0">
                    <a:lnL w="12700">
                      <a:solidFill>
                        <a:srgbClr val="E46244"/>
                      </a:solidFill>
                      <a:prstDash val="solid"/>
                    </a:lnL>
                    <a:lnR w="3175">
                      <a:solidFill>
                        <a:srgbClr val="61A489"/>
                      </a:solidFill>
                      <a:prstDash val="solid"/>
                    </a:lnR>
                    <a:lnT w="3175">
                      <a:solidFill>
                        <a:srgbClr val="61A489"/>
                      </a:solidFill>
                      <a:prstDash val="solid"/>
                    </a:lnT>
                    <a:lnB w="3175">
                      <a:solidFill>
                        <a:srgbClr val="61A489"/>
                      </a:solidFill>
                      <a:prstDash val="solid"/>
                    </a:lnB>
                  </a:tcPr>
                </a:tc>
                <a:tc>
                  <a:txBody>
                    <a:bodyPr/>
                    <a:lstStyle/>
                    <a:p>
                      <a:pPr algn="ctr">
                        <a:lnSpc>
                          <a:spcPct val="100000"/>
                        </a:lnSpc>
                        <a:spcBef>
                          <a:spcPts val="175"/>
                        </a:spcBef>
                      </a:pPr>
                      <a:r>
                        <a:rPr sz="450" spc="-5" dirty="0">
                          <a:solidFill>
                            <a:srgbClr val="231F20"/>
                          </a:solidFill>
                          <a:latin typeface="SimSun"/>
                          <a:cs typeface="SimSun"/>
                        </a:rPr>
                        <a:t>高於</a:t>
                      </a:r>
                      <a:r>
                        <a:rPr sz="450" spc="-125" dirty="0">
                          <a:solidFill>
                            <a:srgbClr val="231F20"/>
                          </a:solidFill>
                          <a:latin typeface="SimSun"/>
                          <a:cs typeface="SimSun"/>
                        </a:rPr>
                        <a:t> </a:t>
                      </a:r>
                      <a:r>
                        <a:rPr sz="450" spc="-5" dirty="0">
                          <a:solidFill>
                            <a:srgbClr val="231F20"/>
                          </a:solidFill>
                          <a:latin typeface="Arial"/>
                          <a:cs typeface="Arial"/>
                        </a:rPr>
                        <a:t>45km/h</a:t>
                      </a:r>
                      <a:endParaRPr sz="450">
                        <a:latin typeface="Arial"/>
                        <a:cs typeface="Arial"/>
                      </a:endParaRPr>
                    </a:p>
                  </a:txBody>
                  <a:tcPr marL="0" marR="0" marT="22225" marB="0">
                    <a:lnL w="3175">
                      <a:solidFill>
                        <a:srgbClr val="61A489"/>
                      </a:solidFill>
                      <a:prstDash val="solid"/>
                    </a:lnL>
                    <a:lnR w="3175">
                      <a:solidFill>
                        <a:srgbClr val="61A489"/>
                      </a:solidFill>
                      <a:prstDash val="solid"/>
                    </a:lnR>
                    <a:lnT w="3175">
                      <a:solidFill>
                        <a:srgbClr val="61A489"/>
                      </a:solidFill>
                      <a:prstDash val="solid"/>
                    </a:lnT>
                    <a:lnB w="3175">
                      <a:solidFill>
                        <a:srgbClr val="61A489"/>
                      </a:solidFill>
                      <a:prstDash val="solid"/>
                    </a:lnB>
                  </a:tcPr>
                </a:tc>
                <a:tc>
                  <a:txBody>
                    <a:bodyPr/>
                    <a:lstStyle/>
                    <a:p>
                      <a:pPr algn="ctr">
                        <a:lnSpc>
                          <a:spcPct val="100000"/>
                        </a:lnSpc>
                        <a:spcBef>
                          <a:spcPts val="175"/>
                        </a:spcBef>
                      </a:pPr>
                      <a:r>
                        <a:rPr sz="450" spc="-5" dirty="0">
                          <a:solidFill>
                            <a:srgbClr val="231F20"/>
                          </a:solidFill>
                          <a:latin typeface="SimSun"/>
                          <a:cs typeface="SimSun"/>
                        </a:rPr>
                        <a:t>高於</a:t>
                      </a:r>
                      <a:r>
                        <a:rPr sz="450" spc="-125" dirty="0">
                          <a:solidFill>
                            <a:srgbClr val="231F20"/>
                          </a:solidFill>
                          <a:latin typeface="SimSun"/>
                          <a:cs typeface="SimSun"/>
                        </a:rPr>
                        <a:t> </a:t>
                      </a:r>
                      <a:r>
                        <a:rPr sz="450" spc="-5" dirty="0">
                          <a:solidFill>
                            <a:srgbClr val="231F20"/>
                          </a:solidFill>
                          <a:latin typeface="Arial"/>
                          <a:cs typeface="Arial"/>
                        </a:rPr>
                        <a:t>45km/h</a:t>
                      </a:r>
                      <a:endParaRPr sz="450">
                        <a:latin typeface="Arial"/>
                        <a:cs typeface="Arial"/>
                      </a:endParaRPr>
                    </a:p>
                  </a:txBody>
                  <a:tcPr marL="0" marR="0" marT="22225" marB="0">
                    <a:lnL w="3175">
                      <a:solidFill>
                        <a:srgbClr val="61A489"/>
                      </a:solidFill>
                      <a:prstDash val="solid"/>
                    </a:lnL>
                    <a:lnR w="3175">
                      <a:solidFill>
                        <a:srgbClr val="61A489"/>
                      </a:solidFill>
                      <a:prstDash val="solid"/>
                    </a:lnR>
                    <a:lnT w="3175">
                      <a:solidFill>
                        <a:srgbClr val="61A489"/>
                      </a:solidFill>
                      <a:prstDash val="solid"/>
                    </a:lnT>
                    <a:lnB w="3175">
                      <a:solidFill>
                        <a:srgbClr val="61A489"/>
                      </a:solidFill>
                      <a:prstDash val="solid"/>
                    </a:lnB>
                  </a:tcPr>
                </a:tc>
                <a:extLst>
                  <a:ext uri="{0D108BD9-81ED-4DB2-BD59-A6C34878D82A}">
                    <a16:rowId xmlns:a16="http://schemas.microsoft.com/office/drawing/2014/main" val="10003"/>
                  </a:ext>
                </a:extLst>
              </a:tr>
              <a:tr h="359410">
                <a:tc>
                  <a:txBody>
                    <a:bodyPr/>
                    <a:lstStyle/>
                    <a:p>
                      <a:pPr marL="3175" algn="ctr">
                        <a:lnSpc>
                          <a:spcPct val="100000"/>
                        </a:lnSpc>
                        <a:spcBef>
                          <a:spcPts val="1135"/>
                        </a:spcBef>
                      </a:pPr>
                      <a:r>
                        <a:rPr sz="450" dirty="0">
                          <a:solidFill>
                            <a:srgbClr val="61A489"/>
                          </a:solidFill>
                          <a:latin typeface="SimSun"/>
                          <a:cs typeface="SimSun"/>
                        </a:rPr>
                        <a:t>外觀特色</a:t>
                      </a:r>
                      <a:endParaRPr sz="450">
                        <a:latin typeface="SimSun"/>
                        <a:cs typeface="SimSun"/>
                      </a:endParaRPr>
                    </a:p>
                  </a:txBody>
                  <a:tcPr marL="0" marR="0" marT="144145" marB="0">
                    <a:lnL w="3175">
                      <a:solidFill>
                        <a:srgbClr val="61A489"/>
                      </a:solidFill>
                      <a:prstDash val="solid"/>
                    </a:lnL>
                    <a:lnR w="3175">
                      <a:solidFill>
                        <a:srgbClr val="61A489"/>
                      </a:solidFill>
                      <a:prstDash val="solid"/>
                    </a:lnR>
                    <a:lnT w="3175">
                      <a:solidFill>
                        <a:srgbClr val="61A489"/>
                      </a:solidFill>
                      <a:prstDash val="solid"/>
                    </a:lnT>
                    <a:lnB w="3175">
                      <a:solidFill>
                        <a:srgbClr val="61A489"/>
                      </a:solidFill>
                      <a:prstDash val="solid"/>
                    </a:lnB>
                    <a:solidFill>
                      <a:srgbClr val="E9F0EC"/>
                    </a:solidFill>
                  </a:tcPr>
                </a:tc>
                <a:tc>
                  <a:txBody>
                    <a:bodyPr/>
                    <a:lstStyle/>
                    <a:p>
                      <a:pPr>
                        <a:lnSpc>
                          <a:spcPct val="100000"/>
                        </a:lnSpc>
                        <a:spcBef>
                          <a:spcPts val="25"/>
                        </a:spcBef>
                      </a:pPr>
                      <a:endParaRPr sz="1800">
                        <a:latin typeface="Times New Roman"/>
                        <a:cs typeface="Times New Roman"/>
                      </a:endParaRPr>
                    </a:p>
                    <a:p>
                      <a:pPr marL="6350" algn="ctr">
                        <a:lnSpc>
                          <a:spcPct val="100000"/>
                        </a:lnSpc>
                        <a:spcBef>
                          <a:spcPts val="5"/>
                        </a:spcBef>
                      </a:pPr>
                      <a:r>
                        <a:rPr sz="450" dirty="0">
                          <a:solidFill>
                            <a:srgbClr val="231F20"/>
                          </a:solidFill>
                          <a:latin typeface="SimSun"/>
                          <a:cs typeface="SimSun"/>
                        </a:rPr>
                        <a:t>有腳踏板</a:t>
                      </a:r>
                      <a:endParaRPr sz="450">
                        <a:latin typeface="SimSun"/>
                        <a:cs typeface="SimSun"/>
                      </a:endParaRPr>
                    </a:p>
                  </a:txBody>
                  <a:tcPr marL="0" marR="0" marT="3175" marB="0">
                    <a:lnL w="3175">
                      <a:solidFill>
                        <a:srgbClr val="61A489"/>
                      </a:solidFill>
                      <a:prstDash val="solid"/>
                    </a:lnL>
                    <a:lnR w="12700">
                      <a:solidFill>
                        <a:srgbClr val="E46244"/>
                      </a:solidFill>
                      <a:prstDash val="solid"/>
                    </a:lnR>
                    <a:lnT w="3175">
                      <a:solidFill>
                        <a:srgbClr val="61A489"/>
                      </a:solidFill>
                      <a:prstDash val="solid"/>
                    </a:lnT>
                    <a:lnB w="3175">
                      <a:solidFill>
                        <a:srgbClr val="61A489"/>
                      </a:solidFill>
                      <a:prstDash val="solid"/>
                    </a:lnB>
                  </a:tcPr>
                </a:tc>
                <a:tc>
                  <a:txBody>
                    <a:bodyPr/>
                    <a:lstStyle/>
                    <a:p>
                      <a:pPr>
                        <a:lnSpc>
                          <a:spcPct val="100000"/>
                        </a:lnSpc>
                        <a:spcBef>
                          <a:spcPts val="25"/>
                        </a:spcBef>
                      </a:pPr>
                      <a:endParaRPr sz="1800">
                        <a:latin typeface="Times New Roman"/>
                        <a:cs typeface="Times New Roman"/>
                      </a:endParaRPr>
                    </a:p>
                    <a:p>
                      <a:pPr marL="5080" algn="ctr">
                        <a:lnSpc>
                          <a:spcPct val="100000"/>
                        </a:lnSpc>
                        <a:spcBef>
                          <a:spcPts val="5"/>
                        </a:spcBef>
                      </a:pPr>
                      <a:r>
                        <a:rPr sz="450" dirty="0">
                          <a:solidFill>
                            <a:srgbClr val="231F20"/>
                          </a:solidFill>
                          <a:latin typeface="SimSun"/>
                          <a:cs typeface="SimSun"/>
                        </a:rPr>
                        <a:t>有腳踏板</a:t>
                      </a:r>
                      <a:endParaRPr sz="450">
                        <a:latin typeface="SimSun"/>
                        <a:cs typeface="SimSun"/>
                      </a:endParaRPr>
                    </a:p>
                  </a:txBody>
                  <a:tcPr marL="0" marR="0" marT="3175" marB="0">
                    <a:lnL w="12700">
                      <a:solidFill>
                        <a:srgbClr val="E46244"/>
                      </a:solidFill>
                      <a:prstDash val="solid"/>
                    </a:lnL>
                    <a:lnR w="3175">
                      <a:solidFill>
                        <a:srgbClr val="61A489"/>
                      </a:solidFill>
                      <a:prstDash val="solid"/>
                    </a:lnR>
                    <a:lnT w="3175">
                      <a:solidFill>
                        <a:srgbClr val="61A489"/>
                      </a:solidFill>
                      <a:prstDash val="solid"/>
                    </a:lnT>
                    <a:lnB w="3175">
                      <a:solidFill>
                        <a:srgbClr val="61A489"/>
                      </a:solidFill>
                      <a:prstDash val="solid"/>
                    </a:lnB>
                  </a:tcPr>
                </a:tc>
                <a:tc>
                  <a:txBody>
                    <a:bodyPr/>
                    <a:lstStyle/>
                    <a:p>
                      <a:pPr>
                        <a:lnSpc>
                          <a:spcPct val="100000"/>
                        </a:lnSpc>
                        <a:spcBef>
                          <a:spcPts val="25"/>
                        </a:spcBef>
                      </a:pPr>
                      <a:endParaRPr sz="1800">
                        <a:latin typeface="Times New Roman"/>
                        <a:cs typeface="Times New Roman"/>
                      </a:endParaRPr>
                    </a:p>
                    <a:p>
                      <a:pPr marL="5715" algn="ctr">
                        <a:lnSpc>
                          <a:spcPct val="100000"/>
                        </a:lnSpc>
                        <a:spcBef>
                          <a:spcPts val="5"/>
                        </a:spcBef>
                      </a:pPr>
                      <a:r>
                        <a:rPr sz="450" dirty="0">
                          <a:solidFill>
                            <a:srgbClr val="231F20"/>
                          </a:solidFill>
                          <a:latin typeface="SimSun"/>
                          <a:cs typeface="SimSun"/>
                        </a:rPr>
                        <a:t>無腳踏板</a:t>
                      </a:r>
                      <a:endParaRPr sz="450">
                        <a:latin typeface="SimSun"/>
                        <a:cs typeface="SimSun"/>
                      </a:endParaRPr>
                    </a:p>
                  </a:txBody>
                  <a:tcPr marL="0" marR="0" marT="3175" marB="0">
                    <a:lnL w="3175">
                      <a:solidFill>
                        <a:srgbClr val="61A489"/>
                      </a:solidFill>
                      <a:prstDash val="solid"/>
                    </a:lnL>
                    <a:lnR w="12700">
                      <a:solidFill>
                        <a:srgbClr val="E46244"/>
                      </a:solidFill>
                      <a:prstDash val="solid"/>
                    </a:lnR>
                    <a:lnT w="3175">
                      <a:solidFill>
                        <a:srgbClr val="61A489"/>
                      </a:solidFill>
                      <a:prstDash val="solid"/>
                    </a:lnT>
                    <a:lnB w="3175">
                      <a:solidFill>
                        <a:srgbClr val="61A489"/>
                      </a:solidFill>
                      <a:prstDash val="solid"/>
                    </a:lnB>
                  </a:tcPr>
                </a:tc>
                <a:tc>
                  <a:txBody>
                    <a:bodyPr/>
                    <a:lstStyle/>
                    <a:p>
                      <a:pPr>
                        <a:lnSpc>
                          <a:spcPct val="100000"/>
                        </a:lnSpc>
                      </a:pPr>
                      <a:endParaRPr sz="700">
                        <a:latin typeface="Times New Roman"/>
                        <a:cs typeface="Times New Roman"/>
                      </a:endParaRPr>
                    </a:p>
                  </a:txBody>
                  <a:tcPr marL="0" marR="0" marT="0" marB="0">
                    <a:lnL w="12700">
                      <a:solidFill>
                        <a:srgbClr val="E46244"/>
                      </a:solidFill>
                      <a:prstDash val="solid"/>
                    </a:lnL>
                    <a:lnR w="3175">
                      <a:solidFill>
                        <a:srgbClr val="61A489"/>
                      </a:solidFill>
                      <a:prstDash val="solid"/>
                    </a:lnR>
                    <a:lnT w="3175">
                      <a:solidFill>
                        <a:srgbClr val="61A489"/>
                      </a:solidFill>
                      <a:prstDash val="solid"/>
                    </a:lnT>
                    <a:lnB w="3175">
                      <a:solidFill>
                        <a:srgbClr val="61A48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1A489"/>
                      </a:solidFill>
                      <a:prstDash val="solid"/>
                    </a:lnL>
                    <a:lnR w="3175">
                      <a:solidFill>
                        <a:srgbClr val="61A489"/>
                      </a:solidFill>
                      <a:prstDash val="solid"/>
                    </a:lnR>
                    <a:lnT w="3175">
                      <a:solidFill>
                        <a:srgbClr val="61A489"/>
                      </a:solidFill>
                      <a:prstDash val="solid"/>
                    </a:lnT>
                    <a:lnB w="3175">
                      <a:solidFill>
                        <a:srgbClr val="61A489"/>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61A489"/>
                      </a:solidFill>
                      <a:prstDash val="solid"/>
                    </a:lnL>
                    <a:lnR w="3175">
                      <a:solidFill>
                        <a:srgbClr val="61A489"/>
                      </a:solidFill>
                      <a:prstDash val="solid"/>
                    </a:lnR>
                    <a:lnT w="3175">
                      <a:solidFill>
                        <a:srgbClr val="61A489"/>
                      </a:solidFill>
                      <a:prstDash val="solid"/>
                    </a:lnT>
                    <a:lnB w="3175">
                      <a:solidFill>
                        <a:srgbClr val="61A489"/>
                      </a:solidFill>
                      <a:prstDash val="solid"/>
                    </a:lnB>
                  </a:tcPr>
                </a:tc>
                <a:extLst>
                  <a:ext uri="{0D108BD9-81ED-4DB2-BD59-A6C34878D82A}">
                    <a16:rowId xmlns:a16="http://schemas.microsoft.com/office/drawing/2014/main" val="10004"/>
                  </a:ext>
                </a:extLst>
              </a:tr>
              <a:tr h="301625">
                <a:tc>
                  <a:txBody>
                    <a:bodyPr/>
                    <a:lstStyle/>
                    <a:p>
                      <a:pPr marL="3175" algn="ctr">
                        <a:lnSpc>
                          <a:spcPct val="100000"/>
                        </a:lnSpc>
                        <a:spcBef>
                          <a:spcPts val="910"/>
                        </a:spcBef>
                      </a:pPr>
                      <a:r>
                        <a:rPr sz="450" dirty="0">
                          <a:solidFill>
                            <a:srgbClr val="61A489"/>
                          </a:solidFill>
                          <a:latin typeface="SimSun"/>
                          <a:cs typeface="SimSun"/>
                        </a:rPr>
                        <a:t>車牌型式</a:t>
                      </a:r>
                      <a:endParaRPr sz="450">
                        <a:latin typeface="SimSun"/>
                        <a:cs typeface="SimSun"/>
                      </a:endParaRPr>
                    </a:p>
                  </a:txBody>
                  <a:tcPr marL="0" marR="0" marT="115570" marB="0">
                    <a:lnL w="3175">
                      <a:solidFill>
                        <a:srgbClr val="61A489"/>
                      </a:solidFill>
                      <a:prstDash val="solid"/>
                    </a:lnL>
                    <a:lnR w="3175">
                      <a:solidFill>
                        <a:srgbClr val="61A489"/>
                      </a:solidFill>
                      <a:prstDash val="solid"/>
                    </a:lnR>
                    <a:lnT w="3175">
                      <a:solidFill>
                        <a:srgbClr val="61A489"/>
                      </a:solidFill>
                      <a:prstDash val="solid"/>
                    </a:lnT>
                    <a:lnB w="3175">
                      <a:solidFill>
                        <a:srgbClr val="61A489"/>
                      </a:solidFill>
                      <a:prstDash val="solid"/>
                    </a:lnB>
                    <a:solidFill>
                      <a:srgbClr val="E9F0EC"/>
                    </a:solidFill>
                  </a:tcPr>
                </a:tc>
                <a:tc>
                  <a:txBody>
                    <a:bodyPr/>
                    <a:lstStyle/>
                    <a:p>
                      <a:pPr marL="4445" algn="ctr">
                        <a:lnSpc>
                          <a:spcPct val="100000"/>
                        </a:lnSpc>
                        <a:spcBef>
                          <a:spcPts val="910"/>
                        </a:spcBef>
                      </a:pPr>
                      <a:r>
                        <a:rPr sz="450" dirty="0">
                          <a:solidFill>
                            <a:srgbClr val="231F20"/>
                          </a:solidFill>
                          <a:latin typeface="SimSun"/>
                          <a:cs typeface="SimSun"/>
                        </a:rPr>
                        <a:t>無</a:t>
                      </a:r>
                      <a:endParaRPr sz="450">
                        <a:latin typeface="SimSun"/>
                        <a:cs typeface="SimSun"/>
                      </a:endParaRPr>
                    </a:p>
                  </a:txBody>
                  <a:tcPr marL="0" marR="0" marT="115570" marB="0">
                    <a:lnL w="3175">
                      <a:solidFill>
                        <a:srgbClr val="61A489"/>
                      </a:solidFill>
                      <a:prstDash val="solid"/>
                    </a:lnL>
                    <a:lnR w="12700">
                      <a:solidFill>
                        <a:srgbClr val="E46244"/>
                      </a:solidFill>
                      <a:prstDash val="solid"/>
                    </a:lnR>
                    <a:lnT w="3175">
                      <a:solidFill>
                        <a:srgbClr val="61A489"/>
                      </a:solidFill>
                      <a:prstDash val="solid"/>
                    </a:lnT>
                    <a:lnB w="3175">
                      <a:solidFill>
                        <a:srgbClr val="61A489"/>
                      </a:solidFill>
                      <a:prstDash val="solid"/>
                    </a:lnB>
                  </a:tcPr>
                </a:tc>
                <a:tc>
                  <a:txBody>
                    <a:bodyPr/>
                    <a:lstStyle/>
                    <a:p>
                      <a:pPr marL="3810" algn="ctr">
                        <a:lnSpc>
                          <a:spcPct val="100000"/>
                        </a:lnSpc>
                        <a:spcBef>
                          <a:spcPts val="910"/>
                        </a:spcBef>
                      </a:pPr>
                      <a:r>
                        <a:rPr sz="450" dirty="0">
                          <a:solidFill>
                            <a:srgbClr val="231F20"/>
                          </a:solidFill>
                          <a:latin typeface="SimSun"/>
                          <a:cs typeface="SimSun"/>
                        </a:rPr>
                        <a:t>無</a:t>
                      </a:r>
                      <a:endParaRPr sz="450">
                        <a:latin typeface="SimSun"/>
                        <a:cs typeface="SimSun"/>
                      </a:endParaRPr>
                    </a:p>
                  </a:txBody>
                  <a:tcPr marL="0" marR="0" marT="115570" marB="0">
                    <a:lnL w="12700">
                      <a:solidFill>
                        <a:srgbClr val="E46244"/>
                      </a:solidFill>
                      <a:prstDash val="solid"/>
                    </a:lnL>
                    <a:lnR w="3175">
                      <a:solidFill>
                        <a:srgbClr val="61A489"/>
                      </a:solidFill>
                      <a:prstDash val="solid"/>
                    </a:lnR>
                    <a:lnT w="3175">
                      <a:solidFill>
                        <a:srgbClr val="61A489"/>
                      </a:solidFill>
                      <a:prstDash val="solid"/>
                    </a:lnT>
                    <a:lnB w="3175">
                      <a:solidFill>
                        <a:srgbClr val="61A489"/>
                      </a:solidFill>
                      <a:prstDash val="solid"/>
                    </a:lnB>
                  </a:tcPr>
                </a:tc>
                <a:tc>
                  <a:txBody>
                    <a:bodyPr/>
                    <a:lstStyle/>
                    <a:p>
                      <a:pPr>
                        <a:lnSpc>
                          <a:spcPct val="100000"/>
                        </a:lnSpc>
                      </a:pPr>
                      <a:endParaRPr sz="400">
                        <a:latin typeface="Times New Roman"/>
                        <a:cs typeface="Times New Roman"/>
                      </a:endParaRPr>
                    </a:p>
                    <a:p>
                      <a:pPr marL="153035">
                        <a:lnSpc>
                          <a:spcPct val="100000"/>
                        </a:lnSpc>
                        <a:spcBef>
                          <a:spcPts val="254"/>
                        </a:spcBef>
                      </a:pPr>
                      <a:r>
                        <a:rPr sz="450" b="1" dirty="0">
                          <a:solidFill>
                            <a:srgbClr val="59A166"/>
                          </a:solidFill>
                          <a:latin typeface="Arial"/>
                          <a:cs typeface="Arial"/>
                        </a:rPr>
                        <a:t>AA12345</a:t>
                      </a:r>
                      <a:endParaRPr sz="450">
                        <a:latin typeface="Arial"/>
                        <a:cs typeface="Arial"/>
                      </a:endParaRPr>
                    </a:p>
                    <a:p>
                      <a:pPr>
                        <a:lnSpc>
                          <a:spcPct val="100000"/>
                        </a:lnSpc>
                        <a:spcBef>
                          <a:spcPts val="45"/>
                        </a:spcBef>
                      </a:pPr>
                      <a:endParaRPr sz="300">
                        <a:latin typeface="Times New Roman"/>
                        <a:cs typeface="Times New Roman"/>
                      </a:endParaRPr>
                    </a:p>
                    <a:p>
                      <a:pPr marL="155575">
                        <a:lnSpc>
                          <a:spcPct val="100000"/>
                        </a:lnSpc>
                      </a:pPr>
                      <a:r>
                        <a:rPr sz="450" spc="5" dirty="0">
                          <a:solidFill>
                            <a:srgbClr val="231F20"/>
                          </a:solidFill>
                          <a:latin typeface="SimSun"/>
                          <a:cs typeface="SimSun"/>
                        </a:rPr>
                        <a:t>白底綠字</a:t>
                      </a:r>
                      <a:endParaRPr sz="450">
                        <a:latin typeface="SimSun"/>
                        <a:cs typeface="SimSun"/>
                      </a:endParaRPr>
                    </a:p>
                  </a:txBody>
                  <a:tcPr marL="0" marR="0" marT="0" marB="0">
                    <a:lnL w="3175">
                      <a:solidFill>
                        <a:srgbClr val="61A489"/>
                      </a:solidFill>
                      <a:prstDash val="solid"/>
                    </a:lnL>
                    <a:lnR w="12700">
                      <a:solidFill>
                        <a:srgbClr val="E46244"/>
                      </a:solidFill>
                      <a:prstDash val="solid"/>
                    </a:lnR>
                    <a:lnT w="3175">
                      <a:solidFill>
                        <a:srgbClr val="61A489"/>
                      </a:solidFill>
                      <a:prstDash val="solid"/>
                    </a:lnT>
                    <a:lnB w="3175">
                      <a:solidFill>
                        <a:srgbClr val="61A489"/>
                      </a:solidFill>
                      <a:prstDash val="solid"/>
                    </a:lnB>
                  </a:tcPr>
                </a:tc>
                <a:tc>
                  <a:txBody>
                    <a:bodyPr/>
                    <a:lstStyle/>
                    <a:p>
                      <a:pPr marR="635" algn="ctr">
                        <a:lnSpc>
                          <a:spcPct val="100000"/>
                        </a:lnSpc>
                        <a:spcBef>
                          <a:spcPts val="395"/>
                        </a:spcBef>
                      </a:pPr>
                      <a:r>
                        <a:rPr sz="250" spc="-10" dirty="0">
                          <a:solidFill>
                            <a:srgbClr val="E45A49"/>
                          </a:solidFill>
                          <a:latin typeface="SimSun"/>
                          <a:cs typeface="SimSun"/>
                        </a:rPr>
                        <a:t>電動車</a:t>
                      </a:r>
                      <a:endParaRPr sz="250">
                        <a:latin typeface="SimSun"/>
                        <a:cs typeface="SimSun"/>
                      </a:endParaRPr>
                    </a:p>
                    <a:p>
                      <a:pPr algn="ctr">
                        <a:lnSpc>
                          <a:spcPct val="100000"/>
                        </a:lnSpc>
                        <a:spcBef>
                          <a:spcPts val="30"/>
                        </a:spcBef>
                      </a:pPr>
                      <a:r>
                        <a:rPr sz="450" b="1" dirty="0">
                          <a:solidFill>
                            <a:srgbClr val="E45A49"/>
                          </a:solidFill>
                          <a:latin typeface="Arial"/>
                          <a:cs typeface="Arial"/>
                        </a:rPr>
                        <a:t>EE-12345</a:t>
                      </a:r>
                      <a:endParaRPr sz="450">
                        <a:latin typeface="Arial"/>
                        <a:cs typeface="Arial"/>
                      </a:endParaRPr>
                    </a:p>
                    <a:p>
                      <a:pPr>
                        <a:lnSpc>
                          <a:spcPct val="100000"/>
                        </a:lnSpc>
                        <a:spcBef>
                          <a:spcPts val="35"/>
                        </a:spcBef>
                      </a:pPr>
                      <a:endParaRPr sz="300">
                        <a:latin typeface="Times New Roman"/>
                        <a:cs typeface="Times New Roman"/>
                      </a:endParaRPr>
                    </a:p>
                    <a:p>
                      <a:pPr marL="5080" algn="ctr">
                        <a:lnSpc>
                          <a:spcPct val="100000"/>
                        </a:lnSpc>
                      </a:pPr>
                      <a:r>
                        <a:rPr sz="450" spc="5" dirty="0">
                          <a:solidFill>
                            <a:srgbClr val="231F20"/>
                          </a:solidFill>
                          <a:latin typeface="SimSun"/>
                          <a:cs typeface="SimSun"/>
                        </a:rPr>
                        <a:t>白底紅字</a:t>
                      </a:r>
                      <a:endParaRPr sz="450">
                        <a:latin typeface="SimSun"/>
                        <a:cs typeface="SimSun"/>
                      </a:endParaRPr>
                    </a:p>
                  </a:txBody>
                  <a:tcPr marL="0" marR="0" marT="50165" marB="0">
                    <a:lnL w="12700">
                      <a:solidFill>
                        <a:srgbClr val="E46244"/>
                      </a:solidFill>
                      <a:prstDash val="solid"/>
                    </a:lnL>
                    <a:lnR w="3175">
                      <a:solidFill>
                        <a:srgbClr val="61A489"/>
                      </a:solidFill>
                      <a:prstDash val="solid"/>
                    </a:lnR>
                    <a:lnT w="3175">
                      <a:solidFill>
                        <a:srgbClr val="61A489"/>
                      </a:solidFill>
                      <a:prstDash val="solid"/>
                    </a:lnT>
                    <a:lnB w="3175">
                      <a:solidFill>
                        <a:srgbClr val="61A489"/>
                      </a:solidFill>
                      <a:prstDash val="solid"/>
                    </a:lnB>
                  </a:tcPr>
                </a:tc>
                <a:tc>
                  <a:txBody>
                    <a:bodyPr/>
                    <a:lstStyle/>
                    <a:p>
                      <a:pPr marL="3175" algn="ctr">
                        <a:lnSpc>
                          <a:spcPct val="100000"/>
                        </a:lnSpc>
                        <a:spcBef>
                          <a:spcPts val="395"/>
                        </a:spcBef>
                      </a:pPr>
                      <a:r>
                        <a:rPr sz="250" spc="-10" dirty="0">
                          <a:solidFill>
                            <a:srgbClr val="FFFFFF"/>
                          </a:solidFill>
                          <a:latin typeface="SimSun"/>
                          <a:cs typeface="SimSun"/>
                        </a:rPr>
                        <a:t>電動車</a:t>
                      </a:r>
                      <a:endParaRPr sz="250">
                        <a:latin typeface="SimSun"/>
                        <a:cs typeface="SimSun"/>
                      </a:endParaRPr>
                    </a:p>
                    <a:p>
                      <a:pPr marL="3810" algn="ctr">
                        <a:lnSpc>
                          <a:spcPct val="100000"/>
                        </a:lnSpc>
                        <a:spcBef>
                          <a:spcPts val="30"/>
                        </a:spcBef>
                      </a:pPr>
                      <a:r>
                        <a:rPr sz="450" b="1" dirty="0">
                          <a:solidFill>
                            <a:srgbClr val="FFFFFF"/>
                          </a:solidFill>
                          <a:latin typeface="Arial"/>
                          <a:cs typeface="Arial"/>
                        </a:rPr>
                        <a:t>EE-12345</a:t>
                      </a:r>
                      <a:endParaRPr sz="450">
                        <a:latin typeface="Arial"/>
                        <a:cs typeface="Arial"/>
                      </a:endParaRPr>
                    </a:p>
                    <a:p>
                      <a:pPr>
                        <a:lnSpc>
                          <a:spcPct val="100000"/>
                        </a:lnSpc>
                        <a:spcBef>
                          <a:spcPts val="35"/>
                        </a:spcBef>
                      </a:pPr>
                      <a:endParaRPr sz="300">
                        <a:latin typeface="Times New Roman"/>
                        <a:cs typeface="Times New Roman"/>
                      </a:endParaRPr>
                    </a:p>
                    <a:p>
                      <a:pPr algn="ctr">
                        <a:lnSpc>
                          <a:spcPct val="100000"/>
                        </a:lnSpc>
                      </a:pPr>
                      <a:r>
                        <a:rPr sz="450" spc="5" dirty="0">
                          <a:solidFill>
                            <a:srgbClr val="231F20"/>
                          </a:solidFill>
                          <a:latin typeface="SimSun"/>
                          <a:cs typeface="SimSun"/>
                        </a:rPr>
                        <a:t>綠底白字</a:t>
                      </a:r>
                      <a:endParaRPr sz="450">
                        <a:latin typeface="SimSun"/>
                        <a:cs typeface="SimSun"/>
                      </a:endParaRPr>
                    </a:p>
                  </a:txBody>
                  <a:tcPr marL="0" marR="0" marT="50165" marB="0">
                    <a:lnL w="3175">
                      <a:solidFill>
                        <a:srgbClr val="61A489"/>
                      </a:solidFill>
                      <a:prstDash val="solid"/>
                    </a:lnL>
                    <a:lnR w="3175">
                      <a:solidFill>
                        <a:srgbClr val="61A489"/>
                      </a:solidFill>
                      <a:prstDash val="solid"/>
                    </a:lnR>
                    <a:lnT w="3175">
                      <a:solidFill>
                        <a:srgbClr val="61A489"/>
                      </a:solidFill>
                      <a:prstDash val="solid"/>
                    </a:lnT>
                    <a:lnB w="3175">
                      <a:solidFill>
                        <a:srgbClr val="61A489"/>
                      </a:solidFill>
                      <a:prstDash val="solid"/>
                    </a:lnB>
                  </a:tcPr>
                </a:tc>
                <a:tc>
                  <a:txBody>
                    <a:bodyPr/>
                    <a:lstStyle/>
                    <a:p>
                      <a:pPr marL="12700" algn="ctr">
                        <a:lnSpc>
                          <a:spcPct val="100000"/>
                        </a:lnSpc>
                        <a:spcBef>
                          <a:spcPts val="395"/>
                        </a:spcBef>
                      </a:pPr>
                      <a:r>
                        <a:rPr sz="250" spc="-10" dirty="0">
                          <a:solidFill>
                            <a:srgbClr val="231F20"/>
                          </a:solidFill>
                          <a:latin typeface="SimSun"/>
                          <a:cs typeface="SimSun"/>
                        </a:rPr>
                        <a:t>電動車</a:t>
                      </a:r>
                      <a:endParaRPr sz="250">
                        <a:latin typeface="SimSun"/>
                        <a:cs typeface="SimSun"/>
                      </a:endParaRPr>
                    </a:p>
                    <a:p>
                      <a:pPr marL="13335" algn="ctr">
                        <a:lnSpc>
                          <a:spcPct val="100000"/>
                        </a:lnSpc>
                        <a:spcBef>
                          <a:spcPts val="30"/>
                        </a:spcBef>
                      </a:pPr>
                      <a:r>
                        <a:rPr sz="450" b="1" dirty="0">
                          <a:solidFill>
                            <a:srgbClr val="231F20"/>
                          </a:solidFill>
                          <a:latin typeface="Arial"/>
                          <a:cs typeface="Arial"/>
                        </a:rPr>
                        <a:t>EE-12345</a:t>
                      </a:r>
                      <a:endParaRPr sz="450">
                        <a:latin typeface="Arial"/>
                        <a:cs typeface="Arial"/>
                      </a:endParaRPr>
                    </a:p>
                    <a:p>
                      <a:pPr>
                        <a:lnSpc>
                          <a:spcPct val="100000"/>
                        </a:lnSpc>
                        <a:spcBef>
                          <a:spcPts val="35"/>
                        </a:spcBef>
                      </a:pPr>
                      <a:endParaRPr sz="300">
                        <a:latin typeface="Times New Roman"/>
                        <a:cs typeface="Times New Roman"/>
                      </a:endParaRPr>
                    </a:p>
                    <a:p>
                      <a:pPr algn="ctr">
                        <a:lnSpc>
                          <a:spcPct val="100000"/>
                        </a:lnSpc>
                      </a:pPr>
                      <a:r>
                        <a:rPr sz="450" spc="5" dirty="0">
                          <a:solidFill>
                            <a:srgbClr val="231F20"/>
                          </a:solidFill>
                          <a:latin typeface="SimSun"/>
                          <a:cs typeface="SimSun"/>
                        </a:rPr>
                        <a:t>白底黑字</a:t>
                      </a:r>
                      <a:endParaRPr sz="450">
                        <a:latin typeface="SimSun"/>
                        <a:cs typeface="SimSun"/>
                      </a:endParaRPr>
                    </a:p>
                  </a:txBody>
                  <a:tcPr marL="0" marR="0" marT="50165" marB="0">
                    <a:lnL w="3175">
                      <a:solidFill>
                        <a:srgbClr val="61A489"/>
                      </a:solidFill>
                      <a:prstDash val="solid"/>
                    </a:lnL>
                    <a:lnR w="3175">
                      <a:solidFill>
                        <a:srgbClr val="61A489"/>
                      </a:solidFill>
                      <a:prstDash val="solid"/>
                    </a:lnR>
                    <a:lnT w="3175">
                      <a:solidFill>
                        <a:srgbClr val="61A489"/>
                      </a:solidFill>
                      <a:prstDash val="solid"/>
                    </a:lnT>
                    <a:lnB w="3175">
                      <a:solidFill>
                        <a:srgbClr val="61A489"/>
                      </a:solidFill>
                      <a:prstDash val="solid"/>
                    </a:lnB>
                  </a:tcPr>
                </a:tc>
                <a:extLst>
                  <a:ext uri="{0D108BD9-81ED-4DB2-BD59-A6C34878D82A}">
                    <a16:rowId xmlns:a16="http://schemas.microsoft.com/office/drawing/2014/main" val="10005"/>
                  </a:ext>
                </a:extLst>
              </a:tr>
              <a:tr h="114935">
                <a:tc>
                  <a:txBody>
                    <a:bodyPr/>
                    <a:lstStyle/>
                    <a:p>
                      <a:pPr marL="3175" algn="ctr">
                        <a:lnSpc>
                          <a:spcPct val="100000"/>
                        </a:lnSpc>
                        <a:spcBef>
                          <a:spcPts val="175"/>
                        </a:spcBef>
                      </a:pPr>
                      <a:r>
                        <a:rPr sz="450" dirty="0">
                          <a:solidFill>
                            <a:srgbClr val="61A489"/>
                          </a:solidFill>
                          <a:latin typeface="SimSun"/>
                          <a:cs typeface="SimSun"/>
                        </a:rPr>
                        <a:t>附載人員</a:t>
                      </a:r>
                      <a:endParaRPr sz="450">
                        <a:latin typeface="SimSun"/>
                        <a:cs typeface="SimSun"/>
                      </a:endParaRPr>
                    </a:p>
                  </a:txBody>
                  <a:tcPr marL="0" marR="0" marT="22225" marB="0">
                    <a:lnL w="3175">
                      <a:solidFill>
                        <a:srgbClr val="61A489"/>
                      </a:solidFill>
                      <a:prstDash val="solid"/>
                    </a:lnL>
                    <a:lnR w="3175">
                      <a:solidFill>
                        <a:srgbClr val="61A489"/>
                      </a:solidFill>
                      <a:prstDash val="solid"/>
                    </a:lnR>
                    <a:lnT w="3175">
                      <a:solidFill>
                        <a:srgbClr val="61A489"/>
                      </a:solidFill>
                      <a:prstDash val="solid"/>
                    </a:lnT>
                    <a:lnB w="3175">
                      <a:solidFill>
                        <a:srgbClr val="61A489"/>
                      </a:solidFill>
                      <a:prstDash val="solid"/>
                    </a:lnB>
                    <a:solidFill>
                      <a:srgbClr val="E9F0EC"/>
                    </a:solidFill>
                  </a:tcPr>
                </a:tc>
                <a:tc>
                  <a:txBody>
                    <a:bodyPr/>
                    <a:lstStyle/>
                    <a:p>
                      <a:pPr marL="6350" algn="ctr">
                        <a:lnSpc>
                          <a:spcPct val="100000"/>
                        </a:lnSpc>
                        <a:spcBef>
                          <a:spcPts val="175"/>
                        </a:spcBef>
                      </a:pPr>
                      <a:r>
                        <a:rPr sz="450" dirty="0">
                          <a:solidFill>
                            <a:srgbClr val="231F20"/>
                          </a:solidFill>
                          <a:latin typeface="SimSun"/>
                          <a:cs typeface="SimSun"/>
                        </a:rPr>
                        <a:t>不可載人</a:t>
                      </a:r>
                      <a:endParaRPr sz="450">
                        <a:latin typeface="SimSun"/>
                        <a:cs typeface="SimSun"/>
                      </a:endParaRPr>
                    </a:p>
                  </a:txBody>
                  <a:tcPr marL="0" marR="0" marT="22225" marB="0">
                    <a:lnL w="3175">
                      <a:solidFill>
                        <a:srgbClr val="61A489"/>
                      </a:solidFill>
                      <a:prstDash val="solid"/>
                    </a:lnL>
                    <a:lnR w="12700">
                      <a:solidFill>
                        <a:srgbClr val="E46244"/>
                      </a:solidFill>
                      <a:prstDash val="solid"/>
                    </a:lnR>
                    <a:lnT w="3175">
                      <a:solidFill>
                        <a:srgbClr val="61A489"/>
                      </a:solidFill>
                      <a:prstDash val="solid"/>
                    </a:lnT>
                    <a:lnB w="3175">
                      <a:solidFill>
                        <a:srgbClr val="61A489"/>
                      </a:solidFill>
                      <a:prstDash val="solid"/>
                    </a:lnB>
                  </a:tcPr>
                </a:tc>
                <a:tc>
                  <a:txBody>
                    <a:bodyPr/>
                    <a:lstStyle/>
                    <a:p>
                      <a:pPr marL="3810" algn="ctr">
                        <a:lnSpc>
                          <a:spcPct val="100000"/>
                        </a:lnSpc>
                        <a:spcBef>
                          <a:spcPts val="175"/>
                        </a:spcBef>
                      </a:pPr>
                      <a:r>
                        <a:rPr sz="450" dirty="0">
                          <a:solidFill>
                            <a:srgbClr val="231F20"/>
                          </a:solidFill>
                          <a:latin typeface="SimSun"/>
                          <a:cs typeface="SimSun"/>
                        </a:rPr>
                        <a:t>★</a:t>
                      </a:r>
                      <a:r>
                        <a:rPr sz="450" spc="-5" dirty="0">
                          <a:solidFill>
                            <a:srgbClr val="231F20"/>
                          </a:solidFill>
                          <a:latin typeface="SimSun"/>
                          <a:cs typeface="SimSun"/>
                        </a:rPr>
                        <a:t>限</a:t>
                      </a:r>
                      <a:r>
                        <a:rPr sz="450" spc="-114" dirty="0">
                          <a:solidFill>
                            <a:srgbClr val="231F20"/>
                          </a:solidFill>
                          <a:latin typeface="SimSun"/>
                          <a:cs typeface="SimSun"/>
                        </a:rPr>
                        <a:t> </a:t>
                      </a:r>
                      <a:r>
                        <a:rPr sz="450" dirty="0">
                          <a:solidFill>
                            <a:srgbClr val="231F20"/>
                          </a:solidFill>
                          <a:latin typeface="Arial"/>
                          <a:cs typeface="Arial"/>
                        </a:rPr>
                        <a:t>1-6</a:t>
                      </a:r>
                      <a:r>
                        <a:rPr sz="450" spc="-15" dirty="0">
                          <a:solidFill>
                            <a:srgbClr val="231F20"/>
                          </a:solidFill>
                          <a:latin typeface="Arial"/>
                          <a:cs typeface="Arial"/>
                        </a:rPr>
                        <a:t> </a:t>
                      </a:r>
                      <a:r>
                        <a:rPr sz="450" spc="-5" dirty="0">
                          <a:solidFill>
                            <a:srgbClr val="231F20"/>
                          </a:solidFill>
                          <a:latin typeface="SimSun"/>
                          <a:cs typeface="SimSun"/>
                        </a:rPr>
                        <a:t>歲</a:t>
                      </a:r>
                      <a:r>
                        <a:rPr sz="450" spc="-114" dirty="0">
                          <a:solidFill>
                            <a:srgbClr val="231F20"/>
                          </a:solidFill>
                          <a:latin typeface="SimSun"/>
                          <a:cs typeface="SimSun"/>
                        </a:rPr>
                        <a:t> </a:t>
                      </a:r>
                      <a:r>
                        <a:rPr sz="450" spc="-5" dirty="0">
                          <a:solidFill>
                            <a:srgbClr val="231F20"/>
                          </a:solidFill>
                          <a:latin typeface="Arial"/>
                          <a:cs typeface="Arial"/>
                        </a:rPr>
                        <a:t>1</a:t>
                      </a:r>
                      <a:r>
                        <a:rPr sz="450" spc="-15" dirty="0">
                          <a:solidFill>
                            <a:srgbClr val="231F20"/>
                          </a:solidFill>
                          <a:latin typeface="Arial"/>
                          <a:cs typeface="Arial"/>
                        </a:rPr>
                        <a:t> </a:t>
                      </a:r>
                      <a:r>
                        <a:rPr sz="450" spc="-5" dirty="0">
                          <a:solidFill>
                            <a:srgbClr val="231F20"/>
                          </a:solidFill>
                          <a:latin typeface="SimSun"/>
                          <a:cs typeface="SimSun"/>
                        </a:rPr>
                        <a:t>人</a:t>
                      </a:r>
                      <a:endParaRPr sz="450">
                        <a:latin typeface="SimSun"/>
                        <a:cs typeface="SimSun"/>
                      </a:endParaRPr>
                    </a:p>
                  </a:txBody>
                  <a:tcPr marL="0" marR="0" marT="22225" marB="0">
                    <a:lnL w="12700">
                      <a:solidFill>
                        <a:srgbClr val="E46244"/>
                      </a:solidFill>
                      <a:prstDash val="solid"/>
                    </a:lnL>
                    <a:lnR w="3175">
                      <a:solidFill>
                        <a:srgbClr val="61A489"/>
                      </a:solidFill>
                      <a:prstDash val="solid"/>
                    </a:lnR>
                    <a:lnT w="3175">
                      <a:solidFill>
                        <a:srgbClr val="61A489"/>
                      </a:solidFill>
                      <a:prstDash val="solid"/>
                    </a:lnT>
                    <a:lnB w="3175">
                      <a:solidFill>
                        <a:srgbClr val="61A489"/>
                      </a:solidFill>
                      <a:prstDash val="solid"/>
                    </a:lnB>
                  </a:tcPr>
                </a:tc>
                <a:tc>
                  <a:txBody>
                    <a:bodyPr/>
                    <a:lstStyle/>
                    <a:p>
                      <a:pPr marL="5715" algn="ctr">
                        <a:lnSpc>
                          <a:spcPct val="100000"/>
                        </a:lnSpc>
                        <a:spcBef>
                          <a:spcPts val="175"/>
                        </a:spcBef>
                      </a:pPr>
                      <a:r>
                        <a:rPr sz="450" dirty="0">
                          <a:solidFill>
                            <a:srgbClr val="231F20"/>
                          </a:solidFill>
                          <a:latin typeface="SimSun"/>
                          <a:cs typeface="SimSun"/>
                        </a:rPr>
                        <a:t>不可載人</a:t>
                      </a:r>
                      <a:endParaRPr sz="450">
                        <a:latin typeface="SimSun"/>
                        <a:cs typeface="SimSun"/>
                      </a:endParaRPr>
                    </a:p>
                  </a:txBody>
                  <a:tcPr marL="0" marR="0" marT="22225" marB="0">
                    <a:lnL w="3175">
                      <a:solidFill>
                        <a:srgbClr val="61A489"/>
                      </a:solidFill>
                      <a:prstDash val="solid"/>
                    </a:lnL>
                    <a:lnR w="12700">
                      <a:solidFill>
                        <a:srgbClr val="E46244"/>
                      </a:solidFill>
                      <a:prstDash val="solid"/>
                    </a:lnR>
                    <a:lnT w="3175">
                      <a:solidFill>
                        <a:srgbClr val="61A489"/>
                      </a:solidFill>
                      <a:prstDash val="solid"/>
                    </a:lnT>
                    <a:lnB w="3175">
                      <a:solidFill>
                        <a:srgbClr val="61A489"/>
                      </a:solidFill>
                      <a:prstDash val="solid"/>
                    </a:lnB>
                  </a:tcPr>
                </a:tc>
                <a:tc>
                  <a:txBody>
                    <a:bodyPr/>
                    <a:lstStyle/>
                    <a:p>
                      <a:pPr marL="5080" algn="ctr">
                        <a:lnSpc>
                          <a:spcPct val="100000"/>
                        </a:lnSpc>
                        <a:spcBef>
                          <a:spcPts val="175"/>
                        </a:spcBef>
                      </a:pPr>
                      <a:r>
                        <a:rPr sz="450" dirty="0">
                          <a:solidFill>
                            <a:srgbClr val="231F20"/>
                          </a:solidFill>
                          <a:latin typeface="SimSun"/>
                          <a:cs typeface="SimSun"/>
                        </a:rPr>
                        <a:t>不可載人</a:t>
                      </a:r>
                      <a:endParaRPr sz="450">
                        <a:latin typeface="SimSun"/>
                        <a:cs typeface="SimSun"/>
                      </a:endParaRPr>
                    </a:p>
                  </a:txBody>
                  <a:tcPr marL="0" marR="0" marT="22225" marB="0">
                    <a:lnL w="12700">
                      <a:solidFill>
                        <a:srgbClr val="E46244"/>
                      </a:solidFill>
                      <a:prstDash val="solid"/>
                    </a:lnL>
                    <a:lnR w="3175">
                      <a:solidFill>
                        <a:srgbClr val="61A489"/>
                      </a:solidFill>
                      <a:prstDash val="solid"/>
                    </a:lnR>
                    <a:lnT w="3175">
                      <a:solidFill>
                        <a:srgbClr val="61A489"/>
                      </a:solidFill>
                      <a:prstDash val="solid"/>
                    </a:lnT>
                    <a:lnB w="3175">
                      <a:solidFill>
                        <a:srgbClr val="61A489"/>
                      </a:solidFill>
                      <a:prstDash val="solid"/>
                    </a:lnB>
                  </a:tcPr>
                </a:tc>
                <a:tc>
                  <a:txBody>
                    <a:bodyPr/>
                    <a:lstStyle/>
                    <a:p>
                      <a:pPr algn="ctr">
                        <a:lnSpc>
                          <a:spcPct val="100000"/>
                        </a:lnSpc>
                        <a:spcBef>
                          <a:spcPts val="175"/>
                        </a:spcBef>
                      </a:pPr>
                      <a:r>
                        <a:rPr sz="450" dirty="0">
                          <a:solidFill>
                            <a:srgbClr val="231F20"/>
                          </a:solidFill>
                          <a:latin typeface="SimSun"/>
                          <a:cs typeface="SimSun"/>
                        </a:rPr>
                        <a:t>可</a:t>
                      </a:r>
                      <a:r>
                        <a:rPr sz="450" spc="-5" dirty="0">
                          <a:solidFill>
                            <a:srgbClr val="231F20"/>
                          </a:solidFill>
                          <a:latin typeface="SimSun"/>
                          <a:cs typeface="SimSun"/>
                        </a:rPr>
                        <a:t>載</a:t>
                      </a:r>
                      <a:r>
                        <a:rPr sz="450" spc="-114" dirty="0">
                          <a:solidFill>
                            <a:srgbClr val="231F20"/>
                          </a:solidFill>
                          <a:latin typeface="SimSun"/>
                          <a:cs typeface="SimSun"/>
                        </a:rPr>
                        <a:t> </a:t>
                      </a:r>
                      <a:r>
                        <a:rPr sz="450" spc="-5" dirty="0">
                          <a:solidFill>
                            <a:srgbClr val="231F20"/>
                          </a:solidFill>
                          <a:latin typeface="Arial"/>
                          <a:cs typeface="Arial"/>
                        </a:rPr>
                        <a:t>1</a:t>
                      </a:r>
                      <a:r>
                        <a:rPr sz="450" spc="-15" dirty="0">
                          <a:solidFill>
                            <a:srgbClr val="231F20"/>
                          </a:solidFill>
                          <a:latin typeface="Arial"/>
                          <a:cs typeface="Arial"/>
                        </a:rPr>
                        <a:t> </a:t>
                      </a:r>
                      <a:r>
                        <a:rPr sz="450" spc="-5" dirty="0">
                          <a:solidFill>
                            <a:srgbClr val="231F20"/>
                          </a:solidFill>
                          <a:latin typeface="SimSun"/>
                          <a:cs typeface="SimSun"/>
                        </a:rPr>
                        <a:t>人</a:t>
                      </a:r>
                      <a:endParaRPr sz="450">
                        <a:latin typeface="SimSun"/>
                        <a:cs typeface="SimSun"/>
                      </a:endParaRPr>
                    </a:p>
                  </a:txBody>
                  <a:tcPr marL="0" marR="0" marT="22225" marB="0">
                    <a:lnL w="3175">
                      <a:solidFill>
                        <a:srgbClr val="61A489"/>
                      </a:solidFill>
                      <a:prstDash val="solid"/>
                    </a:lnL>
                    <a:lnR w="3175">
                      <a:solidFill>
                        <a:srgbClr val="61A489"/>
                      </a:solidFill>
                      <a:prstDash val="solid"/>
                    </a:lnR>
                    <a:lnT w="3175">
                      <a:solidFill>
                        <a:srgbClr val="61A489"/>
                      </a:solidFill>
                      <a:prstDash val="solid"/>
                    </a:lnT>
                    <a:lnB w="3175">
                      <a:solidFill>
                        <a:srgbClr val="61A489"/>
                      </a:solidFill>
                      <a:prstDash val="solid"/>
                    </a:lnB>
                  </a:tcPr>
                </a:tc>
                <a:tc>
                  <a:txBody>
                    <a:bodyPr/>
                    <a:lstStyle/>
                    <a:p>
                      <a:pPr algn="ctr">
                        <a:lnSpc>
                          <a:spcPct val="100000"/>
                        </a:lnSpc>
                        <a:spcBef>
                          <a:spcPts val="175"/>
                        </a:spcBef>
                      </a:pPr>
                      <a:r>
                        <a:rPr sz="450" dirty="0">
                          <a:solidFill>
                            <a:srgbClr val="231F20"/>
                          </a:solidFill>
                          <a:latin typeface="SimSun"/>
                          <a:cs typeface="SimSun"/>
                        </a:rPr>
                        <a:t>可</a:t>
                      </a:r>
                      <a:r>
                        <a:rPr sz="450" spc="-5" dirty="0">
                          <a:solidFill>
                            <a:srgbClr val="231F20"/>
                          </a:solidFill>
                          <a:latin typeface="SimSun"/>
                          <a:cs typeface="SimSun"/>
                        </a:rPr>
                        <a:t>載</a:t>
                      </a:r>
                      <a:r>
                        <a:rPr sz="450" spc="-114" dirty="0">
                          <a:solidFill>
                            <a:srgbClr val="231F20"/>
                          </a:solidFill>
                          <a:latin typeface="SimSun"/>
                          <a:cs typeface="SimSun"/>
                        </a:rPr>
                        <a:t> </a:t>
                      </a:r>
                      <a:r>
                        <a:rPr sz="450" spc="-5" dirty="0">
                          <a:solidFill>
                            <a:srgbClr val="231F20"/>
                          </a:solidFill>
                          <a:latin typeface="Arial"/>
                          <a:cs typeface="Arial"/>
                        </a:rPr>
                        <a:t>1</a:t>
                      </a:r>
                      <a:r>
                        <a:rPr sz="450" spc="-15" dirty="0">
                          <a:solidFill>
                            <a:srgbClr val="231F20"/>
                          </a:solidFill>
                          <a:latin typeface="Arial"/>
                          <a:cs typeface="Arial"/>
                        </a:rPr>
                        <a:t> </a:t>
                      </a:r>
                      <a:r>
                        <a:rPr sz="450" spc="-5" dirty="0">
                          <a:solidFill>
                            <a:srgbClr val="231F20"/>
                          </a:solidFill>
                          <a:latin typeface="SimSun"/>
                          <a:cs typeface="SimSun"/>
                        </a:rPr>
                        <a:t>人</a:t>
                      </a:r>
                      <a:endParaRPr sz="450">
                        <a:latin typeface="SimSun"/>
                        <a:cs typeface="SimSun"/>
                      </a:endParaRPr>
                    </a:p>
                  </a:txBody>
                  <a:tcPr marL="0" marR="0" marT="22225" marB="0">
                    <a:lnL w="3175">
                      <a:solidFill>
                        <a:srgbClr val="61A489"/>
                      </a:solidFill>
                      <a:prstDash val="solid"/>
                    </a:lnL>
                    <a:lnR w="3175">
                      <a:solidFill>
                        <a:srgbClr val="61A489"/>
                      </a:solidFill>
                      <a:prstDash val="solid"/>
                    </a:lnR>
                    <a:lnT w="3175">
                      <a:solidFill>
                        <a:srgbClr val="61A489"/>
                      </a:solidFill>
                      <a:prstDash val="solid"/>
                    </a:lnT>
                    <a:lnB w="3175">
                      <a:solidFill>
                        <a:srgbClr val="61A489"/>
                      </a:solidFill>
                      <a:prstDash val="solid"/>
                    </a:lnB>
                  </a:tcPr>
                </a:tc>
                <a:extLst>
                  <a:ext uri="{0D108BD9-81ED-4DB2-BD59-A6C34878D82A}">
                    <a16:rowId xmlns:a16="http://schemas.microsoft.com/office/drawing/2014/main" val="10006"/>
                  </a:ext>
                </a:extLst>
              </a:tr>
              <a:tr h="392430">
                <a:tc>
                  <a:txBody>
                    <a:bodyPr/>
                    <a:lstStyle/>
                    <a:p>
                      <a:pPr>
                        <a:lnSpc>
                          <a:spcPct val="100000"/>
                        </a:lnSpc>
                        <a:spcBef>
                          <a:spcPts val="5"/>
                        </a:spcBef>
                      </a:pPr>
                      <a:endParaRPr sz="1100">
                        <a:latin typeface="Times New Roman"/>
                        <a:cs typeface="Times New Roman"/>
                      </a:endParaRPr>
                    </a:p>
                    <a:p>
                      <a:pPr marL="3810" algn="ctr">
                        <a:lnSpc>
                          <a:spcPct val="100000"/>
                        </a:lnSpc>
                      </a:pPr>
                      <a:r>
                        <a:rPr sz="450" dirty="0">
                          <a:solidFill>
                            <a:srgbClr val="61A489"/>
                          </a:solidFill>
                          <a:latin typeface="SimSun"/>
                          <a:cs typeface="SimSun"/>
                        </a:rPr>
                        <a:t>相關法規</a:t>
                      </a:r>
                      <a:endParaRPr sz="450">
                        <a:latin typeface="SimSun"/>
                        <a:cs typeface="SimSun"/>
                      </a:endParaRPr>
                    </a:p>
                  </a:txBody>
                  <a:tcPr marL="0" marR="0" marT="635" marB="0">
                    <a:lnL w="3175">
                      <a:solidFill>
                        <a:srgbClr val="61A489"/>
                      </a:solidFill>
                      <a:prstDash val="solid"/>
                    </a:lnL>
                    <a:lnR w="3175">
                      <a:solidFill>
                        <a:srgbClr val="61A489"/>
                      </a:solidFill>
                      <a:prstDash val="solid"/>
                    </a:lnR>
                    <a:lnT w="3175">
                      <a:solidFill>
                        <a:srgbClr val="61A489"/>
                      </a:solidFill>
                      <a:prstDash val="solid"/>
                    </a:lnT>
                    <a:lnB w="3175">
                      <a:solidFill>
                        <a:srgbClr val="61A489"/>
                      </a:solidFill>
                      <a:prstDash val="solid"/>
                    </a:lnB>
                    <a:solidFill>
                      <a:srgbClr val="E9F0EC"/>
                    </a:solidFill>
                  </a:tcPr>
                </a:tc>
                <a:tc>
                  <a:txBody>
                    <a:bodyPr/>
                    <a:lstStyle/>
                    <a:p>
                      <a:pPr marL="44450" marR="31750" indent="56515">
                        <a:lnSpc>
                          <a:spcPct val="135500"/>
                        </a:lnSpc>
                        <a:spcBef>
                          <a:spcPts val="715"/>
                        </a:spcBef>
                      </a:pPr>
                      <a:r>
                        <a:rPr sz="450" spc="-5" dirty="0">
                          <a:solidFill>
                            <a:srgbClr val="231F20"/>
                          </a:solidFill>
                          <a:latin typeface="SimSun"/>
                          <a:cs typeface="SimSun"/>
                        </a:rPr>
                        <a:t>免駕照及牌照 </a:t>
                      </a:r>
                      <a:r>
                        <a:rPr sz="450" dirty="0">
                          <a:solidFill>
                            <a:srgbClr val="231F20"/>
                          </a:solidFill>
                          <a:latin typeface="SimSun"/>
                          <a:cs typeface="SimSun"/>
                        </a:rPr>
                        <a:t>建議戴合格安全帽</a:t>
                      </a:r>
                      <a:endParaRPr sz="450">
                        <a:latin typeface="SimSun"/>
                        <a:cs typeface="SimSun"/>
                      </a:endParaRPr>
                    </a:p>
                  </a:txBody>
                  <a:tcPr marL="0" marR="0" marT="90805" marB="0">
                    <a:lnL w="3175">
                      <a:solidFill>
                        <a:srgbClr val="61A489"/>
                      </a:solidFill>
                      <a:prstDash val="solid"/>
                    </a:lnL>
                    <a:lnR w="12700">
                      <a:solidFill>
                        <a:srgbClr val="E46244"/>
                      </a:solidFill>
                      <a:prstDash val="solid"/>
                    </a:lnR>
                    <a:lnT w="3175">
                      <a:solidFill>
                        <a:srgbClr val="61A489"/>
                      </a:solidFill>
                      <a:prstDash val="solid"/>
                    </a:lnT>
                    <a:lnB w="3175">
                      <a:solidFill>
                        <a:srgbClr val="61A489"/>
                      </a:solidFill>
                      <a:prstDash val="solid"/>
                    </a:lnB>
                  </a:tcPr>
                </a:tc>
                <a:tc>
                  <a:txBody>
                    <a:bodyPr/>
                    <a:lstStyle/>
                    <a:p>
                      <a:pPr marL="47625" marR="35560" indent="56515">
                        <a:lnSpc>
                          <a:spcPct val="135500"/>
                        </a:lnSpc>
                        <a:spcBef>
                          <a:spcPts val="715"/>
                        </a:spcBef>
                      </a:pPr>
                      <a:r>
                        <a:rPr sz="450" spc="-5" dirty="0">
                          <a:solidFill>
                            <a:srgbClr val="231F20"/>
                          </a:solidFill>
                          <a:latin typeface="SimSun"/>
                          <a:cs typeface="SimSun"/>
                        </a:rPr>
                        <a:t>免駕照及牌照 </a:t>
                      </a:r>
                      <a:r>
                        <a:rPr sz="450" dirty="0">
                          <a:solidFill>
                            <a:srgbClr val="231F20"/>
                          </a:solidFill>
                          <a:latin typeface="SimSun"/>
                          <a:cs typeface="SimSun"/>
                        </a:rPr>
                        <a:t>建議戴合格安全帽</a:t>
                      </a:r>
                      <a:endParaRPr sz="450">
                        <a:latin typeface="SimSun"/>
                        <a:cs typeface="SimSun"/>
                      </a:endParaRPr>
                    </a:p>
                  </a:txBody>
                  <a:tcPr marL="0" marR="0" marT="90805" marB="0">
                    <a:lnL w="12700">
                      <a:solidFill>
                        <a:srgbClr val="E46244"/>
                      </a:solidFill>
                      <a:prstDash val="solid"/>
                    </a:lnL>
                    <a:lnR w="3175">
                      <a:solidFill>
                        <a:srgbClr val="61A489"/>
                      </a:solidFill>
                      <a:prstDash val="solid"/>
                    </a:lnR>
                    <a:lnT w="3175">
                      <a:solidFill>
                        <a:srgbClr val="61A489"/>
                      </a:solidFill>
                      <a:prstDash val="solid"/>
                    </a:lnT>
                    <a:lnB w="12700">
                      <a:solidFill>
                        <a:srgbClr val="E46244"/>
                      </a:solidFill>
                      <a:prstDash val="solid"/>
                    </a:lnB>
                  </a:tcPr>
                </a:tc>
                <a:tc>
                  <a:txBody>
                    <a:bodyPr/>
                    <a:lstStyle/>
                    <a:p>
                      <a:pPr marL="184150" marR="95885" indent="-76835">
                        <a:lnSpc>
                          <a:spcPts val="730"/>
                        </a:lnSpc>
                        <a:spcBef>
                          <a:spcPts val="40"/>
                        </a:spcBef>
                      </a:pPr>
                      <a:r>
                        <a:rPr sz="450" dirty="0">
                          <a:solidFill>
                            <a:srgbClr val="231F20"/>
                          </a:solidFill>
                          <a:latin typeface="SimSun"/>
                          <a:cs typeface="SimSun"/>
                        </a:rPr>
                        <a:t>須年</a:t>
                      </a:r>
                      <a:r>
                        <a:rPr sz="450" spc="-5" dirty="0">
                          <a:solidFill>
                            <a:srgbClr val="231F20"/>
                          </a:solidFill>
                          <a:latin typeface="SimSun"/>
                          <a:cs typeface="SimSun"/>
                        </a:rPr>
                        <a:t>滿</a:t>
                      </a:r>
                      <a:r>
                        <a:rPr sz="450" spc="-140" dirty="0">
                          <a:solidFill>
                            <a:srgbClr val="231F20"/>
                          </a:solidFill>
                          <a:latin typeface="SimSun"/>
                          <a:cs typeface="SimSun"/>
                        </a:rPr>
                        <a:t> </a:t>
                      </a:r>
                      <a:r>
                        <a:rPr sz="450" dirty="0">
                          <a:solidFill>
                            <a:srgbClr val="231F20"/>
                          </a:solidFill>
                          <a:latin typeface="Arial"/>
                          <a:cs typeface="Arial"/>
                        </a:rPr>
                        <a:t>14</a:t>
                      </a:r>
                      <a:r>
                        <a:rPr sz="450" spc="-40" dirty="0">
                          <a:solidFill>
                            <a:srgbClr val="231F20"/>
                          </a:solidFill>
                          <a:latin typeface="Arial"/>
                          <a:cs typeface="Arial"/>
                        </a:rPr>
                        <a:t> </a:t>
                      </a:r>
                      <a:r>
                        <a:rPr sz="450" spc="-5" dirty="0">
                          <a:solidFill>
                            <a:srgbClr val="231F20"/>
                          </a:solidFill>
                          <a:latin typeface="SimSun"/>
                          <a:cs typeface="SimSun"/>
                        </a:rPr>
                        <a:t>歲 </a:t>
                      </a:r>
                      <a:r>
                        <a:rPr sz="450" dirty="0">
                          <a:solidFill>
                            <a:srgbClr val="231F20"/>
                          </a:solidFill>
                          <a:latin typeface="SimSun"/>
                          <a:cs typeface="SimSun"/>
                        </a:rPr>
                        <a:t>免駕照 須牌照</a:t>
                      </a:r>
                      <a:endParaRPr sz="450">
                        <a:latin typeface="SimSun"/>
                        <a:cs typeface="SimSun"/>
                      </a:endParaRPr>
                    </a:p>
                    <a:p>
                      <a:pPr marL="38735">
                        <a:lnSpc>
                          <a:spcPct val="100000"/>
                        </a:lnSpc>
                        <a:spcBef>
                          <a:spcPts val="140"/>
                        </a:spcBef>
                      </a:pPr>
                      <a:r>
                        <a:rPr sz="450" dirty="0">
                          <a:solidFill>
                            <a:srgbClr val="231F20"/>
                          </a:solidFill>
                          <a:latin typeface="SimSun"/>
                          <a:cs typeface="SimSun"/>
                        </a:rPr>
                        <a:t>須配戴合格安全帽</a:t>
                      </a:r>
                      <a:endParaRPr sz="450">
                        <a:latin typeface="SimSun"/>
                        <a:cs typeface="SimSun"/>
                      </a:endParaRPr>
                    </a:p>
                  </a:txBody>
                  <a:tcPr marL="0" marR="0" marT="5080" marB="0">
                    <a:lnL w="3175">
                      <a:solidFill>
                        <a:srgbClr val="61A489"/>
                      </a:solidFill>
                      <a:prstDash val="solid"/>
                    </a:lnL>
                    <a:lnR w="12700">
                      <a:solidFill>
                        <a:srgbClr val="E46244"/>
                      </a:solidFill>
                      <a:prstDash val="solid"/>
                    </a:lnR>
                    <a:lnT w="3175">
                      <a:solidFill>
                        <a:srgbClr val="61A489"/>
                      </a:solidFill>
                      <a:prstDash val="solid"/>
                    </a:lnT>
                    <a:lnB w="12700">
                      <a:solidFill>
                        <a:srgbClr val="E46244"/>
                      </a:solidFill>
                      <a:prstDash val="solid"/>
                    </a:lnB>
                  </a:tcPr>
                </a:tc>
                <a:tc>
                  <a:txBody>
                    <a:bodyPr/>
                    <a:lstStyle/>
                    <a:p>
                      <a:pPr marL="43180" marR="29845" indent="57785">
                        <a:lnSpc>
                          <a:spcPct val="135500"/>
                        </a:lnSpc>
                        <a:spcBef>
                          <a:spcPts val="710"/>
                        </a:spcBef>
                      </a:pPr>
                      <a:r>
                        <a:rPr sz="450" dirty="0">
                          <a:solidFill>
                            <a:srgbClr val="231F20"/>
                          </a:solidFill>
                          <a:latin typeface="SimSun"/>
                          <a:cs typeface="SimSun"/>
                        </a:rPr>
                        <a:t>須駕照及牌照 </a:t>
                      </a:r>
                      <a:r>
                        <a:rPr sz="450" spc="5" dirty="0">
                          <a:solidFill>
                            <a:srgbClr val="231F20"/>
                          </a:solidFill>
                          <a:latin typeface="SimSun"/>
                          <a:cs typeface="SimSun"/>
                        </a:rPr>
                        <a:t>須配戴合格安全帽</a:t>
                      </a:r>
                      <a:endParaRPr sz="450">
                        <a:latin typeface="SimSun"/>
                        <a:cs typeface="SimSun"/>
                      </a:endParaRPr>
                    </a:p>
                  </a:txBody>
                  <a:tcPr marL="0" marR="0" marT="90170" marB="0">
                    <a:lnL w="12700">
                      <a:solidFill>
                        <a:srgbClr val="E46244"/>
                      </a:solidFill>
                      <a:prstDash val="solid"/>
                    </a:lnL>
                    <a:lnR w="3175">
                      <a:solidFill>
                        <a:srgbClr val="61A489"/>
                      </a:solidFill>
                      <a:prstDash val="solid"/>
                    </a:lnR>
                    <a:lnT w="3175">
                      <a:solidFill>
                        <a:srgbClr val="61A489"/>
                      </a:solidFill>
                      <a:prstDash val="solid"/>
                    </a:lnT>
                    <a:lnB w="3175">
                      <a:solidFill>
                        <a:srgbClr val="61A489"/>
                      </a:solidFill>
                      <a:prstDash val="solid"/>
                    </a:lnB>
                  </a:tcPr>
                </a:tc>
                <a:tc>
                  <a:txBody>
                    <a:bodyPr/>
                    <a:lstStyle/>
                    <a:p>
                      <a:pPr marL="38100" marR="30480" indent="57785">
                        <a:lnSpc>
                          <a:spcPct val="135500"/>
                        </a:lnSpc>
                        <a:spcBef>
                          <a:spcPts val="715"/>
                        </a:spcBef>
                      </a:pPr>
                      <a:r>
                        <a:rPr sz="450" dirty="0">
                          <a:solidFill>
                            <a:srgbClr val="231F20"/>
                          </a:solidFill>
                          <a:latin typeface="SimSun"/>
                          <a:cs typeface="SimSun"/>
                        </a:rPr>
                        <a:t>須駕照及牌照 </a:t>
                      </a:r>
                      <a:r>
                        <a:rPr sz="450" spc="5" dirty="0">
                          <a:solidFill>
                            <a:srgbClr val="231F20"/>
                          </a:solidFill>
                          <a:latin typeface="SimSun"/>
                          <a:cs typeface="SimSun"/>
                        </a:rPr>
                        <a:t>須配戴合格安全帽</a:t>
                      </a:r>
                      <a:endParaRPr sz="450">
                        <a:latin typeface="SimSun"/>
                        <a:cs typeface="SimSun"/>
                      </a:endParaRPr>
                    </a:p>
                  </a:txBody>
                  <a:tcPr marL="0" marR="0" marT="90805" marB="0">
                    <a:lnL w="3175">
                      <a:solidFill>
                        <a:srgbClr val="61A489"/>
                      </a:solidFill>
                      <a:prstDash val="solid"/>
                    </a:lnL>
                    <a:lnR w="3175">
                      <a:solidFill>
                        <a:srgbClr val="61A489"/>
                      </a:solidFill>
                      <a:prstDash val="solid"/>
                    </a:lnR>
                    <a:lnT w="3175">
                      <a:solidFill>
                        <a:srgbClr val="61A489"/>
                      </a:solidFill>
                      <a:prstDash val="solid"/>
                    </a:lnT>
                    <a:lnB w="3175">
                      <a:solidFill>
                        <a:srgbClr val="61A489"/>
                      </a:solidFill>
                      <a:prstDash val="solid"/>
                    </a:lnB>
                  </a:tcPr>
                </a:tc>
                <a:tc>
                  <a:txBody>
                    <a:bodyPr/>
                    <a:lstStyle/>
                    <a:p>
                      <a:pPr marL="37465" marR="30480" indent="57785">
                        <a:lnSpc>
                          <a:spcPct val="135500"/>
                        </a:lnSpc>
                        <a:spcBef>
                          <a:spcPts val="715"/>
                        </a:spcBef>
                      </a:pPr>
                      <a:r>
                        <a:rPr sz="450" dirty="0">
                          <a:solidFill>
                            <a:srgbClr val="231F20"/>
                          </a:solidFill>
                          <a:latin typeface="SimSun"/>
                          <a:cs typeface="SimSun"/>
                        </a:rPr>
                        <a:t>須駕照及牌照 </a:t>
                      </a:r>
                      <a:r>
                        <a:rPr sz="450" spc="5" dirty="0">
                          <a:solidFill>
                            <a:srgbClr val="231F20"/>
                          </a:solidFill>
                          <a:latin typeface="SimSun"/>
                          <a:cs typeface="SimSun"/>
                        </a:rPr>
                        <a:t>須配戴合格安全帽</a:t>
                      </a:r>
                      <a:endParaRPr sz="450">
                        <a:latin typeface="SimSun"/>
                        <a:cs typeface="SimSun"/>
                      </a:endParaRPr>
                    </a:p>
                  </a:txBody>
                  <a:tcPr marL="0" marR="0" marT="90805" marB="0">
                    <a:lnL w="3175">
                      <a:solidFill>
                        <a:srgbClr val="61A489"/>
                      </a:solidFill>
                      <a:prstDash val="solid"/>
                    </a:lnL>
                    <a:lnR w="3175">
                      <a:solidFill>
                        <a:srgbClr val="61A489"/>
                      </a:solidFill>
                      <a:prstDash val="solid"/>
                    </a:lnR>
                    <a:lnT w="3175">
                      <a:solidFill>
                        <a:srgbClr val="61A489"/>
                      </a:solidFill>
                      <a:prstDash val="solid"/>
                    </a:lnT>
                    <a:lnB w="3175">
                      <a:solidFill>
                        <a:srgbClr val="61A489"/>
                      </a:solidFill>
                      <a:prstDash val="solid"/>
                    </a:lnB>
                  </a:tcPr>
                </a:tc>
                <a:extLst>
                  <a:ext uri="{0D108BD9-81ED-4DB2-BD59-A6C34878D82A}">
                    <a16:rowId xmlns:a16="http://schemas.microsoft.com/office/drawing/2014/main" val="10007"/>
                  </a:ext>
                </a:extLst>
              </a:tr>
            </a:tbl>
          </a:graphicData>
        </a:graphic>
      </p:graphicFrame>
      <p:sp>
        <p:nvSpPr>
          <p:cNvPr id="9" name="object 9"/>
          <p:cNvSpPr/>
          <p:nvPr/>
        </p:nvSpPr>
        <p:spPr>
          <a:xfrm>
            <a:off x="1497202" y="8726779"/>
            <a:ext cx="292188" cy="174757"/>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2012999" y="8714582"/>
            <a:ext cx="296255" cy="189681"/>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2561999" y="8704825"/>
            <a:ext cx="300511" cy="197875"/>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3101009" y="8696376"/>
            <a:ext cx="359789" cy="290037"/>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3676093" y="8703144"/>
            <a:ext cx="269580" cy="290863"/>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4163230" y="8689602"/>
            <a:ext cx="333769" cy="292196"/>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2590295" y="9063011"/>
            <a:ext cx="304800" cy="146685"/>
          </a:xfrm>
          <a:custGeom>
            <a:avLst/>
            <a:gdLst/>
            <a:ahLst/>
            <a:cxnLst/>
            <a:rect l="l" t="t" r="r" b="b"/>
            <a:pathLst>
              <a:path w="304800" h="146684">
                <a:moveTo>
                  <a:pt x="298195" y="0"/>
                </a:moveTo>
                <a:lnTo>
                  <a:pt x="6553" y="0"/>
                </a:lnTo>
                <a:lnTo>
                  <a:pt x="0" y="6553"/>
                </a:lnTo>
                <a:lnTo>
                  <a:pt x="0" y="139661"/>
                </a:lnTo>
                <a:lnTo>
                  <a:pt x="6553" y="146215"/>
                </a:lnTo>
                <a:lnTo>
                  <a:pt x="298195" y="146215"/>
                </a:lnTo>
                <a:lnTo>
                  <a:pt x="304749" y="139661"/>
                </a:lnTo>
                <a:lnTo>
                  <a:pt x="304749" y="6553"/>
                </a:lnTo>
                <a:lnTo>
                  <a:pt x="298195" y="0"/>
                </a:lnTo>
                <a:close/>
              </a:path>
            </a:pathLst>
          </a:custGeom>
          <a:solidFill>
            <a:srgbClr val="FFFFFF"/>
          </a:solidFill>
        </p:spPr>
        <p:txBody>
          <a:bodyPr wrap="square" lIns="0" tIns="0" rIns="0" bIns="0" rtlCol="0"/>
          <a:lstStyle/>
          <a:p>
            <a:endParaRPr/>
          </a:p>
        </p:txBody>
      </p:sp>
      <p:sp>
        <p:nvSpPr>
          <p:cNvPr id="16" name="object 16"/>
          <p:cNvSpPr/>
          <p:nvPr/>
        </p:nvSpPr>
        <p:spPr>
          <a:xfrm>
            <a:off x="2590295" y="9063011"/>
            <a:ext cx="304800" cy="146685"/>
          </a:xfrm>
          <a:custGeom>
            <a:avLst/>
            <a:gdLst/>
            <a:ahLst/>
            <a:cxnLst/>
            <a:rect l="l" t="t" r="r" b="b"/>
            <a:pathLst>
              <a:path w="304800" h="146684">
                <a:moveTo>
                  <a:pt x="14630" y="0"/>
                </a:moveTo>
                <a:lnTo>
                  <a:pt x="6553" y="0"/>
                </a:lnTo>
                <a:lnTo>
                  <a:pt x="0" y="6553"/>
                </a:lnTo>
                <a:lnTo>
                  <a:pt x="0" y="14630"/>
                </a:lnTo>
                <a:lnTo>
                  <a:pt x="0" y="131572"/>
                </a:lnTo>
                <a:lnTo>
                  <a:pt x="0" y="139661"/>
                </a:lnTo>
                <a:lnTo>
                  <a:pt x="6553" y="146215"/>
                </a:lnTo>
                <a:lnTo>
                  <a:pt x="14630" y="146215"/>
                </a:lnTo>
                <a:lnTo>
                  <a:pt x="290118" y="146215"/>
                </a:lnTo>
                <a:lnTo>
                  <a:pt x="298195" y="146215"/>
                </a:lnTo>
                <a:lnTo>
                  <a:pt x="304749" y="139661"/>
                </a:lnTo>
                <a:lnTo>
                  <a:pt x="304749" y="131572"/>
                </a:lnTo>
                <a:lnTo>
                  <a:pt x="304749" y="14630"/>
                </a:lnTo>
                <a:lnTo>
                  <a:pt x="304749" y="6553"/>
                </a:lnTo>
                <a:lnTo>
                  <a:pt x="298195" y="0"/>
                </a:lnTo>
                <a:lnTo>
                  <a:pt x="290118" y="0"/>
                </a:lnTo>
                <a:lnTo>
                  <a:pt x="14630" y="0"/>
                </a:lnTo>
                <a:close/>
              </a:path>
            </a:pathLst>
          </a:custGeom>
          <a:ln w="3175">
            <a:solidFill>
              <a:srgbClr val="231F20"/>
            </a:solidFill>
          </a:ln>
        </p:spPr>
        <p:txBody>
          <a:bodyPr wrap="square" lIns="0" tIns="0" rIns="0" bIns="0" rtlCol="0"/>
          <a:lstStyle/>
          <a:p>
            <a:endParaRPr/>
          </a:p>
        </p:txBody>
      </p:sp>
      <p:sp>
        <p:nvSpPr>
          <p:cNvPr id="17" name="object 17"/>
          <p:cNvSpPr/>
          <p:nvPr/>
        </p:nvSpPr>
        <p:spPr>
          <a:xfrm>
            <a:off x="2620100" y="9084791"/>
            <a:ext cx="39370" cy="0"/>
          </a:xfrm>
          <a:custGeom>
            <a:avLst/>
            <a:gdLst/>
            <a:ahLst/>
            <a:cxnLst/>
            <a:rect l="l" t="t" r="r" b="b"/>
            <a:pathLst>
              <a:path w="39369">
                <a:moveTo>
                  <a:pt x="0" y="0"/>
                </a:moveTo>
                <a:lnTo>
                  <a:pt x="38785" y="0"/>
                </a:lnTo>
              </a:path>
            </a:pathLst>
          </a:custGeom>
          <a:ln w="5168">
            <a:solidFill>
              <a:srgbClr val="231F20"/>
            </a:solidFill>
          </a:ln>
        </p:spPr>
        <p:txBody>
          <a:bodyPr wrap="square" lIns="0" tIns="0" rIns="0" bIns="0" rtlCol="0"/>
          <a:lstStyle/>
          <a:p>
            <a:endParaRPr/>
          </a:p>
        </p:txBody>
      </p:sp>
      <p:sp>
        <p:nvSpPr>
          <p:cNvPr id="18" name="object 18"/>
          <p:cNvSpPr/>
          <p:nvPr/>
        </p:nvSpPr>
        <p:spPr>
          <a:xfrm>
            <a:off x="2826456" y="9084791"/>
            <a:ext cx="39370" cy="0"/>
          </a:xfrm>
          <a:custGeom>
            <a:avLst/>
            <a:gdLst/>
            <a:ahLst/>
            <a:cxnLst/>
            <a:rect l="l" t="t" r="r" b="b"/>
            <a:pathLst>
              <a:path w="39369">
                <a:moveTo>
                  <a:pt x="0" y="0"/>
                </a:moveTo>
                <a:lnTo>
                  <a:pt x="38785" y="0"/>
                </a:lnTo>
              </a:path>
            </a:pathLst>
          </a:custGeom>
          <a:ln w="5168">
            <a:solidFill>
              <a:srgbClr val="231F20"/>
            </a:solidFill>
          </a:ln>
        </p:spPr>
        <p:txBody>
          <a:bodyPr wrap="square" lIns="0" tIns="0" rIns="0" bIns="0" rtlCol="0"/>
          <a:lstStyle/>
          <a:p>
            <a:endParaRPr/>
          </a:p>
        </p:txBody>
      </p:sp>
      <p:sp>
        <p:nvSpPr>
          <p:cNvPr id="19" name="object 19"/>
          <p:cNvSpPr/>
          <p:nvPr/>
        </p:nvSpPr>
        <p:spPr>
          <a:xfrm>
            <a:off x="3119955" y="9064231"/>
            <a:ext cx="304800" cy="146685"/>
          </a:xfrm>
          <a:custGeom>
            <a:avLst/>
            <a:gdLst/>
            <a:ahLst/>
            <a:cxnLst/>
            <a:rect l="l" t="t" r="r" b="b"/>
            <a:pathLst>
              <a:path w="304800" h="146684">
                <a:moveTo>
                  <a:pt x="298195" y="0"/>
                </a:moveTo>
                <a:lnTo>
                  <a:pt x="6553" y="0"/>
                </a:lnTo>
                <a:lnTo>
                  <a:pt x="0" y="6553"/>
                </a:lnTo>
                <a:lnTo>
                  <a:pt x="0" y="139661"/>
                </a:lnTo>
                <a:lnTo>
                  <a:pt x="6553" y="146215"/>
                </a:lnTo>
                <a:lnTo>
                  <a:pt x="298195" y="146215"/>
                </a:lnTo>
                <a:lnTo>
                  <a:pt x="304749" y="139661"/>
                </a:lnTo>
                <a:lnTo>
                  <a:pt x="304749" y="6553"/>
                </a:lnTo>
                <a:lnTo>
                  <a:pt x="298195" y="0"/>
                </a:lnTo>
                <a:close/>
              </a:path>
            </a:pathLst>
          </a:custGeom>
          <a:solidFill>
            <a:srgbClr val="FFFFFF"/>
          </a:solidFill>
        </p:spPr>
        <p:txBody>
          <a:bodyPr wrap="square" lIns="0" tIns="0" rIns="0" bIns="0" rtlCol="0"/>
          <a:lstStyle/>
          <a:p>
            <a:endParaRPr/>
          </a:p>
        </p:txBody>
      </p:sp>
      <p:sp>
        <p:nvSpPr>
          <p:cNvPr id="20" name="object 20"/>
          <p:cNvSpPr/>
          <p:nvPr/>
        </p:nvSpPr>
        <p:spPr>
          <a:xfrm>
            <a:off x="3119955" y="9064231"/>
            <a:ext cx="304800" cy="146685"/>
          </a:xfrm>
          <a:custGeom>
            <a:avLst/>
            <a:gdLst/>
            <a:ahLst/>
            <a:cxnLst/>
            <a:rect l="l" t="t" r="r" b="b"/>
            <a:pathLst>
              <a:path w="304800" h="146684">
                <a:moveTo>
                  <a:pt x="14630" y="0"/>
                </a:moveTo>
                <a:lnTo>
                  <a:pt x="6553" y="0"/>
                </a:lnTo>
                <a:lnTo>
                  <a:pt x="0" y="6553"/>
                </a:lnTo>
                <a:lnTo>
                  <a:pt x="0" y="14630"/>
                </a:lnTo>
                <a:lnTo>
                  <a:pt x="0" y="131572"/>
                </a:lnTo>
                <a:lnTo>
                  <a:pt x="0" y="139661"/>
                </a:lnTo>
                <a:lnTo>
                  <a:pt x="6553" y="146215"/>
                </a:lnTo>
                <a:lnTo>
                  <a:pt x="14630" y="146215"/>
                </a:lnTo>
                <a:lnTo>
                  <a:pt x="290118" y="146215"/>
                </a:lnTo>
                <a:lnTo>
                  <a:pt x="298195" y="146215"/>
                </a:lnTo>
                <a:lnTo>
                  <a:pt x="304749" y="139661"/>
                </a:lnTo>
                <a:lnTo>
                  <a:pt x="304749" y="131572"/>
                </a:lnTo>
                <a:lnTo>
                  <a:pt x="304749" y="14630"/>
                </a:lnTo>
                <a:lnTo>
                  <a:pt x="304749" y="6553"/>
                </a:lnTo>
                <a:lnTo>
                  <a:pt x="298195" y="0"/>
                </a:lnTo>
                <a:lnTo>
                  <a:pt x="290118" y="0"/>
                </a:lnTo>
                <a:lnTo>
                  <a:pt x="14630" y="0"/>
                </a:lnTo>
                <a:close/>
              </a:path>
            </a:pathLst>
          </a:custGeom>
          <a:ln w="3175">
            <a:solidFill>
              <a:srgbClr val="231F20"/>
            </a:solidFill>
          </a:ln>
        </p:spPr>
        <p:txBody>
          <a:bodyPr wrap="square" lIns="0" tIns="0" rIns="0" bIns="0" rtlCol="0"/>
          <a:lstStyle/>
          <a:p>
            <a:endParaRPr/>
          </a:p>
        </p:txBody>
      </p:sp>
      <p:sp>
        <p:nvSpPr>
          <p:cNvPr id="21" name="object 21"/>
          <p:cNvSpPr/>
          <p:nvPr/>
        </p:nvSpPr>
        <p:spPr>
          <a:xfrm>
            <a:off x="3149760" y="9086010"/>
            <a:ext cx="39370" cy="0"/>
          </a:xfrm>
          <a:custGeom>
            <a:avLst/>
            <a:gdLst/>
            <a:ahLst/>
            <a:cxnLst/>
            <a:rect l="l" t="t" r="r" b="b"/>
            <a:pathLst>
              <a:path w="39369">
                <a:moveTo>
                  <a:pt x="0" y="0"/>
                </a:moveTo>
                <a:lnTo>
                  <a:pt x="38785" y="0"/>
                </a:lnTo>
              </a:path>
            </a:pathLst>
          </a:custGeom>
          <a:ln w="5168">
            <a:solidFill>
              <a:srgbClr val="231F20"/>
            </a:solidFill>
          </a:ln>
        </p:spPr>
        <p:txBody>
          <a:bodyPr wrap="square" lIns="0" tIns="0" rIns="0" bIns="0" rtlCol="0"/>
          <a:lstStyle/>
          <a:p>
            <a:endParaRPr/>
          </a:p>
        </p:txBody>
      </p:sp>
      <p:sp>
        <p:nvSpPr>
          <p:cNvPr id="22" name="object 22"/>
          <p:cNvSpPr/>
          <p:nvPr/>
        </p:nvSpPr>
        <p:spPr>
          <a:xfrm>
            <a:off x="3356116" y="9086010"/>
            <a:ext cx="39370" cy="0"/>
          </a:xfrm>
          <a:custGeom>
            <a:avLst/>
            <a:gdLst/>
            <a:ahLst/>
            <a:cxnLst/>
            <a:rect l="l" t="t" r="r" b="b"/>
            <a:pathLst>
              <a:path w="39370">
                <a:moveTo>
                  <a:pt x="0" y="0"/>
                </a:moveTo>
                <a:lnTo>
                  <a:pt x="38785" y="0"/>
                </a:lnTo>
              </a:path>
            </a:pathLst>
          </a:custGeom>
          <a:ln w="5168">
            <a:solidFill>
              <a:srgbClr val="231F20"/>
            </a:solidFill>
          </a:ln>
        </p:spPr>
        <p:txBody>
          <a:bodyPr wrap="square" lIns="0" tIns="0" rIns="0" bIns="0" rtlCol="0"/>
          <a:lstStyle/>
          <a:p>
            <a:endParaRPr/>
          </a:p>
        </p:txBody>
      </p:sp>
      <p:sp>
        <p:nvSpPr>
          <p:cNvPr id="23" name="object 23"/>
          <p:cNvSpPr/>
          <p:nvPr/>
        </p:nvSpPr>
        <p:spPr>
          <a:xfrm>
            <a:off x="3670294" y="9064231"/>
            <a:ext cx="304800" cy="146685"/>
          </a:xfrm>
          <a:custGeom>
            <a:avLst/>
            <a:gdLst/>
            <a:ahLst/>
            <a:cxnLst/>
            <a:rect l="l" t="t" r="r" b="b"/>
            <a:pathLst>
              <a:path w="304800" h="146684">
                <a:moveTo>
                  <a:pt x="298195" y="0"/>
                </a:moveTo>
                <a:lnTo>
                  <a:pt x="6553" y="0"/>
                </a:lnTo>
                <a:lnTo>
                  <a:pt x="0" y="6553"/>
                </a:lnTo>
                <a:lnTo>
                  <a:pt x="0" y="139661"/>
                </a:lnTo>
                <a:lnTo>
                  <a:pt x="6553" y="146215"/>
                </a:lnTo>
                <a:lnTo>
                  <a:pt x="298195" y="146215"/>
                </a:lnTo>
                <a:lnTo>
                  <a:pt x="304749" y="139661"/>
                </a:lnTo>
                <a:lnTo>
                  <a:pt x="304749" y="6553"/>
                </a:lnTo>
                <a:lnTo>
                  <a:pt x="298195" y="0"/>
                </a:lnTo>
                <a:close/>
              </a:path>
            </a:pathLst>
          </a:custGeom>
          <a:solidFill>
            <a:srgbClr val="59A166"/>
          </a:solidFill>
        </p:spPr>
        <p:txBody>
          <a:bodyPr wrap="square" lIns="0" tIns="0" rIns="0" bIns="0" rtlCol="0"/>
          <a:lstStyle/>
          <a:p>
            <a:endParaRPr/>
          </a:p>
        </p:txBody>
      </p:sp>
      <p:sp>
        <p:nvSpPr>
          <p:cNvPr id="24" name="object 24"/>
          <p:cNvSpPr/>
          <p:nvPr/>
        </p:nvSpPr>
        <p:spPr>
          <a:xfrm>
            <a:off x="3670294" y="9064231"/>
            <a:ext cx="304800" cy="146685"/>
          </a:xfrm>
          <a:custGeom>
            <a:avLst/>
            <a:gdLst/>
            <a:ahLst/>
            <a:cxnLst/>
            <a:rect l="l" t="t" r="r" b="b"/>
            <a:pathLst>
              <a:path w="304800" h="146684">
                <a:moveTo>
                  <a:pt x="14630" y="0"/>
                </a:moveTo>
                <a:lnTo>
                  <a:pt x="6553" y="0"/>
                </a:lnTo>
                <a:lnTo>
                  <a:pt x="0" y="6553"/>
                </a:lnTo>
                <a:lnTo>
                  <a:pt x="0" y="14630"/>
                </a:lnTo>
                <a:lnTo>
                  <a:pt x="0" y="131572"/>
                </a:lnTo>
                <a:lnTo>
                  <a:pt x="0" y="139661"/>
                </a:lnTo>
                <a:lnTo>
                  <a:pt x="6553" y="146215"/>
                </a:lnTo>
                <a:lnTo>
                  <a:pt x="14630" y="146215"/>
                </a:lnTo>
                <a:lnTo>
                  <a:pt x="290118" y="146215"/>
                </a:lnTo>
                <a:lnTo>
                  <a:pt x="298195" y="146215"/>
                </a:lnTo>
                <a:lnTo>
                  <a:pt x="304749" y="139661"/>
                </a:lnTo>
                <a:lnTo>
                  <a:pt x="304749" y="131572"/>
                </a:lnTo>
                <a:lnTo>
                  <a:pt x="304749" y="14630"/>
                </a:lnTo>
                <a:lnTo>
                  <a:pt x="304749" y="6553"/>
                </a:lnTo>
                <a:lnTo>
                  <a:pt x="298195" y="0"/>
                </a:lnTo>
                <a:lnTo>
                  <a:pt x="290118" y="0"/>
                </a:lnTo>
                <a:lnTo>
                  <a:pt x="14630" y="0"/>
                </a:lnTo>
                <a:close/>
              </a:path>
            </a:pathLst>
          </a:custGeom>
          <a:ln w="3175">
            <a:solidFill>
              <a:srgbClr val="231F20"/>
            </a:solidFill>
          </a:ln>
        </p:spPr>
        <p:txBody>
          <a:bodyPr wrap="square" lIns="0" tIns="0" rIns="0" bIns="0" rtlCol="0"/>
          <a:lstStyle/>
          <a:p>
            <a:endParaRPr/>
          </a:p>
        </p:txBody>
      </p:sp>
      <p:sp>
        <p:nvSpPr>
          <p:cNvPr id="25" name="object 25"/>
          <p:cNvSpPr/>
          <p:nvPr/>
        </p:nvSpPr>
        <p:spPr>
          <a:xfrm>
            <a:off x="3700099" y="9086010"/>
            <a:ext cx="39370" cy="0"/>
          </a:xfrm>
          <a:custGeom>
            <a:avLst/>
            <a:gdLst/>
            <a:ahLst/>
            <a:cxnLst/>
            <a:rect l="l" t="t" r="r" b="b"/>
            <a:pathLst>
              <a:path w="39370">
                <a:moveTo>
                  <a:pt x="0" y="0"/>
                </a:moveTo>
                <a:lnTo>
                  <a:pt x="38785" y="0"/>
                </a:lnTo>
              </a:path>
            </a:pathLst>
          </a:custGeom>
          <a:ln w="5168">
            <a:solidFill>
              <a:srgbClr val="231F20"/>
            </a:solidFill>
          </a:ln>
        </p:spPr>
        <p:txBody>
          <a:bodyPr wrap="square" lIns="0" tIns="0" rIns="0" bIns="0" rtlCol="0"/>
          <a:lstStyle/>
          <a:p>
            <a:endParaRPr/>
          </a:p>
        </p:txBody>
      </p:sp>
      <p:sp>
        <p:nvSpPr>
          <p:cNvPr id="26" name="object 26"/>
          <p:cNvSpPr/>
          <p:nvPr/>
        </p:nvSpPr>
        <p:spPr>
          <a:xfrm>
            <a:off x="3906455" y="9086010"/>
            <a:ext cx="39370" cy="0"/>
          </a:xfrm>
          <a:custGeom>
            <a:avLst/>
            <a:gdLst/>
            <a:ahLst/>
            <a:cxnLst/>
            <a:rect l="l" t="t" r="r" b="b"/>
            <a:pathLst>
              <a:path w="39370">
                <a:moveTo>
                  <a:pt x="0" y="0"/>
                </a:moveTo>
                <a:lnTo>
                  <a:pt x="38785" y="0"/>
                </a:lnTo>
              </a:path>
            </a:pathLst>
          </a:custGeom>
          <a:ln w="5168">
            <a:solidFill>
              <a:srgbClr val="231F20"/>
            </a:solidFill>
          </a:ln>
        </p:spPr>
        <p:txBody>
          <a:bodyPr wrap="square" lIns="0" tIns="0" rIns="0" bIns="0" rtlCol="0"/>
          <a:lstStyle/>
          <a:p>
            <a:endParaRPr/>
          </a:p>
        </p:txBody>
      </p:sp>
      <p:sp>
        <p:nvSpPr>
          <p:cNvPr id="27" name="object 27"/>
          <p:cNvSpPr/>
          <p:nvPr/>
        </p:nvSpPr>
        <p:spPr>
          <a:xfrm>
            <a:off x="4217494" y="9064231"/>
            <a:ext cx="304800" cy="146685"/>
          </a:xfrm>
          <a:custGeom>
            <a:avLst/>
            <a:gdLst/>
            <a:ahLst/>
            <a:cxnLst/>
            <a:rect l="l" t="t" r="r" b="b"/>
            <a:pathLst>
              <a:path w="304800" h="146684">
                <a:moveTo>
                  <a:pt x="298195" y="0"/>
                </a:moveTo>
                <a:lnTo>
                  <a:pt x="6553" y="0"/>
                </a:lnTo>
                <a:lnTo>
                  <a:pt x="0" y="6553"/>
                </a:lnTo>
                <a:lnTo>
                  <a:pt x="0" y="139661"/>
                </a:lnTo>
                <a:lnTo>
                  <a:pt x="6553" y="146215"/>
                </a:lnTo>
                <a:lnTo>
                  <a:pt x="298195" y="146215"/>
                </a:lnTo>
                <a:lnTo>
                  <a:pt x="304749" y="139661"/>
                </a:lnTo>
                <a:lnTo>
                  <a:pt x="304749" y="6553"/>
                </a:lnTo>
                <a:lnTo>
                  <a:pt x="298195" y="0"/>
                </a:lnTo>
                <a:close/>
              </a:path>
            </a:pathLst>
          </a:custGeom>
          <a:solidFill>
            <a:srgbClr val="FFFFFF"/>
          </a:solidFill>
        </p:spPr>
        <p:txBody>
          <a:bodyPr wrap="square" lIns="0" tIns="0" rIns="0" bIns="0" rtlCol="0"/>
          <a:lstStyle/>
          <a:p>
            <a:endParaRPr/>
          </a:p>
        </p:txBody>
      </p:sp>
      <p:sp>
        <p:nvSpPr>
          <p:cNvPr id="28" name="object 28"/>
          <p:cNvSpPr/>
          <p:nvPr/>
        </p:nvSpPr>
        <p:spPr>
          <a:xfrm>
            <a:off x="4217494" y="9064231"/>
            <a:ext cx="304800" cy="146685"/>
          </a:xfrm>
          <a:custGeom>
            <a:avLst/>
            <a:gdLst/>
            <a:ahLst/>
            <a:cxnLst/>
            <a:rect l="l" t="t" r="r" b="b"/>
            <a:pathLst>
              <a:path w="304800" h="146684">
                <a:moveTo>
                  <a:pt x="14630" y="0"/>
                </a:moveTo>
                <a:lnTo>
                  <a:pt x="6553" y="0"/>
                </a:lnTo>
                <a:lnTo>
                  <a:pt x="0" y="6553"/>
                </a:lnTo>
                <a:lnTo>
                  <a:pt x="0" y="14630"/>
                </a:lnTo>
                <a:lnTo>
                  <a:pt x="0" y="131572"/>
                </a:lnTo>
                <a:lnTo>
                  <a:pt x="0" y="139661"/>
                </a:lnTo>
                <a:lnTo>
                  <a:pt x="6553" y="146215"/>
                </a:lnTo>
                <a:lnTo>
                  <a:pt x="14630" y="146215"/>
                </a:lnTo>
                <a:lnTo>
                  <a:pt x="290118" y="146215"/>
                </a:lnTo>
                <a:lnTo>
                  <a:pt x="298195" y="146215"/>
                </a:lnTo>
                <a:lnTo>
                  <a:pt x="304749" y="139661"/>
                </a:lnTo>
                <a:lnTo>
                  <a:pt x="304749" y="131572"/>
                </a:lnTo>
                <a:lnTo>
                  <a:pt x="304749" y="14630"/>
                </a:lnTo>
                <a:lnTo>
                  <a:pt x="304749" y="6553"/>
                </a:lnTo>
                <a:lnTo>
                  <a:pt x="298195" y="0"/>
                </a:lnTo>
                <a:lnTo>
                  <a:pt x="290118" y="0"/>
                </a:lnTo>
                <a:lnTo>
                  <a:pt x="14630" y="0"/>
                </a:lnTo>
                <a:close/>
              </a:path>
            </a:pathLst>
          </a:custGeom>
          <a:ln w="3175">
            <a:solidFill>
              <a:srgbClr val="231F20"/>
            </a:solidFill>
          </a:ln>
        </p:spPr>
        <p:txBody>
          <a:bodyPr wrap="square" lIns="0" tIns="0" rIns="0" bIns="0" rtlCol="0"/>
          <a:lstStyle/>
          <a:p>
            <a:endParaRPr/>
          </a:p>
        </p:txBody>
      </p:sp>
      <p:sp>
        <p:nvSpPr>
          <p:cNvPr id="29" name="object 29"/>
          <p:cNvSpPr/>
          <p:nvPr/>
        </p:nvSpPr>
        <p:spPr>
          <a:xfrm>
            <a:off x="4247299" y="9086010"/>
            <a:ext cx="39370" cy="0"/>
          </a:xfrm>
          <a:custGeom>
            <a:avLst/>
            <a:gdLst/>
            <a:ahLst/>
            <a:cxnLst/>
            <a:rect l="l" t="t" r="r" b="b"/>
            <a:pathLst>
              <a:path w="39370">
                <a:moveTo>
                  <a:pt x="0" y="0"/>
                </a:moveTo>
                <a:lnTo>
                  <a:pt x="38785" y="0"/>
                </a:lnTo>
              </a:path>
            </a:pathLst>
          </a:custGeom>
          <a:ln w="5168">
            <a:solidFill>
              <a:srgbClr val="231F20"/>
            </a:solidFill>
          </a:ln>
        </p:spPr>
        <p:txBody>
          <a:bodyPr wrap="square" lIns="0" tIns="0" rIns="0" bIns="0" rtlCol="0"/>
          <a:lstStyle/>
          <a:p>
            <a:endParaRPr/>
          </a:p>
        </p:txBody>
      </p:sp>
      <p:sp>
        <p:nvSpPr>
          <p:cNvPr id="30" name="object 30"/>
          <p:cNvSpPr/>
          <p:nvPr/>
        </p:nvSpPr>
        <p:spPr>
          <a:xfrm>
            <a:off x="4453654" y="9086010"/>
            <a:ext cx="39370" cy="0"/>
          </a:xfrm>
          <a:custGeom>
            <a:avLst/>
            <a:gdLst/>
            <a:ahLst/>
            <a:cxnLst/>
            <a:rect l="l" t="t" r="r" b="b"/>
            <a:pathLst>
              <a:path w="39370">
                <a:moveTo>
                  <a:pt x="0" y="0"/>
                </a:moveTo>
                <a:lnTo>
                  <a:pt x="38785" y="0"/>
                </a:lnTo>
              </a:path>
            </a:pathLst>
          </a:custGeom>
          <a:ln w="5168">
            <a:solidFill>
              <a:srgbClr val="231F20"/>
            </a:solidFill>
          </a:ln>
        </p:spPr>
        <p:txBody>
          <a:bodyPr wrap="square" lIns="0" tIns="0" rIns="0" bIns="0" rtlCol="0"/>
          <a:lstStyle/>
          <a:p>
            <a:endParaRPr/>
          </a:p>
        </p:txBody>
      </p:sp>
      <p:graphicFrame>
        <p:nvGraphicFramePr>
          <p:cNvPr id="31" name="object 31"/>
          <p:cNvGraphicFramePr>
            <a:graphicFrameLocks noGrp="1"/>
          </p:cNvGraphicFramePr>
          <p:nvPr/>
        </p:nvGraphicFramePr>
        <p:xfrm>
          <a:off x="1062000" y="3996702"/>
          <a:ext cx="3566160" cy="981075"/>
        </p:xfrm>
        <a:graphic>
          <a:graphicData uri="http://schemas.openxmlformats.org/drawingml/2006/table">
            <a:tbl>
              <a:tblPr firstRow="1" bandRow="1">
                <a:tableStyleId>{2D5ABB26-0587-4C30-8999-92F81FD0307C}</a:tableStyleId>
              </a:tblPr>
              <a:tblGrid>
                <a:gridCol w="417195">
                  <a:extLst>
                    <a:ext uri="{9D8B030D-6E8A-4147-A177-3AD203B41FA5}">
                      <a16:colId xmlns:a16="http://schemas.microsoft.com/office/drawing/2014/main" val="20000"/>
                    </a:ext>
                  </a:extLst>
                </a:gridCol>
                <a:gridCol w="509270">
                  <a:extLst>
                    <a:ext uri="{9D8B030D-6E8A-4147-A177-3AD203B41FA5}">
                      <a16:colId xmlns:a16="http://schemas.microsoft.com/office/drawing/2014/main" val="20001"/>
                    </a:ext>
                  </a:extLst>
                </a:gridCol>
                <a:gridCol w="491490">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51814">
                  <a:extLst>
                    <a:ext uri="{9D8B030D-6E8A-4147-A177-3AD203B41FA5}">
                      <a16:colId xmlns:a16="http://schemas.microsoft.com/office/drawing/2014/main" val="20004"/>
                    </a:ext>
                  </a:extLst>
                </a:gridCol>
                <a:gridCol w="551814">
                  <a:extLst>
                    <a:ext uri="{9D8B030D-6E8A-4147-A177-3AD203B41FA5}">
                      <a16:colId xmlns:a16="http://schemas.microsoft.com/office/drawing/2014/main" val="20005"/>
                    </a:ext>
                  </a:extLst>
                </a:gridCol>
                <a:gridCol w="551814">
                  <a:extLst>
                    <a:ext uri="{9D8B030D-6E8A-4147-A177-3AD203B41FA5}">
                      <a16:colId xmlns:a16="http://schemas.microsoft.com/office/drawing/2014/main" val="20006"/>
                    </a:ext>
                  </a:extLst>
                </a:gridCol>
              </a:tblGrid>
              <a:tr h="165100">
                <a:tc gridSpan="7">
                  <a:txBody>
                    <a:bodyPr/>
                    <a:lstStyle/>
                    <a:p>
                      <a:pPr marL="127635">
                        <a:lnSpc>
                          <a:spcPct val="100000"/>
                        </a:lnSpc>
                        <a:spcBef>
                          <a:spcPts val="240"/>
                        </a:spcBef>
                        <a:tabLst>
                          <a:tab pos="953769" algn="l"/>
                          <a:tab pos="2483485" algn="l"/>
                        </a:tabLst>
                      </a:pPr>
                      <a:r>
                        <a:rPr sz="650" dirty="0">
                          <a:solidFill>
                            <a:srgbClr val="FFFFFF"/>
                          </a:solidFill>
                          <a:latin typeface="SimSun"/>
                          <a:cs typeface="SimSun"/>
                        </a:rPr>
                        <a:t>形</a:t>
                      </a:r>
                      <a:r>
                        <a:rPr sz="650" spc="-10" dirty="0">
                          <a:solidFill>
                            <a:srgbClr val="FFFFFF"/>
                          </a:solidFill>
                          <a:latin typeface="SimSun"/>
                          <a:cs typeface="SimSun"/>
                        </a:rPr>
                        <a:t>式	</a:t>
                      </a:r>
                      <a:r>
                        <a:rPr sz="650" dirty="0">
                          <a:solidFill>
                            <a:srgbClr val="FFFFFF"/>
                          </a:solidFill>
                          <a:latin typeface="SimSun"/>
                          <a:cs typeface="SimSun"/>
                        </a:rPr>
                        <a:t>自行車型</a:t>
                      </a:r>
                      <a:r>
                        <a:rPr sz="650" spc="-10" dirty="0">
                          <a:solidFill>
                            <a:srgbClr val="FFFFFF"/>
                          </a:solidFill>
                          <a:latin typeface="SimSun"/>
                          <a:cs typeface="SimSun"/>
                        </a:rPr>
                        <a:t>式	</a:t>
                      </a:r>
                      <a:r>
                        <a:rPr sz="650" dirty="0">
                          <a:solidFill>
                            <a:srgbClr val="FFFFFF"/>
                          </a:solidFill>
                          <a:latin typeface="SimSun"/>
                          <a:cs typeface="SimSun"/>
                        </a:rPr>
                        <a:t>電動機車型式</a:t>
                      </a:r>
                      <a:endParaRPr sz="650">
                        <a:latin typeface="SimSun"/>
                        <a:cs typeface="SimSun"/>
                      </a:endParaRPr>
                    </a:p>
                  </a:txBody>
                  <a:tcPr marL="0" marR="0" marT="30480" marB="0">
                    <a:solidFill>
                      <a:srgbClr val="61A48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97815">
                <a:tc>
                  <a:txBody>
                    <a:bodyPr/>
                    <a:lstStyle/>
                    <a:p>
                      <a:pPr marL="5715" algn="ctr">
                        <a:lnSpc>
                          <a:spcPct val="100000"/>
                        </a:lnSpc>
                        <a:spcBef>
                          <a:spcPts val="765"/>
                        </a:spcBef>
                      </a:pPr>
                      <a:r>
                        <a:rPr sz="650" dirty="0">
                          <a:solidFill>
                            <a:srgbClr val="61A489"/>
                          </a:solidFill>
                          <a:latin typeface="SimSun"/>
                          <a:cs typeface="SimSun"/>
                        </a:rPr>
                        <a:t>分類</a:t>
                      </a:r>
                      <a:endParaRPr sz="650">
                        <a:latin typeface="SimSun"/>
                        <a:cs typeface="SimSun"/>
                      </a:endParaRPr>
                    </a:p>
                  </a:txBody>
                  <a:tcPr marL="0" marR="0" marT="97155" marB="0">
                    <a:lnL w="6350">
                      <a:solidFill>
                        <a:srgbClr val="61A489"/>
                      </a:solidFill>
                      <a:prstDash val="solid"/>
                    </a:lnL>
                    <a:lnR w="6350">
                      <a:solidFill>
                        <a:srgbClr val="61A489"/>
                      </a:solidFill>
                      <a:prstDash val="solid"/>
                    </a:lnR>
                    <a:lnB w="6350">
                      <a:solidFill>
                        <a:srgbClr val="61A489"/>
                      </a:solidFill>
                      <a:prstDash val="solid"/>
                    </a:lnB>
                    <a:solidFill>
                      <a:srgbClr val="E9F0EC"/>
                    </a:solidFill>
                  </a:tcPr>
                </a:tc>
                <a:tc>
                  <a:txBody>
                    <a:bodyPr/>
                    <a:lstStyle/>
                    <a:p>
                      <a:pPr marL="6350" algn="ctr">
                        <a:lnSpc>
                          <a:spcPct val="100000"/>
                        </a:lnSpc>
                        <a:spcBef>
                          <a:spcPts val="765"/>
                        </a:spcBef>
                      </a:pPr>
                      <a:r>
                        <a:rPr sz="650" dirty="0">
                          <a:solidFill>
                            <a:srgbClr val="231F20"/>
                          </a:solidFill>
                          <a:latin typeface="SimSun"/>
                          <a:cs typeface="SimSun"/>
                        </a:rPr>
                        <a:t>腳踏自行車</a:t>
                      </a:r>
                      <a:endParaRPr sz="650">
                        <a:latin typeface="SimSun"/>
                        <a:cs typeface="SimSun"/>
                      </a:endParaRPr>
                    </a:p>
                  </a:txBody>
                  <a:tcPr marL="0" marR="0" marT="97155"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marL="124460" marR="67310" indent="-41910">
                        <a:lnSpc>
                          <a:spcPts val="1050"/>
                        </a:lnSpc>
                        <a:spcBef>
                          <a:spcPts val="55"/>
                        </a:spcBef>
                      </a:pPr>
                      <a:r>
                        <a:rPr sz="650" spc="10" dirty="0">
                          <a:solidFill>
                            <a:srgbClr val="231F20"/>
                          </a:solidFill>
                          <a:latin typeface="SimSun"/>
                          <a:cs typeface="SimSun"/>
                        </a:rPr>
                        <a:t>電動輔助 </a:t>
                      </a:r>
                      <a:r>
                        <a:rPr sz="650" dirty="0">
                          <a:solidFill>
                            <a:srgbClr val="231F20"/>
                          </a:solidFill>
                          <a:latin typeface="SimSun"/>
                          <a:cs typeface="SimSun"/>
                        </a:rPr>
                        <a:t>自行車</a:t>
                      </a:r>
                      <a:endParaRPr sz="650">
                        <a:latin typeface="SimSun"/>
                        <a:cs typeface="SimSun"/>
                      </a:endParaRPr>
                    </a:p>
                  </a:txBody>
                  <a:tcPr marL="0" marR="0" marT="6985"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marL="120014" marR="60960" indent="-41910">
                        <a:lnSpc>
                          <a:spcPts val="1050"/>
                        </a:lnSpc>
                        <a:spcBef>
                          <a:spcPts val="55"/>
                        </a:spcBef>
                      </a:pPr>
                      <a:r>
                        <a:rPr sz="650" spc="10" dirty="0">
                          <a:solidFill>
                            <a:srgbClr val="231F20"/>
                          </a:solidFill>
                          <a:latin typeface="SimSun"/>
                          <a:cs typeface="SimSun"/>
                        </a:rPr>
                        <a:t>微型電動 </a:t>
                      </a:r>
                      <a:r>
                        <a:rPr sz="650" dirty="0">
                          <a:solidFill>
                            <a:srgbClr val="231F20"/>
                          </a:solidFill>
                          <a:latin typeface="SimSun"/>
                          <a:cs typeface="SimSun"/>
                        </a:rPr>
                        <a:t>二輪車</a:t>
                      </a:r>
                      <a:endParaRPr sz="650">
                        <a:latin typeface="SimSun"/>
                        <a:cs typeface="SimSun"/>
                      </a:endParaRPr>
                    </a:p>
                  </a:txBody>
                  <a:tcPr marL="0" marR="0" marT="6985"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marL="156210" marR="53975" indent="-83820">
                        <a:lnSpc>
                          <a:spcPts val="1050"/>
                        </a:lnSpc>
                        <a:spcBef>
                          <a:spcPts val="55"/>
                        </a:spcBef>
                      </a:pPr>
                      <a:r>
                        <a:rPr sz="650" spc="10" dirty="0">
                          <a:solidFill>
                            <a:srgbClr val="231F20"/>
                          </a:solidFill>
                          <a:latin typeface="SimSun"/>
                          <a:cs typeface="SimSun"/>
                        </a:rPr>
                        <a:t>小型輕型電 </a:t>
                      </a:r>
                      <a:r>
                        <a:rPr sz="650" dirty="0">
                          <a:solidFill>
                            <a:srgbClr val="231F20"/>
                          </a:solidFill>
                          <a:latin typeface="SimSun"/>
                          <a:cs typeface="SimSun"/>
                        </a:rPr>
                        <a:t>動機車</a:t>
                      </a:r>
                      <a:endParaRPr sz="650">
                        <a:latin typeface="SimSun"/>
                        <a:cs typeface="SimSun"/>
                      </a:endParaRPr>
                    </a:p>
                  </a:txBody>
                  <a:tcPr marL="0" marR="0" marT="6985"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marL="240665" marR="52705" indent="-167005">
                        <a:lnSpc>
                          <a:spcPts val="1050"/>
                        </a:lnSpc>
                        <a:spcBef>
                          <a:spcPts val="55"/>
                        </a:spcBef>
                      </a:pPr>
                      <a:r>
                        <a:rPr sz="650" spc="10" dirty="0">
                          <a:solidFill>
                            <a:srgbClr val="231F20"/>
                          </a:solidFill>
                          <a:latin typeface="SimSun"/>
                          <a:cs typeface="SimSun"/>
                        </a:rPr>
                        <a:t>輕型電動機 </a:t>
                      </a:r>
                      <a:r>
                        <a:rPr sz="650" spc="-10" dirty="0">
                          <a:solidFill>
                            <a:srgbClr val="231F20"/>
                          </a:solidFill>
                          <a:latin typeface="SimSun"/>
                          <a:cs typeface="SimSun"/>
                        </a:rPr>
                        <a:t>車</a:t>
                      </a:r>
                      <a:endParaRPr sz="650">
                        <a:latin typeface="SimSun"/>
                        <a:cs typeface="SimSun"/>
                      </a:endParaRPr>
                    </a:p>
                  </a:txBody>
                  <a:tcPr marL="0" marR="0" marT="6985"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marL="158115" marR="51435" indent="-83820">
                        <a:lnSpc>
                          <a:spcPts val="1050"/>
                        </a:lnSpc>
                        <a:spcBef>
                          <a:spcPts val="55"/>
                        </a:spcBef>
                      </a:pPr>
                      <a:r>
                        <a:rPr sz="650" spc="10" dirty="0">
                          <a:solidFill>
                            <a:srgbClr val="231F20"/>
                          </a:solidFill>
                          <a:latin typeface="SimSun"/>
                          <a:cs typeface="SimSun"/>
                        </a:rPr>
                        <a:t>普通重型電 </a:t>
                      </a:r>
                      <a:r>
                        <a:rPr sz="650" dirty="0">
                          <a:solidFill>
                            <a:srgbClr val="231F20"/>
                          </a:solidFill>
                          <a:latin typeface="SimSun"/>
                          <a:cs typeface="SimSun"/>
                        </a:rPr>
                        <a:t>動機車</a:t>
                      </a:r>
                      <a:endParaRPr sz="650">
                        <a:latin typeface="SimSun"/>
                        <a:cs typeface="SimSun"/>
                      </a:endParaRPr>
                    </a:p>
                  </a:txBody>
                  <a:tcPr marL="0" marR="0" marT="6985"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1"/>
                  </a:ext>
                </a:extLst>
              </a:tr>
              <a:tr h="514984">
                <a:tc>
                  <a:txBody>
                    <a:bodyPr/>
                    <a:lstStyle/>
                    <a:p>
                      <a:pPr>
                        <a:lnSpc>
                          <a:spcPct val="100000"/>
                        </a:lnSpc>
                        <a:spcBef>
                          <a:spcPts val="10"/>
                        </a:spcBef>
                      </a:pPr>
                      <a:endParaRPr sz="1400">
                        <a:latin typeface="Times New Roman"/>
                        <a:cs typeface="Times New Roman"/>
                      </a:endParaRPr>
                    </a:p>
                    <a:p>
                      <a:pPr marL="5080" algn="ctr">
                        <a:lnSpc>
                          <a:spcPct val="100000"/>
                        </a:lnSpc>
                      </a:pPr>
                      <a:r>
                        <a:rPr sz="650" dirty="0">
                          <a:solidFill>
                            <a:srgbClr val="61A489"/>
                          </a:solidFill>
                          <a:latin typeface="SimSun"/>
                          <a:cs typeface="SimSun"/>
                        </a:rPr>
                        <a:t>外觀特色</a:t>
                      </a:r>
                      <a:endParaRPr sz="650">
                        <a:latin typeface="SimSun"/>
                        <a:cs typeface="SimSun"/>
                      </a:endParaRPr>
                    </a:p>
                  </a:txBody>
                  <a:tcPr marL="0" marR="0" marT="127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solidFill>
                      <a:srgbClr val="E9F0EC"/>
                    </a:solidFill>
                  </a:tcPr>
                </a:tc>
                <a:tc>
                  <a:txBody>
                    <a:bodyPr/>
                    <a:lstStyle/>
                    <a:p>
                      <a:pPr>
                        <a:lnSpc>
                          <a:spcPct val="100000"/>
                        </a:lnSpc>
                        <a:spcBef>
                          <a:spcPts val="10"/>
                        </a:spcBef>
                      </a:pPr>
                      <a:endParaRPr sz="2600">
                        <a:latin typeface="Times New Roman"/>
                        <a:cs typeface="Times New Roman"/>
                      </a:endParaRPr>
                    </a:p>
                    <a:p>
                      <a:pPr marL="6350" algn="ctr">
                        <a:lnSpc>
                          <a:spcPct val="100000"/>
                        </a:lnSpc>
                      </a:pPr>
                      <a:r>
                        <a:rPr sz="650" dirty="0">
                          <a:solidFill>
                            <a:srgbClr val="231F20"/>
                          </a:solidFill>
                          <a:latin typeface="SimSun"/>
                          <a:cs typeface="SimSun"/>
                        </a:rPr>
                        <a:t>有腳踏板</a:t>
                      </a:r>
                      <a:endParaRPr sz="650">
                        <a:latin typeface="SimSun"/>
                        <a:cs typeface="SimSun"/>
                      </a:endParaRPr>
                    </a:p>
                  </a:txBody>
                  <a:tcPr marL="0" marR="0" marT="127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a:lnSpc>
                          <a:spcPct val="100000"/>
                        </a:lnSpc>
                        <a:spcBef>
                          <a:spcPts val="10"/>
                        </a:spcBef>
                      </a:pPr>
                      <a:endParaRPr sz="2600">
                        <a:latin typeface="Times New Roman"/>
                        <a:cs typeface="Times New Roman"/>
                      </a:endParaRPr>
                    </a:p>
                    <a:p>
                      <a:pPr marL="82550">
                        <a:lnSpc>
                          <a:spcPct val="100000"/>
                        </a:lnSpc>
                      </a:pPr>
                      <a:r>
                        <a:rPr sz="650" dirty="0">
                          <a:solidFill>
                            <a:srgbClr val="231F20"/>
                          </a:solidFill>
                          <a:latin typeface="SimSun"/>
                          <a:cs typeface="SimSun"/>
                        </a:rPr>
                        <a:t>有腳踏板</a:t>
                      </a:r>
                      <a:endParaRPr sz="650">
                        <a:latin typeface="SimSun"/>
                        <a:cs typeface="SimSun"/>
                      </a:endParaRPr>
                    </a:p>
                  </a:txBody>
                  <a:tcPr marL="0" marR="0" marT="127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a:lnSpc>
                          <a:spcPct val="100000"/>
                        </a:lnSpc>
                        <a:spcBef>
                          <a:spcPts val="10"/>
                        </a:spcBef>
                      </a:pPr>
                      <a:endParaRPr sz="2600">
                        <a:latin typeface="Times New Roman"/>
                        <a:cs typeface="Times New Roman"/>
                      </a:endParaRPr>
                    </a:p>
                    <a:p>
                      <a:pPr marL="78105">
                        <a:lnSpc>
                          <a:spcPct val="100000"/>
                        </a:lnSpc>
                      </a:pPr>
                      <a:r>
                        <a:rPr sz="650" dirty="0">
                          <a:solidFill>
                            <a:srgbClr val="231F20"/>
                          </a:solidFill>
                          <a:latin typeface="SimSun"/>
                          <a:cs typeface="SimSun"/>
                        </a:rPr>
                        <a:t>無腳踏板</a:t>
                      </a:r>
                      <a:endParaRPr sz="650">
                        <a:latin typeface="SimSun"/>
                        <a:cs typeface="SimSun"/>
                      </a:endParaRPr>
                    </a:p>
                  </a:txBody>
                  <a:tcPr marL="0" marR="0" marT="127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2"/>
                  </a:ext>
                </a:extLst>
              </a:tr>
            </a:tbl>
          </a:graphicData>
        </a:graphic>
      </p:graphicFrame>
      <p:sp>
        <p:nvSpPr>
          <p:cNvPr id="32" name="object 32"/>
          <p:cNvSpPr/>
          <p:nvPr/>
        </p:nvSpPr>
        <p:spPr>
          <a:xfrm>
            <a:off x="1523223" y="4549160"/>
            <a:ext cx="418556" cy="250339"/>
          </a:xfrm>
          <a:prstGeom prst="rect">
            <a:avLst/>
          </a:prstGeom>
          <a:blipFill>
            <a:blip r:embed="rId8" cstate="print"/>
            <a:stretch>
              <a:fillRect/>
            </a:stretch>
          </a:blipFill>
        </p:spPr>
        <p:txBody>
          <a:bodyPr wrap="square" lIns="0" tIns="0" rIns="0" bIns="0" rtlCol="0"/>
          <a:lstStyle/>
          <a:p>
            <a:endParaRPr/>
          </a:p>
        </p:txBody>
      </p:sp>
      <p:sp>
        <p:nvSpPr>
          <p:cNvPr id="33" name="object 33"/>
          <p:cNvSpPr/>
          <p:nvPr/>
        </p:nvSpPr>
        <p:spPr>
          <a:xfrm>
            <a:off x="2012399" y="4531689"/>
            <a:ext cx="424380" cy="271715"/>
          </a:xfrm>
          <a:prstGeom prst="rect">
            <a:avLst/>
          </a:prstGeom>
          <a:blipFill>
            <a:blip r:embed="rId9" cstate="print"/>
            <a:stretch>
              <a:fillRect/>
            </a:stretch>
          </a:blipFill>
        </p:spPr>
        <p:txBody>
          <a:bodyPr wrap="square" lIns="0" tIns="0" rIns="0" bIns="0" rtlCol="0"/>
          <a:lstStyle/>
          <a:p>
            <a:endParaRPr/>
          </a:p>
        </p:txBody>
      </p:sp>
      <p:sp>
        <p:nvSpPr>
          <p:cNvPr id="34" name="object 34"/>
          <p:cNvSpPr/>
          <p:nvPr/>
        </p:nvSpPr>
        <p:spPr>
          <a:xfrm>
            <a:off x="2508564" y="4517713"/>
            <a:ext cx="430477" cy="283452"/>
          </a:xfrm>
          <a:prstGeom prst="rect">
            <a:avLst/>
          </a:prstGeom>
          <a:blipFill>
            <a:blip r:embed="rId10" cstate="print"/>
            <a:stretch>
              <a:fillRect/>
            </a:stretch>
          </a:blipFill>
        </p:spPr>
        <p:txBody>
          <a:bodyPr wrap="square" lIns="0" tIns="0" rIns="0" bIns="0" rtlCol="0"/>
          <a:lstStyle/>
          <a:p>
            <a:endParaRPr/>
          </a:p>
        </p:txBody>
      </p:sp>
      <p:sp>
        <p:nvSpPr>
          <p:cNvPr id="35" name="object 35"/>
          <p:cNvSpPr/>
          <p:nvPr/>
        </p:nvSpPr>
        <p:spPr>
          <a:xfrm>
            <a:off x="2989941" y="4479290"/>
            <a:ext cx="515398" cy="428456"/>
          </a:xfrm>
          <a:prstGeom prst="rect">
            <a:avLst/>
          </a:prstGeom>
          <a:blipFill>
            <a:blip r:embed="rId11" cstate="print"/>
            <a:stretch>
              <a:fillRect/>
            </a:stretch>
          </a:blipFill>
        </p:spPr>
        <p:txBody>
          <a:bodyPr wrap="square" lIns="0" tIns="0" rIns="0" bIns="0" rtlCol="0"/>
          <a:lstStyle/>
          <a:p>
            <a:endParaRPr/>
          </a:p>
        </p:txBody>
      </p:sp>
      <p:sp>
        <p:nvSpPr>
          <p:cNvPr id="36" name="object 36"/>
          <p:cNvSpPr/>
          <p:nvPr/>
        </p:nvSpPr>
        <p:spPr>
          <a:xfrm>
            <a:off x="3626682" y="4501989"/>
            <a:ext cx="386174" cy="416669"/>
          </a:xfrm>
          <a:prstGeom prst="rect">
            <a:avLst/>
          </a:prstGeom>
          <a:blipFill>
            <a:blip r:embed="rId12" cstate="print"/>
            <a:stretch>
              <a:fillRect/>
            </a:stretch>
          </a:blipFill>
        </p:spPr>
        <p:txBody>
          <a:bodyPr wrap="square" lIns="0" tIns="0" rIns="0" bIns="0" rtlCol="0"/>
          <a:lstStyle/>
          <a:p>
            <a:endParaRPr/>
          </a:p>
        </p:txBody>
      </p:sp>
      <p:sp>
        <p:nvSpPr>
          <p:cNvPr id="37" name="object 37"/>
          <p:cNvSpPr/>
          <p:nvPr/>
        </p:nvSpPr>
        <p:spPr>
          <a:xfrm>
            <a:off x="4094894" y="4484522"/>
            <a:ext cx="478119" cy="418563"/>
          </a:xfrm>
          <a:prstGeom prst="rect">
            <a:avLst/>
          </a:prstGeom>
          <a:blipFill>
            <a:blip r:embed="rId13"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34641" y="101165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154</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4" name="object 4"/>
          <p:cNvSpPr/>
          <p:nvPr/>
        </p:nvSpPr>
        <p:spPr>
          <a:xfrm>
            <a:off x="5651995" y="0"/>
            <a:ext cx="1908175" cy="252095"/>
          </a:xfrm>
          <a:custGeom>
            <a:avLst/>
            <a:gdLst/>
            <a:ahLst/>
            <a:cxnLst/>
            <a:rect l="l" t="t" r="r" b="b"/>
            <a:pathLst>
              <a:path w="1908175" h="252095">
                <a:moveTo>
                  <a:pt x="0" y="251993"/>
                </a:moveTo>
                <a:lnTo>
                  <a:pt x="1908009" y="251993"/>
                </a:lnTo>
                <a:lnTo>
                  <a:pt x="1908009" y="0"/>
                </a:lnTo>
                <a:lnTo>
                  <a:pt x="0" y="0"/>
                </a:lnTo>
                <a:lnTo>
                  <a:pt x="0" y="251993"/>
                </a:lnTo>
                <a:close/>
              </a:path>
            </a:pathLst>
          </a:custGeom>
          <a:solidFill>
            <a:srgbClr val="AAC9BB"/>
          </a:solidFill>
        </p:spPr>
        <p:txBody>
          <a:bodyPr wrap="square" lIns="0" tIns="0" rIns="0" bIns="0" rtlCol="0"/>
          <a:lstStyle/>
          <a:p>
            <a:endParaRPr/>
          </a:p>
        </p:txBody>
      </p:sp>
      <p:sp>
        <p:nvSpPr>
          <p:cNvPr id="5" name="object 5"/>
          <p:cNvSpPr/>
          <p:nvPr/>
        </p:nvSpPr>
        <p:spPr>
          <a:xfrm>
            <a:off x="0" y="0"/>
            <a:ext cx="5652135" cy="252095"/>
          </a:xfrm>
          <a:custGeom>
            <a:avLst/>
            <a:gdLst/>
            <a:ahLst/>
            <a:cxnLst/>
            <a:rect l="l" t="t" r="r" b="b"/>
            <a:pathLst>
              <a:path w="5652135" h="252095">
                <a:moveTo>
                  <a:pt x="5651995" y="0"/>
                </a:moveTo>
                <a:lnTo>
                  <a:pt x="0" y="0"/>
                </a:lnTo>
                <a:lnTo>
                  <a:pt x="0" y="251993"/>
                </a:lnTo>
                <a:lnTo>
                  <a:pt x="5651995" y="251993"/>
                </a:lnTo>
                <a:lnTo>
                  <a:pt x="5651995" y="0"/>
                </a:lnTo>
                <a:close/>
              </a:path>
            </a:pathLst>
          </a:custGeom>
          <a:solidFill>
            <a:srgbClr val="7EB19B"/>
          </a:solidFill>
        </p:spPr>
        <p:txBody>
          <a:bodyPr wrap="square" lIns="0" tIns="0" rIns="0" bIns="0" rtlCol="0"/>
          <a:lstStyle/>
          <a:p>
            <a:endParaRPr/>
          </a:p>
        </p:txBody>
      </p:sp>
      <p:sp>
        <p:nvSpPr>
          <p:cNvPr id="6" name="object 6"/>
          <p:cNvSpPr/>
          <p:nvPr/>
        </p:nvSpPr>
        <p:spPr>
          <a:xfrm>
            <a:off x="6950554" y="7362003"/>
            <a:ext cx="190500" cy="1755139"/>
          </a:xfrm>
          <a:custGeom>
            <a:avLst/>
            <a:gdLst/>
            <a:ahLst/>
            <a:cxnLst/>
            <a:rect l="l" t="t" r="r" b="b"/>
            <a:pathLst>
              <a:path w="190500" h="1755140">
                <a:moveTo>
                  <a:pt x="94996" y="0"/>
                </a:moveTo>
                <a:lnTo>
                  <a:pt x="58019" y="7465"/>
                </a:lnTo>
                <a:lnTo>
                  <a:pt x="27824" y="27824"/>
                </a:lnTo>
                <a:lnTo>
                  <a:pt x="7465" y="58019"/>
                </a:lnTo>
                <a:lnTo>
                  <a:pt x="0" y="94996"/>
                </a:lnTo>
                <a:lnTo>
                  <a:pt x="0" y="1660004"/>
                </a:lnTo>
                <a:lnTo>
                  <a:pt x="7465" y="1696980"/>
                </a:lnTo>
                <a:lnTo>
                  <a:pt x="27824" y="1727176"/>
                </a:lnTo>
                <a:lnTo>
                  <a:pt x="58019" y="1747534"/>
                </a:lnTo>
                <a:lnTo>
                  <a:pt x="94996" y="1755000"/>
                </a:lnTo>
                <a:lnTo>
                  <a:pt x="131972" y="1747534"/>
                </a:lnTo>
                <a:lnTo>
                  <a:pt x="162167" y="1727176"/>
                </a:lnTo>
                <a:lnTo>
                  <a:pt x="182526" y="1696980"/>
                </a:lnTo>
                <a:lnTo>
                  <a:pt x="189992" y="1660004"/>
                </a:lnTo>
                <a:lnTo>
                  <a:pt x="189992" y="94996"/>
                </a:lnTo>
                <a:lnTo>
                  <a:pt x="182526" y="58019"/>
                </a:lnTo>
                <a:lnTo>
                  <a:pt x="162167" y="27824"/>
                </a:lnTo>
                <a:lnTo>
                  <a:pt x="131972" y="7465"/>
                </a:lnTo>
                <a:lnTo>
                  <a:pt x="94996" y="0"/>
                </a:lnTo>
                <a:close/>
              </a:path>
            </a:pathLst>
          </a:custGeom>
          <a:solidFill>
            <a:srgbClr val="E9F0EC"/>
          </a:solidFill>
        </p:spPr>
        <p:txBody>
          <a:bodyPr wrap="square" lIns="0" tIns="0" rIns="0" bIns="0" rtlCol="0"/>
          <a:lstStyle/>
          <a:p>
            <a:endParaRPr/>
          </a:p>
        </p:txBody>
      </p:sp>
      <p:sp>
        <p:nvSpPr>
          <p:cNvPr id="7" name="object 7"/>
          <p:cNvSpPr txBox="1"/>
          <p:nvPr/>
        </p:nvSpPr>
        <p:spPr>
          <a:xfrm>
            <a:off x="6975701" y="1481302"/>
            <a:ext cx="139700" cy="161798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壹</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那些年一起學的機車知</a:t>
            </a:r>
            <a:r>
              <a:rPr sz="900" b="1" dirty="0">
                <a:solidFill>
                  <a:srgbClr val="6D6E71"/>
                </a:solidFill>
                <a:latin typeface="微軟正黑體"/>
                <a:cs typeface="微軟正黑體"/>
              </a:rPr>
              <a:t>識</a:t>
            </a:r>
            <a:endParaRPr sz="900">
              <a:latin typeface="微軟正黑體"/>
              <a:cs typeface="微軟正黑體"/>
            </a:endParaRPr>
          </a:p>
        </p:txBody>
      </p:sp>
      <p:sp>
        <p:nvSpPr>
          <p:cNvPr id="8" name="object 8"/>
          <p:cNvSpPr txBox="1"/>
          <p:nvPr/>
        </p:nvSpPr>
        <p:spPr>
          <a:xfrm>
            <a:off x="6991896" y="3159986"/>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9" name="object 9"/>
          <p:cNvSpPr txBox="1"/>
          <p:nvPr/>
        </p:nvSpPr>
        <p:spPr>
          <a:xfrm>
            <a:off x="6975701" y="3423810"/>
            <a:ext cx="139700" cy="1497965"/>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貳</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行車要檢查騎乘要安</a:t>
            </a:r>
            <a:r>
              <a:rPr sz="900" b="1" dirty="0">
                <a:solidFill>
                  <a:srgbClr val="6D6E71"/>
                </a:solidFill>
                <a:latin typeface="微軟正黑體"/>
                <a:cs typeface="微軟正黑體"/>
              </a:rPr>
              <a:t>全</a:t>
            </a:r>
            <a:endParaRPr sz="900">
              <a:latin typeface="微軟正黑體"/>
              <a:cs typeface="微軟正黑體"/>
            </a:endParaRPr>
          </a:p>
        </p:txBody>
      </p:sp>
      <p:sp>
        <p:nvSpPr>
          <p:cNvPr id="10" name="object 10"/>
          <p:cNvSpPr txBox="1"/>
          <p:nvPr/>
        </p:nvSpPr>
        <p:spPr>
          <a:xfrm>
            <a:off x="6991896" y="4982477"/>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11" name="object 11"/>
          <p:cNvSpPr txBox="1"/>
          <p:nvPr/>
        </p:nvSpPr>
        <p:spPr>
          <a:xfrm>
            <a:off x="6975701" y="5246304"/>
            <a:ext cx="139700" cy="185801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參</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安全駕駛機車該懂的日常檢</a:t>
            </a:r>
            <a:r>
              <a:rPr sz="900" b="1" dirty="0">
                <a:solidFill>
                  <a:srgbClr val="6D6E71"/>
                </a:solidFill>
                <a:latin typeface="微軟正黑體"/>
                <a:cs typeface="微軟正黑體"/>
              </a:rPr>
              <a:t>查</a:t>
            </a:r>
            <a:endParaRPr sz="900">
              <a:latin typeface="微軟正黑體"/>
              <a:cs typeface="微軟正黑體"/>
            </a:endParaRPr>
          </a:p>
        </p:txBody>
      </p:sp>
      <p:sp>
        <p:nvSpPr>
          <p:cNvPr id="12" name="object 12"/>
          <p:cNvSpPr txBox="1"/>
          <p:nvPr/>
        </p:nvSpPr>
        <p:spPr>
          <a:xfrm>
            <a:off x="6991896" y="7165016"/>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13" name="object 13"/>
          <p:cNvSpPr txBox="1"/>
          <p:nvPr/>
        </p:nvSpPr>
        <p:spPr>
          <a:xfrm>
            <a:off x="6975701" y="7428843"/>
            <a:ext cx="139700" cy="1617980"/>
          </a:xfrm>
          <a:prstGeom prst="rect">
            <a:avLst/>
          </a:prstGeom>
        </p:spPr>
        <p:txBody>
          <a:bodyPr vert="eaVert" wrap="square" lIns="0" tIns="0" rIns="0" bIns="0" rtlCol="0">
            <a:spAutoFit/>
          </a:bodyPr>
          <a:lstStyle/>
          <a:p>
            <a:pPr marL="12700">
              <a:lnSpc>
                <a:spcPct val="70000"/>
              </a:lnSpc>
            </a:pPr>
            <a:r>
              <a:rPr sz="900" b="1" spc="40" dirty="0">
                <a:solidFill>
                  <a:srgbClr val="8DB9A5"/>
                </a:solidFill>
                <a:latin typeface="微軟正黑體"/>
                <a:cs typeface="微軟正黑體"/>
              </a:rPr>
              <a:t>肆</a:t>
            </a:r>
            <a:r>
              <a:rPr sz="900" b="1" dirty="0">
                <a:solidFill>
                  <a:srgbClr val="8DB9A5"/>
                </a:solidFill>
                <a:latin typeface="微軟正黑體"/>
                <a:cs typeface="微軟正黑體"/>
              </a:rPr>
              <a:t>、 </a:t>
            </a:r>
            <a:r>
              <a:rPr sz="900" b="1" spc="-110" dirty="0">
                <a:solidFill>
                  <a:srgbClr val="8DB9A5"/>
                </a:solidFill>
                <a:latin typeface="微軟正黑體"/>
                <a:cs typeface="微軟正黑體"/>
              </a:rPr>
              <a:t> </a:t>
            </a:r>
            <a:r>
              <a:rPr sz="900" b="1" spc="40" dirty="0">
                <a:solidFill>
                  <a:srgbClr val="8DB9A5"/>
                </a:solidFill>
                <a:latin typeface="微軟正黑體"/>
                <a:cs typeface="微軟正黑體"/>
              </a:rPr>
              <a:t>微型電動二輪車安全駕</a:t>
            </a:r>
            <a:r>
              <a:rPr sz="900" b="1" dirty="0">
                <a:solidFill>
                  <a:srgbClr val="8DB9A5"/>
                </a:solidFill>
                <a:latin typeface="微軟正黑體"/>
                <a:cs typeface="微軟正黑體"/>
              </a:rPr>
              <a:t>駛</a:t>
            </a:r>
            <a:endParaRPr sz="900">
              <a:latin typeface="微軟正黑體"/>
              <a:cs typeface="微軟正黑體"/>
            </a:endParaRPr>
          </a:p>
        </p:txBody>
      </p:sp>
      <p:graphicFrame>
        <p:nvGraphicFramePr>
          <p:cNvPr id="14" name="object 14"/>
          <p:cNvGraphicFramePr>
            <a:graphicFrameLocks noGrp="1"/>
          </p:cNvGraphicFramePr>
          <p:nvPr/>
        </p:nvGraphicFramePr>
        <p:xfrm>
          <a:off x="899999" y="1080003"/>
          <a:ext cx="5799455" cy="8307070"/>
        </p:xfrm>
        <a:graphic>
          <a:graphicData uri="http://schemas.openxmlformats.org/drawingml/2006/table">
            <a:tbl>
              <a:tblPr firstRow="1" bandRow="1">
                <a:tableStyleId>{2D5ABB26-0587-4C30-8999-92F81FD0307C}</a:tableStyleId>
              </a:tblPr>
              <a:tblGrid>
                <a:gridCol w="3968750">
                  <a:extLst>
                    <a:ext uri="{9D8B030D-6E8A-4147-A177-3AD203B41FA5}">
                      <a16:colId xmlns:a16="http://schemas.microsoft.com/office/drawing/2014/main" val="20000"/>
                    </a:ext>
                  </a:extLst>
                </a:gridCol>
                <a:gridCol w="911860">
                  <a:extLst>
                    <a:ext uri="{9D8B030D-6E8A-4147-A177-3AD203B41FA5}">
                      <a16:colId xmlns:a16="http://schemas.microsoft.com/office/drawing/2014/main" val="20001"/>
                    </a:ext>
                  </a:extLst>
                </a:gridCol>
                <a:gridCol w="908685">
                  <a:extLst>
                    <a:ext uri="{9D8B030D-6E8A-4147-A177-3AD203B41FA5}">
                      <a16:colId xmlns:a16="http://schemas.microsoft.com/office/drawing/2014/main" val="20002"/>
                    </a:ext>
                  </a:extLst>
                </a:gridCol>
              </a:tblGrid>
              <a:tr h="361950">
                <a:tc>
                  <a:txBody>
                    <a:bodyPr/>
                    <a:lstStyle/>
                    <a:p>
                      <a:pPr marL="9525" algn="ctr">
                        <a:lnSpc>
                          <a:spcPct val="100000"/>
                        </a:lnSpc>
                        <a:spcBef>
                          <a:spcPts val="740"/>
                        </a:spcBef>
                      </a:pPr>
                      <a:r>
                        <a:rPr sz="1100" b="1" spc="25" dirty="0">
                          <a:solidFill>
                            <a:srgbClr val="FFFFFF"/>
                          </a:solidFill>
                          <a:latin typeface="微軟正黑體"/>
                          <a:cs typeface="微軟正黑體"/>
                        </a:rPr>
                        <a:t>學習活動（含時間）</a:t>
                      </a:r>
                      <a:endParaRPr sz="1100">
                        <a:latin typeface="微軟正黑體"/>
                        <a:cs typeface="微軟正黑體"/>
                      </a:endParaRPr>
                    </a:p>
                  </a:txBody>
                  <a:tcPr marL="0" marR="0" marT="93980" marB="0">
                    <a:lnR w="9525">
                      <a:solidFill>
                        <a:srgbClr val="FFFFFF"/>
                      </a:solidFill>
                      <a:prstDash val="solid"/>
                    </a:lnR>
                    <a:solidFill>
                      <a:srgbClr val="61A489"/>
                    </a:solidFill>
                  </a:tcPr>
                </a:tc>
                <a:tc>
                  <a:txBody>
                    <a:bodyPr/>
                    <a:lstStyle/>
                    <a:p>
                      <a:pPr marL="173990">
                        <a:lnSpc>
                          <a:spcPct val="100000"/>
                        </a:lnSpc>
                        <a:spcBef>
                          <a:spcPts val="740"/>
                        </a:spcBef>
                      </a:pPr>
                      <a:r>
                        <a:rPr sz="1100" b="1" spc="25" dirty="0">
                          <a:solidFill>
                            <a:srgbClr val="FFFFFF"/>
                          </a:solidFill>
                          <a:latin typeface="微軟正黑體"/>
                          <a:cs typeface="微軟正黑體"/>
                        </a:rPr>
                        <a:t>評量方式</a:t>
                      </a:r>
                      <a:endParaRPr sz="1100">
                        <a:latin typeface="微軟正黑體"/>
                        <a:cs typeface="微軟正黑體"/>
                      </a:endParaRPr>
                    </a:p>
                  </a:txBody>
                  <a:tcPr marL="0" marR="0" marT="93980" marB="0">
                    <a:lnL w="9525">
                      <a:solidFill>
                        <a:srgbClr val="FFFFFF"/>
                      </a:solidFill>
                      <a:prstDash val="solid"/>
                    </a:lnL>
                    <a:lnR w="9525">
                      <a:solidFill>
                        <a:srgbClr val="FFFFFF"/>
                      </a:solidFill>
                      <a:prstDash val="solid"/>
                    </a:lnR>
                    <a:solidFill>
                      <a:srgbClr val="61A489"/>
                    </a:solidFill>
                  </a:tcPr>
                </a:tc>
                <a:tc>
                  <a:txBody>
                    <a:bodyPr/>
                    <a:lstStyle/>
                    <a:p>
                      <a:pPr marL="10160" algn="ctr">
                        <a:lnSpc>
                          <a:spcPct val="100000"/>
                        </a:lnSpc>
                        <a:spcBef>
                          <a:spcPts val="740"/>
                        </a:spcBef>
                      </a:pPr>
                      <a:r>
                        <a:rPr sz="1100" b="1" spc="25" dirty="0">
                          <a:solidFill>
                            <a:srgbClr val="FFFFFF"/>
                          </a:solidFill>
                          <a:latin typeface="微軟正黑體"/>
                          <a:cs typeface="微軟正黑體"/>
                        </a:rPr>
                        <a:t>備註</a:t>
                      </a:r>
                      <a:endParaRPr sz="1100">
                        <a:latin typeface="微軟正黑體"/>
                        <a:cs typeface="微軟正黑體"/>
                      </a:endParaRPr>
                    </a:p>
                  </a:txBody>
                  <a:tcPr marL="0" marR="0" marT="93980" marB="0">
                    <a:lnL w="9525">
                      <a:solidFill>
                        <a:srgbClr val="FFFFFF"/>
                      </a:solidFill>
                      <a:prstDash val="solid"/>
                    </a:lnL>
                    <a:solidFill>
                      <a:srgbClr val="61A489"/>
                    </a:solidFill>
                  </a:tcPr>
                </a:tc>
                <a:extLst>
                  <a:ext uri="{0D108BD9-81ED-4DB2-BD59-A6C34878D82A}">
                    <a16:rowId xmlns:a16="http://schemas.microsoft.com/office/drawing/2014/main" val="10000"/>
                  </a:ext>
                </a:extLst>
              </a:tr>
              <a:tr h="1513840">
                <a:tc rowSpan="14">
                  <a:txBody>
                    <a:bodyPr/>
                    <a:lstStyle/>
                    <a:p>
                      <a:pPr marL="111125">
                        <a:lnSpc>
                          <a:spcPct val="100000"/>
                        </a:lnSpc>
                        <a:spcBef>
                          <a:spcPts val="690"/>
                        </a:spcBef>
                      </a:pPr>
                      <a:r>
                        <a:rPr sz="1100" spc="25" dirty="0">
                          <a:solidFill>
                            <a:srgbClr val="231F20"/>
                          </a:solidFill>
                          <a:latin typeface="SimSun"/>
                          <a:cs typeface="SimSun"/>
                        </a:rPr>
                        <a:t>（三）教師提出以下問題，請各組學生討論後進行分享：</a:t>
                      </a:r>
                      <a:endParaRPr sz="1100">
                        <a:latin typeface="SimSun"/>
                        <a:cs typeface="SimSun"/>
                      </a:endParaRPr>
                    </a:p>
                    <a:p>
                      <a:pPr marL="726440" indent="-158115">
                        <a:lnSpc>
                          <a:spcPct val="100000"/>
                        </a:lnSpc>
                        <a:spcBef>
                          <a:spcPts val="1050"/>
                        </a:spcBef>
                        <a:buFont typeface="Arial"/>
                        <a:buAutoNum type="arabicPeriod"/>
                        <a:tabLst>
                          <a:tab pos="727075" algn="l"/>
                        </a:tabLst>
                      </a:pPr>
                      <a:r>
                        <a:rPr sz="1100" spc="25" dirty="0">
                          <a:solidFill>
                            <a:srgbClr val="231F20"/>
                          </a:solidFill>
                          <a:latin typeface="SimSun"/>
                          <a:cs typeface="SimSun"/>
                        </a:rPr>
                        <a:t>自行車和電動輔助自行車有何差異？</a:t>
                      </a:r>
                      <a:endParaRPr sz="1100">
                        <a:latin typeface="SimSun"/>
                        <a:cs typeface="SimSun"/>
                      </a:endParaRPr>
                    </a:p>
                    <a:p>
                      <a:pPr marL="726440" indent="-158115">
                        <a:lnSpc>
                          <a:spcPct val="100000"/>
                        </a:lnSpc>
                        <a:spcBef>
                          <a:spcPts val="1045"/>
                        </a:spcBef>
                        <a:buFont typeface="Arial"/>
                        <a:buAutoNum type="arabicPeriod"/>
                        <a:tabLst>
                          <a:tab pos="727075" algn="l"/>
                        </a:tabLst>
                      </a:pPr>
                      <a:r>
                        <a:rPr sz="1100" spc="25" dirty="0">
                          <a:solidFill>
                            <a:srgbClr val="231F20"/>
                          </a:solidFill>
                          <a:latin typeface="SimSun"/>
                          <a:cs typeface="SimSun"/>
                        </a:rPr>
                        <a:t>電動輔助自行車和微型電動二輪車有何差異？</a:t>
                      </a:r>
                      <a:endParaRPr sz="1100">
                        <a:latin typeface="SimSun"/>
                        <a:cs typeface="SimSun"/>
                      </a:endParaRPr>
                    </a:p>
                    <a:p>
                      <a:pPr marL="726440" indent="-158115">
                        <a:lnSpc>
                          <a:spcPct val="100000"/>
                        </a:lnSpc>
                        <a:spcBef>
                          <a:spcPts val="1050"/>
                        </a:spcBef>
                        <a:buFont typeface="Arial"/>
                        <a:buAutoNum type="arabicPeriod"/>
                        <a:tabLst>
                          <a:tab pos="727075" algn="l"/>
                        </a:tabLst>
                      </a:pPr>
                      <a:r>
                        <a:rPr sz="1100" spc="25" dirty="0">
                          <a:solidFill>
                            <a:srgbClr val="231F20"/>
                          </a:solidFill>
                          <a:latin typeface="SimSun"/>
                          <a:cs typeface="SimSun"/>
                        </a:rPr>
                        <a:t>微型電動二輪車和電動機車有何差異？</a:t>
                      </a:r>
                      <a:endParaRPr sz="1100">
                        <a:latin typeface="SimSun"/>
                        <a:cs typeface="SimSun"/>
                      </a:endParaRPr>
                    </a:p>
                    <a:p>
                      <a:pPr marL="540385" marR="92710" indent="-429895" algn="just">
                        <a:lnSpc>
                          <a:spcPct val="136300"/>
                        </a:lnSpc>
                        <a:spcBef>
                          <a:spcPts val="565"/>
                        </a:spcBef>
                      </a:pPr>
                      <a:r>
                        <a:rPr sz="1100" spc="25" dirty="0">
                          <a:solidFill>
                            <a:srgbClr val="231F20"/>
                          </a:solidFill>
                          <a:latin typeface="SimSun"/>
                          <a:cs typeface="SimSun"/>
                        </a:rPr>
                        <a:t>（四）教師將學習單發下，並進行小組討論共同完成學習單 後，各組分享微型電動二輪車與電動輔助自行車之型 式差異及相關規範。</a:t>
                      </a:r>
                      <a:endParaRPr sz="1100">
                        <a:latin typeface="SimSun"/>
                        <a:cs typeface="SimSun"/>
                      </a:endParaRPr>
                    </a:p>
                    <a:p>
                      <a:pPr marL="524510">
                        <a:lnSpc>
                          <a:spcPct val="100000"/>
                        </a:lnSpc>
                        <a:spcBef>
                          <a:spcPts val="480"/>
                        </a:spcBef>
                      </a:pPr>
                      <a:r>
                        <a:rPr sz="1100" spc="25" dirty="0">
                          <a:solidFill>
                            <a:srgbClr val="231F20"/>
                          </a:solidFill>
                          <a:latin typeface="SimSun"/>
                          <a:cs typeface="SimSun"/>
                        </a:rPr>
                        <a:t>【使用附</a:t>
                      </a:r>
                      <a:r>
                        <a:rPr sz="1100" dirty="0">
                          <a:solidFill>
                            <a:srgbClr val="231F20"/>
                          </a:solidFill>
                          <a:latin typeface="SimSun"/>
                          <a:cs typeface="SimSun"/>
                        </a:rPr>
                        <a:t>件</a:t>
                      </a:r>
                      <a:r>
                        <a:rPr sz="1100" spc="-254" dirty="0">
                          <a:solidFill>
                            <a:srgbClr val="231F20"/>
                          </a:solidFill>
                          <a:latin typeface="SimSun"/>
                          <a:cs typeface="SimSun"/>
                        </a:rPr>
                        <a:t> </a:t>
                      </a:r>
                      <a:r>
                        <a:rPr sz="1100" b="1" dirty="0">
                          <a:solidFill>
                            <a:srgbClr val="231F20"/>
                          </a:solidFill>
                          <a:latin typeface="Arial"/>
                          <a:cs typeface="Arial"/>
                        </a:rPr>
                        <a:t>V-32</a:t>
                      </a:r>
                      <a:r>
                        <a:rPr sz="1100" b="1" spc="-10" dirty="0">
                          <a:solidFill>
                            <a:srgbClr val="231F20"/>
                          </a:solidFill>
                          <a:latin typeface="Arial"/>
                          <a:cs typeface="Arial"/>
                        </a:rPr>
                        <a:t> </a:t>
                      </a:r>
                      <a:r>
                        <a:rPr sz="1100" spc="25" dirty="0">
                          <a:solidFill>
                            <a:srgbClr val="231F20"/>
                          </a:solidFill>
                          <a:latin typeface="SimSun"/>
                          <a:cs typeface="SimSun"/>
                        </a:rPr>
                        <a:t>學習</a:t>
                      </a:r>
                      <a:r>
                        <a:rPr sz="1100" dirty="0">
                          <a:solidFill>
                            <a:srgbClr val="231F20"/>
                          </a:solidFill>
                          <a:latin typeface="SimSun"/>
                          <a:cs typeface="SimSun"/>
                        </a:rPr>
                        <a:t>單</a:t>
                      </a:r>
                      <a:r>
                        <a:rPr sz="1100" spc="-254" dirty="0">
                          <a:solidFill>
                            <a:srgbClr val="231F20"/>
                          </a:solidFill>
                          <a:latin typeface="SimSun"/>
                          <a:cs typeface="SimSun"/>
                        </a:rPr>
                        <a:t> </a:t>
                      </a:r>
                      <a:r>
                        <a:rPr sz="1100" b="1" dirty="0">
                          <a:solidFill>
                            <a:srgbClr val="231F20"/>
                          </a:solidFill>
                          <a:latin typeface="Arial"/>
                          <a:cs typeface="Arial"/>
                        </a:rPr>
                        <a:t>-</a:t>
                      </a:r>
                      <a:r>
                        <a:rPr sz="1100" b="1" spc="-10" dirty="0">
                          <a:solidFill>
                            <a:srgbClr val="231F20"/>
                          </a:solidFill>
                          <a:latin typeface="Arial"/>
                          <a:cs typeface="Arial"/>
                        </a:rPr>
                        <a:t> </a:t>
                      </a:r>
                      <a:r>
                        <a:rPr sz="1100" spc="25" dirty="0">
                          <a:solidFill>
                            <a:srgbClr val="231F20"/>
                          </a:solidFill>
                          <a:latin typeface="SimSun"/>
                          <a:cs typeface="SimSun"/>
                        </a:rPr>
                        <a:t>微小身影大魅力】</a:t>
                      </a:r>
                      <a:endParaRPr sz="1100">
                        <a:latin typeface="SimSun"/>
                        <a:cs typeface="SimSun"/>
                      </a:endParaRPr>
                    </a:p>
                    <a:p>
                      <a:pPr marL="540385" marR="92710" indent="-429895" algn="just">
                        <a:lnSpc>
                          <a:spcPct val="136300"/>
                        </a:lnSpc>
                        <a:spcBef>
                          <a:spcPts val="570"/>
                        </a:spcBef>
                      </a:pPr>
                      <a:r>
                        <a:rPr sz="1100" spc="25" dirty="0">
                          <a:solidFill>
                            <a:srgbClr val="231F20"/>
                          </a:solidFill>
                          <a:latin typeface="SimSun"/>
                          <a:cs typeface="SimSun"/>
                        </a:rPr>
                        <a:t>（五）教師使用簡報介紹說明「微型電動二輪車駕駛注意事 項」教材資料。</a:t>
                      </a:r>
                      <a:endParaRPr sz="1100">
                        <a:latin typeface="SimSun"/>
                        <a:cs typeface="SimSu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spcBef>
                          <a:spcPts val="30"/>
                        </a:spcBef>
                      </a:pPr>
                      <a:endParaRPr sz="3000">
                        <a:latin typeface="Times New Roman"/>
                        <a:cs typeface="Times New Roman"/>
                      </a:endParaRPr>
                    </a:p>
                    <a:p>
                      <a:pPr marL="525145" marR="85725" indent="-635">
                        <a:lnSpc>
                          <a:spcPct val="136300"/>
                        </a:lnSpc>
                      </a:pPr>
                      <a:r>
                        <a:rPr sz="1100" spc="75" dirty="0">
                          <a:solidFill>
                            <a:srgbClr val="231F20"/>
                          </a:solidFill>
                          <a:latin typeface="SimSun"/>
                          <a:cs typeface="SimSun"/>
                        </a:rPr>
                        <a:t>【使用附</a:t>
                      </a:r>
                      <a:r>
                        <a:rPr sz="1100" dirty="0">
                          <a:solidFill>
                            <a:srgbClr val="231F20"/>
                          </a:solidFill>
                          <a:latin typeface="SimSun"/>
                          <a:cs typeface="SimSun"/>
                        </a:rPr>
                        <a:t>件</a:t>
                      </a:r>
                      <a:r>
                        <a:rPr sz="1100" spc="-240" dirty="0">
                          <a:solidFill>
                            <a:srgbClr val="231F20"/>
                          </a:solidFill>
                          <a:latin typeface="SimSun"/>
                          <a:cs typeface="SimSun"/>
                        </a:rPr>
                        <a:t> </a:t>
                      </a:r>
                      <a:r>
                        <a:rPr sz="1100" b="1" dirty="0">
                          <a:solidFill>
                            <a:srgbClr val="231F20"/>
                          </a:solidFill>
                          <a:latin typeface="Arial"/>
                          <a:cs typeface="Arial"/>
                        </a:rPr>
                        <a:t>V-33</a:t>
                      </a:r>
                      <a:r>
                        <a:rPr sz="1100" b="1" spc="0" dirty="0">
                          <a:solidFill>
                            <a:srgbClr val="231F20"/>
                          </a:solidFill>
                          <a:latin typeface="Arial"/>
                          <a:cs typeface="Arial"/>
                        </a:rPr>
                        <a:t> </a:t>
                      </a:r>
                      <a:r>
                        <a:rPr sz="1100" spc="75" dirty="0">
                          <a:solidFill>
                            <a:srgbClr val="231F20"/>
                          </a:solidFill>
                          <a:latin typeface="SimSun"/>
                          <a:cs typeface="SimSun"/>
                        </a:rPr>
                        <a:t>教材資</a:t>
                      </a:r>
                      <a:r>
                        <a:rPr sz="1100" dirty="0">
                          <a:solidFill>
                            <a:srgbClr val="231F20"/>
                          </a:solidFill>
                          <a:latin typeface="SimSun"/>
                          <a:cs typeface="SimSun"/>
                        </a:rPr>
                        <a:t>料</a:t>
                      </a:r>
                      <a:r>
                        <a:rPr sz="1100" spc="-240" dirty="0">
                          <a:solidFill>
                            <a:srgbClr val="231F20"/>
                          </a:solidFill>
                          <a:latin typeface="SimSun"/>
                          <a:cs typeface="SimSun"/>
                        </a:rPr>
                        <a:t> </a:t>
                      </a:r>
                      <a:r>
                        <a:rPr sz="1100" b="1" dirty="0">
                          <a:solidFill>
                            <a:srgbClr val="231F20"/>
                          </a:solidFill>
                          <a:latin typeface="Arial"/>
                          <a:cs typeface="Arial"/>
                        </a:rPr>
                        <a:t>-</a:t>
                      </a:r>
                      <a:r>
                        <a:rPr sz="1100" b="1" spc="0" dirty="0">
                          <a:solidFill>
                            <a:srgbClr val="231F20"/>
                          </a:solidFill>
                          <a:latin typeface="Arial"/>
                          <a:cs typeface="Arial"/>
                        </a:rPr>
                        <a:t> </a:t>
                      </a:r>
                      <a:r>
                        <a:rPr sz="1100" spc="75" dirty="0">
                          <a:solidFill>
                            <a:srgbClr val="231F20"/>
                          </a:solidFill>
                          <a:latin typeface="SimSun"/>
                          <a:cs typeface="SimSun"/>
                        </a:rPr>
                        <a:t>微型電動二輪車駕駛注 </a:t>
                      </a:r>
                      <a:r>
                        <a:rPr sz="1100" spc="25" dirty="0">
                          <a:solidFill>
                            <a:srgbClr val="231F20"/>
                          </a:solidFill>
                          <a:latin typeface="SimSun"/>
                          <a:cs typeface="SimSun"/>
                        </a:rPr>
                        <a:t>意事項】</a:t>
                      </a:r>
                      <a:endParaRPr sz="1100">
                        <a:latin typeface="SimSun"/>
                        <a:cs typeface="SimSun"/>
                      </a:endParaRPr>
                    </a:p>
                    <a:p>
                      <a:pPr marL="540385" marR="92710" indent="-429895" algn="just">
                        <a:lnSpc>
                          <a:spcPct val="136300"/>
                        </a:lnSpc>
                        <a:spcBef>
                          <a:spcPts val="565"/>
                        </a:spcBef>
                      </a:pPr>
                      <a:r>
                        <a:rPr sz="1100" spc="25" dirty="0">
                          <a:solidFill>
                            <a:srgbClr val="231F20"/>
                          </a:solidFill>
                          <a:latin typeface="SimSun"/>
                          <a:cs typeface="SimSun"/>
                        </a:rPr>
                        <a:t>（六）教師將學習單發下，由學生小組討論共同完成學習單 並分享。</a:t>
                      </a:r>
                      <a:endParaRPr sz="1100">
                        <a:latin typeface="SimSun"/>
                        <a:cs typeface="SimSun"/>
                      </a:endParaRPr>
                    </a:p>
                    <a:p>
                      <a:pPr marL="525145">
                        <a:lnSpc>
                          <a:spcPct val="100000"/>
                        </a:lnSpc>
                        <a:spcBef>
                          <a:spcPts val="480"/>
                        </a:spcBef>
                      </a:pPr>
                      <a:r>
                        <a:rPr sz="1100" spc="25" dirty="0">
                          <a:solidFill>
                            <a:srgbClr val="231F20"/>
                          </a:solidFill>
                          <a:latin typeface="SimSun"/>
                          <a:cs typeface="SimSun"/>
                        </a:rPr>
                        <a:t>【使用附</a:t>
                      </a:r>
                      <a:r>
                        <a:rPr sz="1100" dirty="0">
                          <a:solidFill>
                            <a:srgbClr val="231F20"/>
                          </a:solidFill>
                          <a:latin typeface="SimSun"/>
                          <a:cs typeface="SimSun"/>
                        </a:rPr>
                        <a:t>件</a:t>
                      </a:r>
                      <a:r>
                        <a:rPr sz="1100" spc="-254" dirty="0">
                          <a:solidFill>
                            <a:srgbClr val="231F20"/>
                          </a:solidFill>
                          <a:latin typeface="SimSun"/>
                          <a:cs typeface="SimSun"/>
                        </a:rPr>
                        <a:t> </a:t>
                      </a:r>
                      <a:r>
                        <a:rPr sz="1100" b="1" dirty="0">
                          <a:solidFill>
                            <a:srgbClr val="231F20"/>
                          </a:solidFill>
                          <a:latin typeface="Arial"/>
                          <a:cs typeface="Arial"/>
                        </a:rPr>
                        <a:t>V-34</a:t>
                      </a:r>
                      <a:r>
                        <a:rPr sz="1100" b="1" spc="-10" dirty="0">
                          <a:solidFill>
                            <a:srgbClr val="231F20"/>
                          </a:solidFill>
                          <a:latin typeface="Arial"/>
                          <a:cs typeface="Arial"/>
                        </a:rPr>
                        <a:t> </a:t>
                      </a:r>
                      <a:r>
                        <a:rPr sz="1100" spc="25" dirty="0">
                          <a:solidFill>
                            <a:srgbClr val="231F20"/>
                          </a:solidFill>
                          <a:latin typeface="SimSun"/>
                          <a:cs typeface="SimSun"/>
                        </a:rPr>
                        <a:t>學習</a:t>
                      </a:r>
                      <a:r>
                        <a:rPr sz="1100" dirty="0">
                          <a:solidFill>
                            <a:srgbClr val="231F20"/>
                          </a:solidFill>
                          <a:latin typeface="SimSun"/>
                          <a:cs typeface="SimSun"/>
                        </a:rPr>
                        <a:t>單</a:t>
                      </a:r>
                      <a:r>
                        <a:rPr sz="1100" spc="-254" dirty="0">
                          <a:solidFill>
                            <a:srgbClr val="231F20"/>
                          </a:solidFill>
                          <a:latin typeface="SimSun"/>
                          <a:cs typeface="SimSun"/>
                        </a:rPr>
                        <a:t> </a:t>
                      </a:r>
                      <a:r>
                        <a:rPr sz="1100" b="1" dirty="0">
                          <a:solidFill>
                            <a:srgbClr val="231F20"/>
                          </a:solidFill>
                          <a:latin typeface="Arial"/>
                          <a:cs typeface="Arial"/>
                        </a:rPr>
                        <a:t>-</a:t>
                      </a:r>
                      <a:r>
                        <a:rPr sz="1100" b="1" spc="-10" dirty="0">
                          <a:solidFill>
                            <a:srgbClr val="231F20"/>
                          </a:solidFill>
                          <a:latin typeface="Arial"/>
                          <a:cs typeface="Arial"/>
                        </a:rPr>
                        <a:t> </a:t>
                      </a:r>
                      <a:r>
                        <a:rPr sz="1100" spc="25" dirty="0">
                          <a:solidFill>
                            <a:srgbClr val="231F20"/>
                          </a:solidFill>
                          <a:latin typeface="SimSun"/>
                          <a:cs typeface="SimSun"/>
                        </a:rPr>
                        <a:t>微電之旅】</a:t>
                      </a:r>
                      <a:endParaRPr sz="1100">
                        <a:latin typeface="SimSun"/>
                        <a:cs typeface="SimSun"/>
                      </a:endParaRPr>
                    </a:p>
                    <a:p>
                      <a:pPr marL="111125">
                        <a:lnSpc>
                          <a:spcPct val="100000"/>
                        </a:lnSpc>
                        <a:spcBef>
                          <a:spcPts val="1050"/>
                        </a:spcBef>
                      </a:pPr>
                      <a:r>
                        <a:rPr sz="1100" b="1" spc="165" dirty="0">
                          <a:solidFill>
                            <a:srgbClr val="2E9A73"/>
                          </a:solidFill>
                          <a:latin typeface="微軟正黑體"/>
                          <a:cs typeface="微軟正黑體"/>
                        </a:rPr>
                        <a:t>※</a:t>
                      </a:r>
                      <a:r>
                        <a:rPr sz="1100" b="1" spc="15" dirty="0">
                          <a:solidFill>
                            <a:srgbClr val="2E9A73"/>
                          </a:solidFill>
                          <a:latin typeface="微軟正黑體"/>
                          <a:cs typeface="微軟正黑體"/>
                        </a:rPr>
                        <a:t> </a:t>
                      </a:r>
                      <a:r>
                        <a:rPr sz="1100" b="1" spc="25" dirty="0">
                          <a:solidFill>
                            <a:srgbClr val="2E9A73"/>
                          </a:solidFill>
                          <a:latin typeface="微軟正黑體"/>
                          <a:cs typeface="微軟正黑體"/>
                        </a:rPr>
                        <a:t>重點提示：</a:t>
                      </a:r>
                      <a:endParaRPr sz="1100">
                        <a:latin typeface="微軟正黑體"/>
                        <a:cs typeface="微軟正黑體"/>
                      </a:endParaRPr>
                    </a:p>
                    <a:p>
                      <a:pPr marL="111125">
                        <a:lnSpc>
                          <a:spcPct val="100000"/>
                        </a:lnSpc>
                        <a:spcBef>
                          <a:spcPts val="760"/>
                        </a:spcBef>
                        <a:tabLst>
                          <a:tab pos="398780" algn="l"/>
                        </a:tabLst>
                      </a:pPr>
                      <a:r>
                        <a:rPr sz="1650" baseline="-90909" dirty="0">
                          <a:solidFill>
                            <a:srgbClr val="2E9A73"/>
                          </a:solidFill>
                          <a:latin typeface="SimSun"/>
                          <a:cs typeface="SimSun"/>
                        </a:rPr>
                        <a:t>例	</a:t>
                      </a:r>
                      <a:r>
                        <a:rPr sz="1100" spc="80" dirty="0">
                          <a:solidFill>
                            <a:srgbClr val="2E9A73"/>
                          </a:solidFill>
                          <a:latin typeface="SimSun"/>
                          <a:cs typeface="SimSun"/>
                        </a:rPr>
                        <a:t>建立正確的行駛路權相關規</a:t>
                      </a:r>
                      <a:r>
                        <a:rPr sz="1100" spc="25" dirty="0">
                          <a:solidFill>
                            <a:srgbClr val="2E9A73"/>
                          </a:solidFill>
                          <a:latin typeface="SimSun"/>
                          <a:cs typeface="SimSun"/>
                        </a:rPr>
                        <a:t>定</a:t>
                      </a:r>
                      <a:r>
                        <a:rPr sz="1100" spc="80" dirty="0">
                          <a:solidFill>
                            <a:srgbClr val="2E9A73"/>
                          </a:solidFill>
                          <a:latin typeface="SimSun"/>
                          <a:cs typeface="SimSun"/>
                        </a:rPr>
                        <a:t>，根據道路交通管理條</a:t>
                      </a:r>
                      <a:endParaRPr sz="1100">
                        <a:latin typeface="SimSun"/>
                        <a:cs typeface="SimSun"/>
                      </a:endParaRPr>
                    </a:p>
                    <a:p>
                      <a:pPr marL="254000">
                        <a:lnSpc>
                          <a:spcPct val="100000"/>
                        </a:lnSpc>
                        <a:spcBef>
                          <a:spcPts val="480"/>
                        </a:spcBef>
                      </a:pPr>
                      <a:r>
                        <a:rPr sz="1100" spc="75" dirty="0">
                          <a:solidFill>
                            <a:srgbClr val="2E9A73"/>
                          </a:solidFill>
                          <a:latin typeface="SimSun"/>
                          <a:cs typeface="SimSun"/>
                        </a:rPr>
                        <a:t>，微型電動二輪車與電動輔助自行車最高行駛速率皆為</a:t>
                      </a:r>
                      <a:endParaRPr sz="1100">
                        <a:latin typeface="SimSun"/>
                        <a:cs typeface="SimSun"/>
                      </a:endParaRPr>
                    </a:p>
                    <a:p>
                      <a:pPr marL="111125" marR="88900">
                        <a:lnSpc>
                          <a:spcPct val="136300"/>
                        </a:lnSpc>
                      </a:pPr>
                      <a:r>
                        <a:rPr sz="1100" spc="15" dirty="0">
                          <a:solidFill>
                            <a:srgbClr val="2E9A73"/>
                          </a:solidFill>
                          <a:latin typeface="Arial"/>
                          <a:cs typeface="Arial"/>
                        </a:rPr>
                        <a:t>25km/h</a:t>
                      </a:r>
                      <a:r>
                        <a:rPr sz="1100" spc="75" dirty="0">
                          <a:solidFill>
                            <a:srgbClr val="2E9A73"/>
                          </a:solidFill>
                          <a:latin typeface="Arial"/>
                          <a:cs typeface="Arial"/>
                        </a:rPr>
                        <a:t> </a:t>
                      </a:r>
                      <a:r>
                        <a:rPr sz="1100" spc="50" dirty="0">
                          <a:solidFill>
                            <a:srgbClr val="2E9A73"/>
                          </a:solidFill>
                          <a:latin typeface="SimSun"/>
                          <a:cs typeface="SimSun"/>
                        </a:rPr>
                        <a:t>以</a:t>
                      </a:r>
                      <a:r>
                        <a:rPr sz="1100" spc="15" dirty="0">
                          <a:solidFill>
                            <a:srgbClr val="2E9A73"/>
                          </a:solidFill>
                          <a:latin typeface="SimSun"/>
                          <a:cs typeface="SimSun"/>
                        </a:rPr>
                        <a:t>下</a:t>
                      </a:r>
                      <a:r>
                        <a:rPr sz="1100" spc="50" dirty="0">
                          <a:solidFill>
                            <a:srgbClr val="2E9A73"/>
                          </a:solidFill>
                          <a:latin typeface="SimSun"/>
                          <a:cs typeface="SimSun"/>
                        </a:rPr>
                        <a:t>，皆屬於慢車種</a:t>
                      </a:r>
                      <a:r>
                        <a:rPr sz="1100" spc="15" dirty="0">
                          <a:solidFill>
                            <a:srgbClr val="2E9A73"/>
                          </a:solidFill>
                          <a:latin typeface="SimSun"/>
                          <a:cs typeface="SimSun"/>
                        </a:rPr>
                        <a:t>類</a:t>
                      </a:r>
                      <a:r>
                        <a:rPr sz="1100" spc="50" dirty="0">
                          <a:solidFill>
                            <a:srgbClr val="2E9A73"/>
                          </a:solidFill>
                          <a:latin typeface="SimSun"/>
                          <a:cs typeface="SimSun"/>
                        </a:rPr>
                        <a:t>，因此必須遵守機慢車之交 </a:t>
                      </a:r>
                      <a:r>
                        <a:rPr sz="1100" spc="15" dirty="0">
                          <a:solidFill>
                            <a:srgbClr val="2E9A73"/>
                          </a:solidFill>
                          <a:latin typeface="SimSun"/>
                          <a:cs typeface="SimSun"/>
                        </a:rPr>
                        <a:t>通規則。</a:t>
                      </a:r>
                      <a:endParaRPr sz="1100">
                        <a:latin typeface="SimSun"/>
                        <a:cs typeface="SimSun"/>
                      </a:endParaRPr>
                    </a:p>
                  </a:txBody>
                  <a:tcPr marL="0" marR="0" marT="87630" marB="0">
                    <a:lnL w="6350">
                      <a:solidFill>
                        <a:srgbClr val="61A489"/>
                      </a:solidFill>
                      <a:prstDash val="solid"/>
                    </a:lnL>
                    <a:lnR w="9525">
                      <a:solidFill>
                        <a:srgbClr val="61A489"/>
                      </a:solidFill>
                      <a:prstDash val="solid"/>
                    </a:lnR>
                    <a:lnB w="6350">
                      <a:solidFill>
                        <a:srgbClr val="61A489"/>
                      </a:solidFill>
                      <a:prstDash val="solid"/>
                    </a:lnB>
                  </a:tcPr>
                </a:tc>
                <a:tc>
                  <a:txBody>
                    <a:bodyPr/>
                    <a:lstStyle/>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spcBef>
                          <a:spcPts val="50"/>
                        </a:spcBef>
                      </a:pPr>
                      <a:endParaRPr sz="2750">
                        <a:latin typeface="Times New Roman"/>
                        <a:cs typeface="Times New Roman"/>
                      </a:endParaRPr>
                    </a:p>
                    <a:p>
                      <a:pPr marL="111125">
                        <a:lnSpc>
                          <a:spcPct val="100000"/>
                        </a:lnSpc>
                      </a:pPr>
                      <a:r>
                        <a:rPr sz="1100" spc="25" dirty="0">
                          <a:solidFill>
                            <a:srgbClr val="231F20"/>
                          </a:solidFill>
                          <a:latin typeface="SimSun"/>
                          <a:cs typeface="SimSun"/>
                        </a:rPr>
                        <a:t>紙筆評</a:t>
                      </a:r>
                      <a:r>
                        <a:rPr sz="1100" spc="-105" dirty="0">
                          <a:solidFill>
                            <a:srgbClr val="231F20"/>
                          </a:solidFill>
                          <a:latin typeface="SimSun"/>
                          <a:cs typeface="SimSun"/>
                        </a:rPr>
                        <a:t>量</a:t>
                      </a:r>
                      <a:r>
                        <a:rPr sz="1100" dirty="0">
                          <a:solidFill>
                            <a:srgbClr val="231F20"/>
                          </a:solidFill>
                          <a:latin typeface="SimSun"/>
                          <a:cs typeface="SimSun"/>
                        </a:rPr>
                        <a:t>：</a:t>
                      </a:r>
                      <a:endParaRPr sz="1100">
                        <a:latin typeface="SimSun"/>
                        <a:cs typeface="SimSun"/>
                      </a:endParaRPr>
                    </a:p>
                  </a:txBody>
                  <a:tcPr marL="0" marR="0" marT="0" marB="0">
                    <a:lnL w="9525">
                      <a:solidFill>
                        <a:srgbClr val="61A489"/>
                      </a:solidFill>
                      <a:prstDash val="solid"/>
                    </a:lnL>
                    <a:lnR w="9525">
                      <a:solidFill>
                        <a:srgbClr val="61A489"/>
                      </a:solidFill>
                      <a:prstDash val="solid"/>
                    </a:lnR>
                  </a:tcPr>
                </a:tc>
                <a:tc rowSpan="14">
                  <a:txBody>
                    <a:bodyPr/>
                    <a:lstStyle/>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spcBef>
                          <a:spcPts val="20"/>
                        </a:spcBef>
                      </a:pPr>
                      <a:endParaRPr sz="2450">
                        <a:latin typeface="Times New Roman"/>
                        <a:cs typeface="Times New Roman"/>
                      </a:endParaRPr>
                    </a:p>
                    <a:p>
                      <a:pPr marL="111125">
                        <a:lnSpc>
                          <a:spcPct val="100000"/>
                        </a:lnSpc>
                      </a:pPr>
                      <a:r>
                        <a:rPr sz="1100" spc="5" dirty="0">
                          <a:solidFill>
                            <a:srgbClr val="231F20"/>
                          </a:solidFill>
                          <a:latin typeface="Arial"/>
                          <a:cs typeface="Arial"/>
                        </a:rPr>
                        <a:t>10</a:t>
                      </a:r>
                      <a:r>
                        <a:rPr sz="1100" spc="-105" dirty="0">
                          <a:solidFill>
                            <a:srgbClr val="231F20"/>
                          </a:solidFill>
                          <a:latin typeface="Arial"/>
                          <a:cs typeface="Arial"/>
                        </a:rPr>
                        <a:t> </a:t>
                      </a:r>
                      <a:r>
                        <a:rPr sz="1100" spc="25" dirty="0">
                          <a:solidFill>
                            <a:srgbClr val="231F20"/>
                          </a:solidFill>
                          <a:latin typeface="SimSun"/>
                          <a:cs typeface="SimSun"/>
                        </a:rPr>
                        <a:t>分鐘</a:t>
                      </a:r>
                      <a:endParaRPr sz="1100">
                        <a:latin typeface="SimSun"/>
                        <a:cs typeface="SimSun"/>
                      </a:endParaRPr>
                    </a:p>
                    <a:p>
                      <a:pPr>
                        <a:lnSpc>
                          <a:spcPct val="100000"/>
                        </a:lnSpc>
                      </a:pPr>
                      <a:endParaRPr sz="3100">
                        <a:latin typeface="Times New Roman"/>
                        <a:cs typeface="Times New Roman"/>
                      </a:endParaRPr>
                    </a:p>
                    <a:p>
                      <a:pPr>
                        <a:lnSpc>
                          <a:spcPct val="100000"/>
                        </a:lnSpc>
                        <a:spcBef>
                          <a:spcPts val="10"/>
                        </a:spcBef>
                      </a:pPr>
                      <a:endParaRPr sz="2500">
                        <a:latin typeface="Times New Roman"/>
                        <a:cs typeface="Times New Roman"/>
                      </a:endParaRPr>
                    </a:p>
                    <a:p>
                      <a:pPr marL="111125">
                        <a:lnSpc>
                          <a:spcPct val="100000"/>
                        </a:lnSpc>
                      </a:pPr>
                      <a:r>
                        <a:rPr sz="1100" spc="5" dirty="0">
                          <a:solidFill>
                            <a:srgbClr val="231F20"/>
                          </a:solidFill>
                          <a:latin typeface="Arial"/>
                          <a:cs typeface="Arial"/>
                        </a:rPr>
                        <a:t>10</a:t>
                      </a:r>
                      <a:r>
                        <a:rPr sz="1100" spc="-105" dirty="0">
                          <a:solidFill>
                            <a:srgbClr val="231F20"/>
                          </a:solidFill>
                          <a:latin typeface="Arial"/>
                          <a:cs typeface="Arial"/>
                        </a:rPr>
                        <a:t> </a:t>
                      </a:r>
                      <a:r>
                        <a:rPr sz="1100" spc="25" dirty="0">
                          <a:solidFill>
                            <a:srgbClr val="231F20"/>
                          </a:solidFill>
                          <a:latin typeface="SimSun"/>
                          <a:cs typeface="SimSun"/>
                        </a:rPr>
                        <a:t>分鐘</a:t>
                      </a:r>
                      <a:endParaRPr sz="1100">
                        <a:latin typeface="SimSun"/>
                        <a:cs typeface="SimSu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marL="111125">
                        <a:lnSpc>
                          <a:spcPct val="100000"/>
                        </a:lnSpc>
                        <a:spcBef>
                          <a:spcPts val="2780"/>
                        </a:spcBef>
                      </a:pPr>
                      <a:r>
                        <a:rPr sz="1100" spc="5" dirty="0">
                          <a:solidFill>
                            <a:srgbClr val="231F20"/>
                          </a:solidFill>
                          <a:latin typeface="Arial"/>
                          <a:cs typeface="Arial"/>
                        </a:rPr>
                        <a:t>10</a:t>
                      </a:r>
                      <a:r>
                        <a:rPr sz="1100" spc="-105" dirty="0">
                          <a:solidFill>
                            <a:srgbClr val="231F20"/>
                          </a:solidFill>
                          <a:latin typeface="Arial"/>
                          <a:cs typeface="Arial"/>
                        </a:rPr>
                        <a:t> </a:t>
                      </a:r>
                      <a:r>
                        <a:rPr sz="1100" spc="25" dirty="0">
                          <a:solidFill>
                            <a:srgbClr val="231F20"/>
                          </a:solidFill>
                          <a:latin typeface="SimSun"/>
                          <a:cs typeface="SimSun"/>
                        </a:rPr>
                        <a:t>分鐘</a:t>
                      </a:r>
                      <a:endParaRPr sz="1100">
                        <a:latin typeface="SimSun"/>
                        <a:cs typeface="SimSun"/>
                      </a:endParaRPr>
                    </a:p>
                  </a:txBody>
                  <a:tcPr marL="0" marR="0" marT="0" marB="0">
                    <a:lnL w="9525">
                      <a:solidFill>
                        <a:srgbClr val="61A489"/>
                      </a:solidFill>
                      <a:prstDash val="solid"/>
                    </a:lnL>
                    <a:lnR w="6350">
                      <a:solidFill>
                        <a:srgbClr val="61A489"/>
                      </a:solidFill>
                      <a:prstDash val="solid"/>
                    </a:lnR>
                    <a:lnB w="6350">
                      <a:solidFill>
                        <a:srgbClr val="61A489"/>
                      </a:solidFill>
                      <a:prstDash val="solid"/>
                    </a:lnB>
                  </a:tcPr>
                </a:tc>
                <a:extLst>
                  <a:ext uri="{0D108BD9-81ED-4DB2-BD59-A6C34878D82A}">
                    <a16:rowId xmlns:a16="http://schemas.microsoft.com/office/drawing/2014/main" val="10001"/>
                  </a:ext>
                </a:extLst>
              </a:tr>
              <a:tr h="227965">
                <a:tc vMerge="1">
                  <a:txBody>
                    <a:bodyPr/>
                    <a:lstStyle/>
                    <a:p>
                      <a:endParaRPr/>
                    </a:p>
                  </a:txBody>
                  <a:tcPr marL="0" marR="0" marT="87630" marB="0">
                    <a:lnL w="6350">
                      <a:solidFill>
                        <a:srgbClr val="61A489"/>
                      </a:solidFill>
                      <a:prstDash val="solid"/>
                    </a:lnL>
                    <a:lnR w="9525">
                      <a:solidFill>
                        <a:srgbClr val="61A489"/>
                      </a:solidFill>
                      <a:prstDash val="solid"/>
                    </a:lnR>
                    <a:lnB w="6350">
                      <a:solidFill>
                        <a:srgbClr val="61A489"/>
                      </a:solidFill>
                      <a:prstDash val="solid"/>
                    </a:lnB>
                  </a:tcPr>
                </a:tc>
                <a:tc>
                  <a:txBody>
                    <a:bodyPr/>
                    <a:lstStyle/>
                    <a:p>
                      <a:pPr marL="111125">
                        <a:lnSpc>
                          <a:spcPct val="100000"/>
                        </a:lnSpc>
                        <a:spcBef>
                          <a:spcPts val="215"/>
                        </a:spcBef>
                      </a:pPr>
                      <a:r>
                        <a:rPr sz="1100" spc="350" dirty="0">
                          <a:solidFill>
                            <a:srgbClr val="231F20"/>
                          </a:solidFill>
                          <a:latin typeface="SimSun"/>
                          <a:cs typeface="SimSun"/>
                        </a:rPr>
                        <a:t>學生能</a:t>
                      </a:r>
                      <a:r>
                        <a:rPr sz="1100" dirty="0">
                          <a:solidFill>
                            <a:srgbClr val="231F20"/>
                          </a:solidFill>
                          <a:latin typeface="SimSun"/>
                          <a:cs typeface="SimSun"/>
                        </a:rPr>
                        <a:t>正</a:t>
                      </a:r>
                      <a:r>
                        <a:rPr sz="1100" spc="-195" dirty="0">
                          <a:solidFill>
                            <a:srgbClr val="231F20"/>
                          </a:solidFill>
                          <a:latin typeface="SimSun"/>
                          <a:cs typeface="SimSun"/>
                        </a:rPr>
                        <a:t> </a:t>
                      </a:r>
                      <a:endParaRPr sz="1100">
                        <a:latin typeface="SimSun"/>
                        <a:cs typeface="SimSun"/>
                      </a:endParaRPr>
                    </a:p>
                  </a:txBody>
                  <a:tcPr marL="0" marR="0" marT="27305" marB="0">
                    <a:lnL w="9525">
                      <a:solidFill>
                        <a:srgbClr val="61A489"/>
                      </a:solidFill>
                      <a:prstDash val="solid"/>
                    </a:lnL>
                    <a:lnR w="9525">
                      <a:solidFill>
                        <a:srgbClr val="61A489"/>
                      </a:solidFill>
                      <a:prstDash val="solid"/>
                    </a:lnR>
                  </a:tcPr>
                </a:tc>
                <a:tc vMerge="1">
                  <a:txBody>
                    <a:bodyPr/>
                    <a:lstStyle/>
                    <a:p>
                      <a:endParaRPr/>
                    </a:p>
                  </a:txBody>
                  <a:tcPr marL="0" marR="0" marT="0" marB="0">
                    <a:lnL w="9525">
                      <a:solidFill>
                        <a:srgbClr val="61A489"/>
                      </a:solidFill>
                      <a:prstDash val="solid"/>
                    </a:lnL>
                    <a:lnR w="6350">
                      <a:solidFill>
                        <a:srgbClr val="61A489"/>
                      </a:solidFill>
                      <a:prstDash val="solid"/>
                    </a:lnR>
                    <a:lnB w="6350">
                      <a:solidFill>
                        <a:srgbClr val="61A489"/>
                      </a:solidFill>
                      <a:prstDash val="solid"/>
                    </a:lnB>
                  </a:tcPr>
                </a:tc>
                <a:extLst>
                  <a:ext uri="{0D108BD9-81ED-4DB2-BD59-A6C34878D82A}">
                    <a16:rowId xmlns:a16="http://schemas.microsoft.com/office/drawing/2014/main" val="10002"/>
                  </a:ext>
                </a:extLst>
              </a:tr>
              <a:tr h="227965">
                <a:tc vMerge="1">
                  <a:txBody>
                    <a:bodyPr/>
                    <a:lstStyle/>
                    <a:p>
                      <a:endParaRPr/>
                    </a:p>
                  </a:txBody>
                  <a:tcPr marL="0" marR="0" marT="87630" marB="0">
                    <a:lnL w="6350">
                      <a:solidFill>
                        <a:srgbClr val="61A489"/>
                      </a:solidFill>
                      <a:prstDash val="solid"/>
                    </a:lnL>
                    <a:lnR w="9525">
                      <a:solidFill>
                        <a:srgbClr val="61A489"/>
                      </a:solidFill>
                      <a:prstDash val="solid"/>
                    </a:lnR>
                    <a:lnB w="6350">
                      <a:solidFill>
                        <a:srgbClr val="61A489"/>
                      </a:solidFill>
                      <a:prstDash val="solid"/>
                    </a:lnB>
                  </a:tcPr>
                </a:tc>
                <a:tc>
                  <a:txBody>
                    <a:bodyPr/>
                    <a:lstStyle/>
                    <a:p>
                      <a:pPr marL="111125">
                        <a:lnSpc>
                          <a:spcPct val="100000"/>
                        </a:lnSpc>
                        <a:spcBef>
                          <a:spcPts val="215"/>
                        </a:spcBef>
                      </a:pPr>
                      <a:r>
                        <a:rPr sz="1100" spc="204" dirty="0">
                          <a:solidFill>
                            <a:srgbClr val="231F20"/>
                          </a:solidFill>
                          <a:latin typeface="SimSun"/>
                          <a:cs typeface="SimSun"/>
                        </a:rPr>
                        <a:t>確</a:t>
                      </a:r>
                      <a:r>
                        <a:rPr sz="1100" dirty="0">
                          <a:solidFill>
                            <a:srgbClr val="231F20"/>
                          </a:solidFill>
                          <a:latin typeface="SimSun"/>
                          <a:cs typeface="SimSun"/>
                        </a:rPr>
                        <a:t>判</a:t>
                      </a:r>
                      <a:r>
                        <a:rPr sz="1100" spc="55" dirty="0">
                          <a:solidFill>
                            <a:srgbClr val="231F20"/>
                          </a:solidFill>
                          <a:latin typeface="SimSun"/>
                          <a:cs typeface="SimSun"/>
                        </a:rPr>
                        <a:t> </a:t>
                      </a:r>
                      <a:r>
                        <a:rPr sz="1100" spc="204" dirty="0">
                          <a:solidFill>
                            <a:srgbClr val="231F20"/>
                          </a:solidFill>
                          <a:latin typeface="SimSun"/>
                          <a:cs typeface="SimSun"/>
                        </a:rPr>
                        <a:t>斷</a:t>
                      </a:r>
                      <a:r>
                        <a:rPr sz="1100" dirty="0">
                          <a:solidFill>
                            <a:srgbClr val="231F20"/>
                          </a:solidFill>
                          <a:latin typeface="SimSun"/>
                          <a:cs typeface="SimSun"/>
                        </a:rPr>
                        <a:t>微</a:t>
                      </a:r>
                      <a:r>
                        <a:rPr sz="1100" spc="-335" dirty="0">
                          <a:solidFill>
                            <a:srgbClr val="231F20"/>
                          </a:solidFill>
                          <a:latin typeface="SimSun"/>
                          <a:cs typeface="SimSun"/>
                        </a:rPr>
                        <a:t> </a:t>
                      </a:r>
                      <a:endParaRPr sz="1100">
                        <a:latin typeface="SimSun"/>
                        <a:cs typeface="SimSun"/>
                      </a:endParaRPr>
                    </a:p>
                  </a:txBody>
                  <a:tcPr marL="0" marR="0" marT="27305" marB="0">
                    <a:lnL w="9525">
                      <a:solidFill>
                        <a:srgbClr val="61A489"/>
                      </a:solidFill>
                      <a:prstDash val="solid"/>
                    </a:lnL>
                    <a:lnR w="9525">
                      <a:solidFill>
                        <a:srgbClr val="61A489"/>
                      </a:solidFill>
                      <a:prstDash val="solid"/>
                    </a:lnR>
                  </a:tcPr>
                </a:tc>
                <a:tc vMerge="1">
                  <a:txBody>
                    <a:bodyPr/>
                    <a:lstStyle/>
                    <a:p>
                      <a:endParaRPr/>
                    </a:p>
                  </a:txBody>
                  <a:tcPr marL="0" marR="0" marT="0" marB="0">
                    <a:lnL w="9525">
                      <a:solidFill>
                        <a:srgbClr val="61A489"/>
                      </a:solidFill>
                      <a:prstDash val="solid"/>
                    </a:lnL>
                    <a:lnR w="6350">
                      <a:solidFill>
                        <a:srgbClr val="61A489"/>
                      </a:solidFill>
                      <a:prstDash val="solid"/>
                    </a:lnR>
                    <a:lnB w="6350">
                      <a:solidFill>
                        <a:srgbClr val="61A489"/>
                      </a:solidFill>
                      <a:prstDash val="solid"/>
                    </a:lnB>
                  </a:tcPr>
                </a:tc>
                <a:extLst>
                  <a:ext uri="{0D108BD9-81ED-4DB2-BD59-A6C34878D82A}">
                    <a16:rowId xmlns:a16="http://schemas.microsoft.com/office/drawing/2014/main" val="10003"/>
                  </a:ext>
                </a:extLst>
              </a:tr>
              <a:tr h="227965">
                <a:tc vMerge="1">
                  <a:txBody>
                    <a:bodyPr/>
                    <a:lstStyle/>
                    <a:p>
                      <a:endParaRPr/>
                    </a:p>
                  </a:txBody>
                  <a:tcPr marL="0" marR="0" marT="87630" marB="0">
                    <a:lnL w="6350">
                      <a:solidFill>
                        <a:srgbClr val="61A489"/>
                      </a:solidFill>
                      <a:prstDash val="solid"/>
                    </a:lnL>
                    <a:lnR w="9525">
                      <a:solidFill>
                        <a:srgbClr val="61A489"/>
                      </a:solidFill>
                      <a:prstDash val="solid"/>
                    </a:lnR>
                    <a:lnB w="6350">
                      <a:solidFill>
                        <a:srgbClr val="61A489"/>
                      </a:solidFill>
                      <a:prstDash val="solid"/>
                    </a:lnB>
                  </a:tcPr>
                </a:tc>
                <a:tc>
                  <a:txBody>
                    <a:bodyPr/>
                    <a:lstStyle/>
                    <a:p>
                      <a:pPr marL="111125">
                        <a:lnSpc>
                          <a:spcPct val="100000"/>
                        </a:lnSpc>
                        <a:spcBef>
                          <a:spcPts val="215"/>
                        </a:spcBef>
                      </a:pPr>
                      <a:r>
                        <a:rPr sz="1100" spc="350" dirty="0">
                          <a:solidFill>
                            <a:srgbClr val="231F20"/>
                          </a:solidFill>
                          <a:latin typeface="SimSun"/>
                          <a:cs typeface="SimSun"/>
                        </a:rPr>
                        <a:t>型電動</a:t>
                      </a:r>
                      <a:r>
                        <a:rPr sz="1100" dirty="0">
                          <a:solidFill>
                            <a:srgbClr val="231F20"/>
                          </a:solidFill>
                          <a:latin typeface="SimSun"/>
                          <a:cs typeface="SimSun"/>
                        </a:rPr>
                        <a:t>二</a:t>
                      </a:r>
                      <a:r>
                        <a:rPr sz="1100" spc="-195" dirty="0">
                          <a:solidFill>
                            <a:srgbClr val="231F20"/>
                          </a:solidFill>
                          <a:latin typeface="SimSun"/>
                          <a:cs typeface="SimSun"/>
                        </a:rPr>
                        <a:t> </a:t>
                      </a:r>
                      <a:endParaRPr sz="1100">
                        <a:latin typeface="SimSun"/>
                        <a:cs typeface="SimSun"/>
                      </a:endParaRPr>
                    </a:p>
                  </a:txBody>
                  <a:tcPr marL="0" marR="0" marT="27305" marB="0">
                    <a:lnL w="9525">
                      <a:solidFill>
                        <a:srgbClr val="61A489"/>
                      </a:solidFill>
                      <a:prstDash val="solid"/>
                    </a:lnL>
                    <a:lnR w="9525">
                      <a:solidFill>
                        <a:srgbClr val="61A489"/>
                      </a:solidFill>
                      <a:prstDash val="solid"/>
                    </a:lnR>
                  </a:tcPr>
                </a:tc>
                <a:tc vMerge="1">
                  <a:txBody>
                    <a:bodyPr/>
                    <a:lstStyle/>
                    <a:p>
                      <a:endParaRPr/>
                    </a:p>
                  </a:txBody>
                  <a:tcPr marL="0" marR="0" marT="0" marB="0">
                    <a:lnL w="9525">
                      <a:solidFill>
                        <a:srgbClr val="61A489"/>
                      </a:solidFill>
                      <a:prstDash val="solid"/>
                    </a:lnL>
                    <a:lnR w="6350">
                      <a:solidFill>
                        <a:srgbClr val="61A489"/>
                      </a:solidFill>
                      <a:prstDash val="solid"/>
                    </a:lnR>
                    <a:lnB w="6350">
                      <a:solidFill>
                        <a:srgbClr val="61A489"/>
                      </a:solidFill>
                      <a:prstDash val="solid"/>
                    </a:lnB>
                  </a:tcPr>
                </a:tc>
                <a:extLst>
                  <a:ext uri="{0D108BD9-81ED-4DB2-BD59-A6C34878D82A}">
                    <a16:rowId xmlns:a16="http://schemas.microsoft.com/office/drawing/2014/main" val="10004"/>
                  </a:ext>
                </a:extLst>
              </a:tr>
              <a:tr h="227965">
                <a:tc vMerge="1">
                  <a:txBody>
                    <a:bodyPr/>
                    <a:lstStyle/>
                    <a:p>
                      <a:endParaRPr/>
                    </a:p>
                  </a:txBody>
                  <a:tcPr marL="0" marR="0" marT="87630" marB="0">
                    <a:lnL w="6350">
                      <a:solidFill>
                        <a:srgbClr val="61A489"/>
                      </a:solidFill>
                      <a:prstDash val="solid"/>
                    </a:lnL>
                    <a:lnR w="9525">
                      <a:solidFill>
                        <a:srgbClr val="61A489"/>
                      </a:solidFill>
                      <a:prstDash val="solid"/>
                    </a:lnR>
                    <a:lnB w="6350">
                      <a:solidFill>
                        <a:srgbClr val="61A489"/>
                      </a:solidFill>
                      <a:prstDash val="solid"/>
                    </a:lnB>
                  </a:tcPr>
                </a:tc>
                <a:tc>
                  <a:txBody>
                    <a:bodyPr/>
                    <a:lstStyle/>
                    <a:p>
                      <a:pPr marL="111125">
                        <a:lnSpc>
                          <a:spcPct val="100000"/>
                        </a:lnSpc>
                        <a:spcBef>
                          <a:spcPts val="215"/>
                        </a:spcBef>
                      </a:pPr>
                      <a:r>
                        <a:rPr sz="1100" spc="350" dirty="0">
                          <a:solidFill>
                            <a:srgbClr val="231F20"/>
                          </a:solidFill>
                          <a:latin typeface="SimSun"/>
                          <a:cs typeface="SimSun"/>
                        </a:rPr>
                        <a:t>輪車及</a:t>
                      </a:r>
                      <a:r>
                        <a:rPr sz="1100" dirty="0">
                          <a:solidFill>
                            <a:srgbClr val="231F20"/>
                          </a:solidFill>
                          <a:latin typeface="SimSun"/>
                          <a:cs typeface="SimSun"/>
                        </a:rPr>
                        <a:t>電</a:t>
                      </a:r>
                      <a:r>
                        <a:rPr sz="1100" spc="-195" dirty="0">
                          <a:solidFill>
                            <a:srgbClr val="231F20"/>
                          </a:solidFill>
                          <a:latin typeface="SimSun"/>
                          <a:cs typeface="SimSun"/>
                        </a:rPr>
                        <a:t> </a:t>
                      </a:r>
                      <a:endParaRPr sz="1100">
                        <a:latin typeface="SimSun"/>
                        <a:cs typeface="SimSun"/>
                      </a:endParaRPr>
                    </a:p>
                  </a:txBody>
                  <a:tcPr marL="0" marR="0" marT="27305" marB="0">
                    <a:lnL w="9525">
                      <a:solidFill>
                        <a:srgbClr val="61A489"/>
                      </a:solidFill>
                      <a:prstDash val="solid"/>
                    </a:lnL>
                    <a:lnR w="9525">
                      <a:solidFill>
                        <a:srgbClr val="61A489"/>
                      </a:solidFill>
                      <a:prstDash val="solid"/>
                    </a:lnR>
                  </a:tcPr>
                </a:tc>
                <a:tc vMerge="1">
                  <a:txBody>
                    <a:bodyPr/>
                    <a:lstStyle/>
                    <a:p>
                      <a:endParaRPr/>
                    </a:p>
                  </a:txBody>
                  <a:tcPr marL="0" marR="0" marT="0" marB="0">
                    <a:lnL w="9525">
                      <a:solidFill>
                        <a:srgbClr val="61A489"/>
                      </a:solidFill>
                      <a:prstDash val="solid"/>
                    </a:lnL>
                    <a:lnR w="6350">
                      <a:solidFill>
                        <a:srgbClr val="61A489"/>
                      </a:solidFill>
                      <a:prstDash val="solid"/>
                    </a:lnR>
                    <a:lnB w="6350">
                      <a:solidFill>
                        <a:srgbClr val="61A489"/>
                      </a:solidFill>
                      <a:prstDash val="solid"/>
                    </a:lnB>
                  </a:tcPr>
                </a:tc>
                <a:extLst>
                  <a:ext uri="{0D108BD9-81ED-4DB2-BD59-A6C34878D82A}">
                    <a16:rowId xmlns:a16="http://schemas.microsoft.com/office/drawing/2014/main" val="10005"/>
                  </a:ext>
                </a:extLst>
              </a:tr>
              <a:tr h="227965">
                <a:tc vMerge="1">
                  <a:txBody>
                    <a:bodyPr/>
                    <a:lstStyle/>
                    <a:p>
                      <a:endParaRPr/>
                    </a:p>
                  </a:txBody>
                  <a:tcPr marL="0" marR="0" marT="87630" marB="0">
                    <a:lnL w="6350">
                      <a:solidFill>
                        <a:srgbClr val="61A489"/>
                      </a:solidFill>
                      <a:prstDash val="solid"/>
                    </a:lnL>
                    <a:lnR w="9525">
                      <a:solidFill>
                        <a:srgbClr val="61A489"/>
                      </a:solidFill>
                      <a:prstDash val="solid"/>
                    </a:lnR>
                    <a:lnB w="6350">
                      <a:solidFill>
                        <a:srgbClr val="61A489"/>
                      </a:solidFill>
                      <a:prstDash val="solid"/>
                    </a:lnB>
                  </a:tcPr>
                </a:tc>
                <a:tc>
                  <a:txBody>
                    <a:bodyPr/>
                    <a:lstStyle/>
                    <a:p>
                      <a:pPr marL="111125">
                        <a:lnSpc>
                          <a:spcPct val="100000"/>
                        </a:lnSpc>
                        <a:spcBef>
                          <a:spcPts val="215"/>
                        </a:spcBef>
                      </a:pPr>
                      <a:r>
                        <a:rPr sz="1100" spc="350" dirty="0">
                          <a:solidFill>
                            <a:srgbClr val="231F20"/>
                          </a:solidFill>
                          <a:latin typeface="SimSun"/>
                          <a:cs typeface="SimSun"/>
                        </a:rPr>
                        <a:t>動輔助</a:t>
                      </a:r>
                      <a:r>
                        <a:rPr sz="1100" dirty="0">
                          <a:solidFill>
                            <a:srgbClr val="231F20"/>
                          </a:solidFill>
                          <a:latin typeface="SimSun"/>
                          <a:cs typeface="SimSun"/>
                        </a:rPr>
                        <a:t>自</a:t>
                      </a:r>
                      <a:r>
                        <a:rPr sz="1100" spc="-195" dirty="0">
                          <a:solidFill>
                            <a:srgbClr val="231F20"/>
                          </a:solidFill>
                          <a:latin typeface="SimSun"/>
                          <a:cs typeface="SimSun"/>
                        </a:rPr>
                        <a:t> </a:t>
                      </a:r>
                      <a:endParaRPr sz="1100">
                        <a:latin typeface="SimSun"/>
                        <a:cs typeface="SimSun"/>
                      </a:endParaRPr>
                    </a:p>
                  </a:txBody>
                  <a:tcPr marL="0" marR="0" marT="27305" marB="0">
                    <a:lnL w="9525">
                      <a:solidFill>
                        <a:srgbClr val="61A489"/>
                      </a:solidFill>
                      <a:prstDash val="solid"/>
                    </a:lnL>
                    <a:lnR w="9525">
                      <a:solidFill>
                        <a:srgbClr val="61A489"/>
                      </a:solidFill>
                      <a:prstDash val="solid"/>
                    </a:lnR>
                  </a:tcPr>
                </a:tc>
                <a:tc vMerge="1">
                  <a:txBody>
                    <a:bodyPr/>
                    <a:lstStyle/>
                    <a:p>
                      <a:endParaRPr/>
                    </a:p>
                  </a:txBody>
                  <a:tcPr marL="0" marR="0" marT="0" marB="0">
                    <a:lnL w="9525">
                      <a:solidFill>
                        <a:srgbClr val="61A489"/>
                      </a:solidFill>
                      <a:prstDash val="solid"/>
                    </a:lnL>
                    <a:lnR w="6350">
                      <a:solidFill>
                        <a:srgbClr val="61A489"/>
                      </a:solidFill>
                      <a:prstDash val="solid"/>
                    </a:lnR>
                    <a:lnB w="6350">
                      <a:solidFill>
                        <a:srgbClr val="61A489"/>
                      </a:solidFill>
                      <a:prstDash val="solid"/>
                    </a:lnB>
                  </a:tcPr>
                </a:tc>
                <a:extLst>
                  <a:ext uri="{0D108BD9-81ED-4DB2-BD59-A6C34878D82A}">
                    <a16:rowId xmlns:a16="http://schemas.microsoft.com/office/drawing/2014/main" val="10006"/>
                  </a:ext>
                </a:extLst>
              </a:tr>
              <a:tr h="227965">
                <a:tc vMerge="1">
                  <a:txBody>
                    <a:bodyPr/>
                    <a:lstStyle/>
                    <a:p>
                      <a:endParaRPr/>
                    </a:p>
                  </a:txBody>
                  <a:tcPr marL="0" marR="0" marT="87630" marB="0">
                    <a:lnL w="6350">
                      <a:solidFill>
                        <a:srgbClr val="61A489"/>
                      </a:solidFill>
                      <a:prstDash val="solid"/>
                    </a:lnL>
                    <a:lnR w="9525">
                      <a:solidFill>
                        <a:srgbClr val="61A489"/>
                      </a:solidFill>
                      <a:prstDash val="solid"/>
                    </a:lnR>
                    <a:lnB w="6350">
                      <a:solidFill>
                        <a:srgbClr val="61A489"/>
                      </a:solidFill>
                      <a:prstDash val="solid"/>
                    </a:lnB>
                  </a:tcPr>
                </a:tc>
                <a:tc>
                  <a:txBody>
                    <a:bodyPr/>
                    <a:lstStyle/>
                    <a:p>
                      <a:pPr marL="111125">
                        <a:lnSpc>
                          <a:spcPct val="100000"/>
                        </a:lnSpc>
                        <a:spcBef>
                          <a:spcPts val="215"/>
                        </a:spcBef>
                      </a:pPr>
                      <a:r>
                        <a:rPr sz="1100" spc="350" dirty="0">
                          <a:solidFill>
                            <a:srgbClr val="231F20"/>
                          </a:solidFill>
                          <a:latin typeface="SimSun"/>
                          <a:cs typeface="SimSun"/>
                        </a:rPr>
                        <a:t>行車的</a:t>
                      </a:r>
                      <a:r>
                        <a:rPr sz="1100" dirty="0">
                          <a:solidFill>
                            <a:srgbClr val="231F20"/>
                          </a:solidFill>
                          <a:latin typeface="SimSun"/>
                          <a:cs typeface="SimSun"/>
                        </a:rPr>
                        <a:t>差</a:t>
                      </a:r>
                      <a:r>
                        <a:rPr sz="1100" spc="-195" dirty="0">
                          <a:solidFill>
                            <a:srgbClr val="231F20"/>
                          </a:solidFill>
                          <a:latin typeface="SimSun"/>
                          <a:cs typeface="SimSun"/>
                        </a:rPr>
                        <a:t> </a:t>
                      </a:r>
                      <a:endParaRPr sz="1100">
                        <a:latin typeface="SimSun"/>
                        <a:cs typeface="SimSun"/>
                      </a:endParaRPr>
                    </a:p>
                  </a:txBody>
                  <a:tcPr marL="0" marR="0" marT="27305" marB="0">
                    <a:lnL w="9525">
                      <a:solidFill>
                        <a:srgbClr val="61A489"/>
                      </a:solidFill>
                      <a:prstDash val="solid"/>
                    </a:lnL>
                    <a:lnR w="9525">
                      <a:solidFill>
                        <a:srgbClr val="61A489"/>
                      </a:solidFill>
                      <a:prstDash val="solid"/>
                    </a:lnR>
                  </a:tcPr>
                </a:tc>
                <a:tc vMerge="1">
                  <a:txBody>
                    <a:bodyPr/>
                    <a:lstStyle/>
                    <a:p>
                      <a:endParaRPr/>
                    </a:p>
                  </a:txBody>
                  <a:tcPr marL="0" marR="0" marT="0" marB="0">
                    <a:lnL w="9525">
                      <a:solidFill>
                        <a:srgbClr val="61A489"/>
                      </a:solidFill>
                      <a:prstDash val="solid"/>
                    </a:lnL>
                    <a:lnR w="6350">
                      <a:solidFill>
                        <a:srgbClr val="61A489"/>
                      </a:solidFill>
                      <a:prstDash val="solid"/>
                    </a:lnR>
                    <a:lnB w="6350">
                      <a:solidFill>
                        <a:srgbClr val="61A489"/>
                      </a:solidFill>
                      <a:prstDash val="solid"/>
                    </a:lnB>
                  </a:tcPr>
                </a:tc>
                <a:extLst>
                  <a:ext uri="{0D108BD9-81ED-4DB2-BD59-A6C34878D82A}">
                    <a16:rowId xmlns:a16="http://schemas.microsoft.com/office/drawing/2014/main" val="10007"/>
                  </a:ext>
                </a:extLst>
              </a:tr>
              <a:tr h="1635760">
                <a:tc vMerge="1">
                  <a:txBody>
                    <a:bodyPr/>
                    <a:lstStyle/>
                    <a:p>
                      <a:endParaRPr/>
                    </a:p>
                  </a:txBody>
                  <a:tcPr marL="0" marR="0" marT="87630" marB="0">
                    <a:lnL w="6350">
                      <a:solidFill>
                        <a:srgbClr val="61A489"/>
                      </a:solidFill>
                      <a:prstDash val="solid"/>
                    </a:lnL>
                    <a:lnR w="9525">
                      <a:solidFill>
                        <a:srgbClr val="61A489"/>
                      </a:solidFill>
                      <a:prstDash val="solid"/>
                    </a:lnR>
                    <a:lnB w="6350">
                      <a:solidFill>
                        <a:srgbClr val="61A489"/>
                      </a:solidFill>
                      <a:prstDash val="solid"/>
                    </a:lnB>
                  </a:tcPr>
                </a:tc>
                <a:tc>
                  <a:txBody>
                    <a:bodyPr/>
                    <a:lstStyle/>
                    <a:p>
                      <a:pPr marL="111125">
                        <a:lnSpc>
                          <a:spcPct val="100000"/>
                        </a:lnSpc>
                        <a:spcBef>
                          <a:spcPts val="215"/>
                        </a:spcBef>
                      </a:pPr>
                      <a:r>
                        <a:rPr sz="1100" spc="25" dirty="0">
                          <a:solidFill>
                            <a:srgbClr val="231F20"/>
                          </a:solidFill>
                          <a:latin typeface="SimSun"/>
                          <a:cs typeface="SimSun"/>
                        </a:rPr>
                        <a:t>異。</a:t>
                      </a:r>
                      <a:endParaRPr sz="1100">
                        <a:latin typeface="SimSun"/>
                        <a:cs typeface="SimSun"/>
                      </a:endParaRPr>
                    </a:p>
                  </a:txBody>
                  <a:tcPr marL="0" marR="0" marT="27305" marB="0">
                    <a:lnL w="9525">
                      <a:solidFill>
                        <a:srgbClr val="61A489"/>
                      </a:solidFill>
                      <a:prstDash val="solid"/>
                    </a:lnL>
                    <a:lnR w="9525">
                      <a:solidFill>
                        <a:srgbClr val="61A489"/>
                      </a:solidFill>
                      <a:prstDash val="solid"/>
                    </a:lnR>
                  </a:tcPr>
                </a:tc>
                <a:tc vMerge="1">
                  <a:txBody>
                    <a:bodyPr/>
                    <a:lstStyle/>
                    <a:p>
                      <a:endParaRPr/>
                    </a:p>
                  </a:txBody>
                  <a:tcPr marL="0" marR="0" marT="0" marB="0">
                    <a:lnL w="9525">
                      <a:solidFill>
                        <a:srgbClr val="61A489"/>
                      </a:solidFill>
                      <a:prstDash val="solid"/>
                    </a:lnL>
                    <a:lnR w="6350">
                      <a:solidFill>
                        <a:srgbClr val="61A489"/>
                      </a:solidFill>
                      <a:prstDash val="solid"/>
                    </a:lnR>
                    <a:lnB w="6350">
                      <a:solidFill>
                        <a:srgbClr val="61A489"/>
                      </a:solidFill>
                      <a:prstDash val="solid"/>
                    </a:lnB>
                  </a:tcPr>
                </a:tc>
                <a:extLst>
                  <a:ext uri="{0D108BD9-81ED-4DB2-BD59-A6C34878D82A}">
                    <a16:rowId xmlns:a16="http://schemas.microsoft.com/office/drawing/2014/main" val="10008"/>
                  </a:ext>
                </a:extLst>
              </a:tr>
              <a:tr h="1635760">
                <a:tc vMerge="1">
                  <a:txBody>
                    <a:bodyPr/>
                    <a:lstStyle/>
                    <a:p>
                      <a:endParaRPr/>
                    </a:p>
                  </a:txBody>
                  <a:tcPr marL="0" marR="0" marT="87630" marB="0">
                    <a:lnL w="6350">
                      <a:solidFill>
                        <a:srgbClr val="61A489"/>
                      </a:solidFill>
                      <a:prstDash val="solid"/>
                    </a:lnL>
                    <a:lnR w="9525">
                      <a:solidFill>
                        <a:srgbClr val="61A489"/>
                      </a:solidFill>
                      <a:prstDash val="solid"/>
                    </a:lnR>
                    <a:lnB w="6350">
                      <a:solidFill>
                        <a:srgbClr val="61A489"/>
                      </a:solidFill>
                      <a:prstDash val="solid"/>
                    </a:lnB>
                  </a:tcPr>
                </a:tc>
                <a:tc>
                  <a:txBody>
                    <a:bodyPr/>
                    <a:lstStyle/>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spcBef>
                          <a:spcPts val="30"/>
                        </a:spcBef>
                      </a:pPr>
                      <a:endParaRPr sz="3600">
                        <a:latin typeface="Times New Roman"/>
                        <a:cs typeface="Times New Roman"/>
                      </a:endParaRPr>
                    </a:p>
                    <a:p>
                      <a:pPr marL="111125">
                        <a:lnSpc>
                          <a:spcPct val="100000"/>
                        </a:lnSpc>
                      </a:pPr>
                      <a:r>
                        <a:rPr sz="1100" spc="25" dirty="0">
                          <a:solidFill>
                            <a:srgbClr val="231F20"/>
                          </a:solidFill>
                          <a:latin typeface="SimSun"/>
                          <a:cs typeface="SimSun"/>
                        </a:rPr>
                        <a:t>紙筆評</a:t>
                      </a:r>
                      <a:r>
                        <a:rPr sz="1100" spc="-105" dirty="0">
                          <a:solidFill>
                            <a:srgbClr val="231F20"/>
                          </a:solidFill>
                          <a:latin typeface="SimSun"/>
                          <a:cs typeface="SimSun"/>
                        </a:rPr>
                        <a:t>量</a:t>
                      </a:r>
                      <a:r>
                        <a:rPr sz="1100" dirty="0">
                          <a:solidFill>
                            <a:srgbClr val="231F20"/>
                          </a:solidFill>
                          <a:latin typeface="SimSun"/>
                          <a:cs typeface="SimSun"/>
                        </a:rPr>
                        <a:t>：</a:t>
                      </a:r>
                      <a:endParaRPr sz="1100">
                        <a:latin typeface="SimSun"/>
                        <a:cs typeface="SimSun"/>
                      </a:endParaRPr>
                    </a:p>
                  </a:txBody>
                  <a:tcPr marL="0" marR="0" marT="0" marB="0">
                    <a:lnL w="9525">
                      <a:solidFill>
                        <a:srgbClr val="61A489"/>
                      </a:solidFill>
                      <a:prstDash val="solid"/>
                    </a:lnL>
                    <a:lnR w="9525">
                      <a:solidFill>
                        <a:srgbClr val="61A489"/>
                      </a:solidFill>
                      <a:prstDash val="solid"/>
                    </a:lnR>
                  </a:tcPr>
                </a:tc>
                <a:tc vMerge="1">
                  <a:txBody>
                    <a:bodyPr/>
                    <a:lstStyle/>
                    <a:p>
                      <a:endParaRPr/>
                    </a:p>
                  </a:txBody>
                  <a:tcPr marL="0" marR="0" marT="0" marB="0">
                    <a:lnL w="9525">
                      <a:solidFill>
                        <a:srgbClr val="61A489"/>
                      </a:solidFill>
                      <a:prstDash val="solid"/>
                    </a:lnL>
                    <a:lnR w="6350">
                      <a:solidFill>
                        <a:srgbClr val="61A489"/>
                      </a:solidFill>
                      <a:prstDash val="solid"/>
                    </a:lnR>
                    <a:lnB w="6350">
                      <a:solidFill>
                        <a:srgbClr val="61A489"/>
                      </a:solidFill>
                      <a:prstDash val="solid"/>
                    </a:lnB>
                  </a:tcPr>
                </a:tc>
                <a:extLst>
                  <a:ext uri="{0D108BD9-81ED-4DB2-BD59-A6C34878D82A}">
                    <a16:rowId xmlns:a16="http://schemas.microsoft.com/office/drawing/2014/main" val="10009"/>
                  </a:ext>
                </a:extLst>
              </a:tr>
              <a:tr h="227965">
                <a:tc vMerge="1">
                  <a:txBody>
                    <a:bodyPr/>
                    <a:lstStyle/>
                    <a:p>
                      <a:endParaRPr/>
                    </a:p>
                  </a:txBody>
                  <a:tcPr marL="0" marR="0" marT="87630" marB="0">
                    <a:lnL w="6350">
                      <a:solidFill>
                        <a:srgbClr val="61A489"/>
                      </a:solidFill>
                      <a:prstDash val="solid"/>
                    </a:lnL>
                    <a:lnR w="9525">
                      <a:solidFill>
                        <a:srgbClr val="61A489"/>
                      </a:solidFill>
                      <a:prstDash val="solid"/>
                    </a:lnR>
                    <a:lnB w="6350">
                      <a:solidFill>
                        <a:srgbClr val="61A489"/>
                      </a:solidFill>
                      <a:prstDash val="solid"/>
                    </a:lnB>
                  </a:tcPr>
                </a:tc>
                <a:tc>
                  <a:txBody>
                    <a:bodyPr/>
                    <a:lstStyle/>
                    <a:p>
                      <a:pPr marL="111125">
                        <a:lnSpc>
                          <a:spcPct val="100000"/>
                        </a:lnSpc>
                        <a:spcBef>
                          <a:spcPts val="215"/>
                        </a:spcBef>
                      </a:pPr>
                      <a:r>
                        <a:rPr sz="1100" spc="350" dirty="0">
                          <a:solidFill>
                            <a:srgbClr val="231F20"/>
                          </a:solidFill>
                          <a:latin typeface="SimSun"/>
                          <a:cs typeface="SimSun"/>
                        </a:rPr>
                        <a:t>學生能</a:t>
                      </a:r>
                      <a:r>
                        <a:rPr sz="1100" dirty="0">
                          <a:solidFill>
                            <a:srgbClr val="231F20"/>
                          </a:solidFill>
                          <a:latin typeface="SimSun"/>
                          <a:cs typeface="SimSun"/>
                        </a:rPr>
                        <a:t>正</a:t>
                      </a:r>
                      <a:r>
                        <a:rPr sz="1100" spc="-195" dirty="0">
                          <a:solidFill>
                            <a:srgbClr val="231F20"/>
                          </a:solidFill>
                          <a:latin typeface="SimSun"/>
                          <a:cs typeface="SimSun"/>
                        </a:rPr>
                        <a:t> </a:t>
                      </a:r>
                      <a:endParaRPr sz="1100">
                        <a:latin typeface="SimSun"/>
                        <a:cs typeface="SimSun"/>
                      </a:endParaRPr>
                    </a:p>
                  </a:txBody>
                  <a:tcPr marL="0" marR="0" marT="27305" marB="0">
                    <a:lnL w="9525">
                      <a:solidFill>
                        <a:srgbClr val="61A489"/>
                      </a:solidFill>
                      <a:prstDash val="solid"/>
                    </a:lnL>
                    <a:lnR w="9525">
                      <a:solidFill>
                        <a:srgbClr val="61A489"/>
                      </a:solidFill>
                      <a:prstDash val="solid"/>
                    </a:lnR>
                  </a:tcPr>
                </a:tc>
                <a:tc vMerge="1">
                  <a:txBody>
                    <a:bodyPr/>
                    <a:lstStyle/>
                    <a:p>
                      <a:endParaRPr/>
                    </a:p>
                  </a:txBody>
                  <a:tcPr marL="0" marR="0" marT="0" marB="0">
                    <a:lnL w="9525">
                      <a:solidFill>
                        <a:srgbClr val="61A489"/>
                      </a:solidFill>
                      <a:prstDash val="solid"/>
                    </a:lnL>
                    <a:lnR w="6350">
                      <a:solidFill>
                        <a:srgbClr val="61A489"/>
                      </a:solidFill>
                      <a:prstDash val="solid"/>
                    </a:lnR>
                    <a:lnB w="6350">
                      <a:solidFill>
                        <a:srgbClr val="61A489"/>
                      </a:solidFill>
                      <a:prstDash val="solid"/>
                    </a:lnB>
                  </a:tcPr>
                </a:tc>
                <a:extLst>
                  <a:ext uri="{0D108BD9-81ED-4DB2-BD59-A6C34878D82A}">
                    <a16:rowId xmlns:a16="http://schemas.microsoft.com/office/drawing/2014/main" val="10010"/>
                  </a:ext>
                </a:extLst>
              </a:tr>
              <a:tr h="227965">
                <a:tc vMerge="1">
                  <a:txBody>
                    <a:bodyPr/>
                    <a:lstStyle/>
                    <a:p>
                      <a:endParaRPr/>
                    </a:p>
                  </a:txBody>
                  <a:tcPr marL="0" marR="0" marT="87630" marB="0">
                    <a:lnL w="6350">
                      <a:solidFill>
                        <a:srgbClr val="61A489"/>
                      </a:solidFill>
                      <a:prstDash val="solid"/>
                    </a:lnL>
                    <a:lnR w="9525">
                      <a:solidFill>
                        <a:srgbClr val="61A489"/>
                      </a:solidFill>
                      <a:prstDash val="solid"/>
                    </a:lnR>
                    <a:lnB w="6350">
                      <a:solidFill>
                        <a:srgbClr val="61A489"/>
                      </a:solidFill>
                      <a:prstDash val="solid"/>
                    </a:lnB>
                  </a:tcPr>
                </a:tc>
                <a:tc>
                  <a:txBody>
                    <a:bodyPr/>
                    <a:lstStyle/>
                    <a:p>
                      <a:pPr marL="111125">
                        <a:lnSpc>
                          <a:spcPct val="100000"/>
                        </a:lnSpc>
                        <a:spcBef>
                          <a:spcPts val="215"/>
                        </a:spcBef>
                      </a:pPr>
                      <a:r>
                        <a:rPr sz="1100" spc="350" dirty="0">
                          <a:solidFill>
                            <a:srgbClr val="231F20"/>
                          </a:solidFill>
                          <a:latin typeface="SimSun"/>
                          <a:cs typeface="SimSun"/>
                        </a:rPr>
                        <a:t>確判斷</a:t>
                      </a:r>
                      <a:r>
                        <a:rPr sz="1100" dirty="0">
                          <a:solidFill>
                            <a:srgbClr val="231F20"/>
                          </a:solidFill>
                          <a:latin typeface="SimSun"/>
                          <a:cs typeface="SimSun"/>
                        </a:rPr>
                        <a:t>微</a:t>
                      </a:r>
                      <a:r>
                        <a:rPr sz="1100" spc="-195" dirty="0">
                          <a:solidFill>
                            <a:srgbClr val="231F20"/>
                          </a:solidFill>
                          <a:latin typeface="SimSun"/>
                          <a:cs typeface="SimSun"/>
                        </a:rPr>
                        <a:t> </a:t>
                      </a:r>
                      <a:endParaRPr sz="1100">
                        <a:latin typeface="SimSun"/>
                        <a:cs typeface="SimSun"/>
                      </a:endParaRPr>
                    </a:p>
                  </a:txBody>
                  <a:tcPr marL="0" marR="0" marT="27305" marB="0">
                    <a:lnL w="9525">
                      <a:solidFill>
                        <a:srgbClr val="61A489"/>
                      </a:solidFill>
                      <a:prstDash val="solid"/>
                    </a:lnL>
                    <a:lnR w="9525">
                      <a:solidFill>
                        <a:srgbClr val="61A489"/>
                      </a:solidFill>
                      <a:prstDash val="solid"/>
                    </a:lnR>
                  </a:tcPr>
                </a:tc>
                <a:tc vMerge="1">
                  <a:txBody>
                    <a:bodyPr/>
                    <a:lstStyle/>
                    <a:p>
                      <a:endParaRPr/>
                    </a:p>
                  </a:txBody>
                  <a:tcPr marL="0" marR="0" marT="0" marB="0">
                    <a:lnL w="9525">
                      <a:solidFill>
                        <a:srgbClr val="61A489"/>
                      </a:solidFill>
                      <a:prstDash val="solid"/>
                    </a:lnL>
                    <a:lnR w="6350">
                      <a:solidFill>
                        <a:srgbClr val="61A489"/>
                      </a:solidFill>
                      <a:prstDash val="solid"/>
                    </a:lnR>
                    <a:lnB w="6350">
                      <a:solidFill>
                        <a:srgbClr val="61A489"/>
                      </a:solidFill>
                      <a:prstDash val="solid"/>
                    </a:lnB>
                  </a:tcPr>
                </a:tc>
                <a:extLst>
                  <a:ext uri="{0D108BD9-81ED-4DB2-BD59-A6C34878D82A}">
                    <a16:rowId xmlns:a16="http://schemas.microsoft.com/office/drawing/2014/main" val="10011"/>
                  </a:ext>
                </a:extLst>
              </a:tr>
              <a:tr h="227965">
                <a:tc vMerge="1">
                  <a:txBody>
                    <a:bodyPr/>
                    <a:lstStyle/>
                    <a:p>
                      <a:endParaRPr/>
                    </a:p>
                  </a:txBody>
                  <a:tcPr marL="0" marR="0" marT="87630" marB="0">
                    <a:lnL w="6350">
                      <a:solidFill>
                        <a:srgbClr val="61A489"/>
                      </a:solidFill>
                      <a:prstDash val="solid"/>
                    </a:lnL>
                    <a:lnR w="9525">
                      <a:solidFill>
                        <a:srgbClr val="61A489"/>
                      </a:solidFill>
                      <a:prstDash val="solid"/>
                    </a:lnR>
                    <a:lnB w="6350">
                      <a:solidFill>
                        <a:srgbClr val="61A489"/>
                      </a:solidFill>
                      <a:prstDash val="solid"/>
                    </a:lnB>
                  </a:tcPr>
                </a:tc>
                <a:tc>
                  <a:txBody>
                    <a:bodyPr/>
                    <a:lstStyle/>
                    <a:p>
                      <a:pPr marL="111125">
                        <a:lnSpc>
                          <a:spcPct val="100000"/>
                        </a:lnSpc>
                        <a:spcBef>
                          <a:spcPts val="215"/>
                        </a:spcBef>
                      </a:pPr>
                      <a:r>
                        <a:rPr sz="1100" spc="350" dirty="0">
                          <a:solidFill>
                            <a:srgbClr val="231F20"/>
                          </a:solidFill>
                          <a:latin typeface="SimSun"/>
                          <a:cs typeface="SimSun"/>
                        </a:rPr>
                        <a:t>型電動</a:t>
                      </a:r>
                      <a:r>
                        <a:rPr sz="1100" dirty="0">
                          <a:solidFill>
                            <a:srgbClr val="231F20"/>
                          </a:solidFill>
                          <a:latin typeface="SimSun"/>
                          <a:cs typeface="SimSun"/>
                        </a:rPr>
                        <a:t>二</a:t>
                      </a:r>
                      <a:r>
                        <a:rPr sz="1100" spc="-195" dirty="0">
                          <a:solidFill>
                            <a:srgbClr val="231F20"/>
                          </a:solidFill>
                          <a:latin typeface="SimSun"/>
                          <a:cs typeface="SimSun"/>
                        </a:rPr>
                        <a:t> </a:t>
                      </a:r>
                      <a:endParaRPr sz="1100">
                        <a:latin typeface="SimSun"/>
                        <a:cs typeface="SimSun"/>
                      </a:endParaRPr>
                    </a:p>
                  </a:txBody>
                  <a:tcPr marL="0" marR="0" marT="27305" marB="0">
                    <a:lnL w="9525">
                      <a:solidFill>
                        <a:srgbClr val="61A489"/>
                      </a:solidFill>
                      <a:prstDash val="solid"/>
                    </a:lnL>
                    <a:lnR w="9525">
                      <a:solidFill>
                        <a:srgbClr val="61A489"/>
                      </a:solidFill>
                      <a:prstDash val="solid"/>
                    </a:lnR>
                  </a:tcPr>
                </a:tc>
                <a:tc vMerge="1">
                  <a:txBody>
                    <a:bodyPr/>
                    <a:lstStyle/>
                    <a:p>
                      <a:endParaRPr/>
                    </a:p>
                  </a:txBody>
                  <a:tcPr marL="0" marR="0" marT="0" marB="0">
                    <a:lnL w="9525">
                      <a:solidFill>
                        <a:srgbClr val="61A489"/>
                      </a:solidFill>
                      <a:prstDash val="solid"/>
                    </a:lnL>
                    <a:lnR w="6350">
                      <a:solidFill>
                        <a:srgbClr val="61A489"/>
                      </a:solidFill>
                      <a:prstDash val="solid"/>
                    </a:lnR>
                    <a:lnB w="6350">
                      <a:solidFill>
                        <a:srgbClr val="61A489"/>
                      </a:solidFill>
                      <a:prstDash val="solid"/>
                    </a:lnB>
                  </a:tcPr>
                </a:tc>
                <a:extLst>
                  <a:ext uri="{0D108BD9-81ED-4DB2-BD59-A6C34878D82A}">
                    <a16:rowId xmlns:a16="http://schemas.microsoft.com/office/drawing/2014/main" val="10012"/>
                  </a:ext>
                </a:extLst>
              </a:tr>
              <a:tr h="227965">
                <a:tc vMerge="1">
                  <a:txBody>
                    <a:bodyPr/>
                    <a:lstStyle/>
                    <a:p>
                      <a:endParaRPr/>
                    </a:p>
                  </a:txBody>
                  <a:tcPr marL="0" marR="0" marT="87630" marB="0">
                    <a:lnL w="6350">
                      <a:solidFill>
                        <a:srgbClr val="61A489"/>
                      </a:solidFill>
                      <a:prstDash val="solid"/>
                    </a:lnL>
                    <a:lnR w="9525">
                      <a:solidFill>
                        <a:srgbClr val="61A489"/>
                      </a:solidFill>
                      <a:prstDash val="solid"/>
                    </a:lnR>
                    <a:lnB w="6350">
                      <a:solidFill>
                        <a:srgbClr val="61A489"/>
                      </a:solidFill>
                      <a:prstDash val="solid"/>
                    </a:lnB>
                  </a:tcPr>
                </a:tc>
                <a:tc>
                  <a:txBody>
                    <a:bodyPr/>
                    <a:lstStyle/>
                    <a:p>
                      <a:pPr marL="111125">
                        <a:lnSpc>
                          <a:spcPct val="100000"/>
                        </a:lnSpc>
                        <a:spcBef>
                          <a:spcPts val="215"/>
                        </a:spcBef>
                      </a:pPr>
                      <a:r>
                        <a:rPr sz="1100" spc="350" dirty="0">
                          <a:solidFill>
                            <a:srgbClr val="231F20"/>
                          </a:solidFill>
                          <a:latin typeface="SimSun"/>
                          <a:cs typeface="SimSun"/>
                        </a:rPr>
                        <a:t>輪車的</a:t>
                      </a:r>
                      <a:r>
                        <a:rPr sz="1100" dirty="0">
                          <a:solidFill>
                            <a:srgbClr val="231F20"/>
                          </a:solidFill>
                          <a:latin typeface="SimSun"/>
                          <a:cs typeface="SimSun"/>
                        </a:rPr>
                        <a:t>駕</a:t>
                      </a:r>
                      <a:r>
                        <a:rPr sz="1100" spc="-195" dirty="0">
                          <a:solidFill>
                            <a:srgbClr val="231F20"/>
                          </a:solidFill>
                          <a:latin typeface="SimSun"/>
                          <a:cs typeface="SimSun"/>
                        </a:rPr>
                        <a:t> </a:t>
                      </a:r>
                      <a:endParaRPr sz="1100">
                        <a:latin typeface="SimSun"/>
                        <a:cs typeface="SimSun"/>
                      </a:endParaRPr>
                    </a:p>
                  </a:txBody>
                  <a:tcPr marL="0" marR="0" marT="27305" marB="0">
                    <a:lnL w="9525">
                      <a:solidFill>
                        <a:srgbClr val="61A489"/>
                      </a:solidFill>
                      <a:prstDash val="solid"/>
                    </a:lnL>
                    <a:lnR w="9525">
                      <a:solidFill>
                        <a:srgbClr val="61A489"/>
                      </a:solidFill>
                      <a:prstDash val="solid"/>
                    </a:lnR>
                  </a:tcPr>
                </a:tc>
                <a:tc vMerge="1">
                  <a:txBody>
                    <a:bodyPr/>
                    <a:lstStyle/>
                    <a:p>
                      <a:endParaRPr/>
                    </a:p>
                  </a:txBody>
                  <a:tcPr marL="0" marR="0" marT="0" marB="0">
                    <a:lnL w="9525">
                      <a:solidFill>
                        <a:srgbClr val="61A489"/>
                      </a:solidFill>
                      <a:prstDash val="solid"/>
                    </a:lnL>
                    <a:lnR w="6350">
                      <a:solidFill>
                        <a:srgbClr val="61A489"/>
                      </a:solidFill>
                      <a:prstDash val="solid"/>
                    </a:lnR>
                    <a:lnB w="6350">
                      <a:solidFill>
                        <a:srgbClr val="61A489"/>
                      </a:solidFill>
                      <a:prstDash val="solid"/>
                    </a:lnB>
                  </a:tcPr>
                </a:tc>
                <a:extLst>
                  <a:ext uri="{0D108BD9-81ED-4DB2-BD59-A6C34878D82A}">
                    <a16:rowId xmlns:a16="http://schemas.microsoft.com/office/drawing/2014/main" val="10013"/>
                  </a:ext>
                </a:extLst>
              </a:tr>
              <a:tr h="868680">
                <a:tc vMerge="1">
                  <a:txBody>
                    <a:bodyPr/>
                    <a:lstStyle/>
                    <a:p>
                      <a:endParaRPr/>
                    </a:p>
                  </a:txBody>
                  <a:tcPr marL="0" marR="0" marT="87630" marB="0">
                    <a:lnL w="6350">
                      <a:solidFill>
                        <a:srgbClr val="61A489"/>
                      </a:solidFill>
                      <a:prstDash val="solid"/>
                    </a:lnL>
                    <a:lnR w="9525">
                      <a:solidFill>
                        <a:srgbClr val="61A489"/>
                      </a:solidFill>
                      <a:prstDash val="solid"/>
                    </a:lnR>
                    <a:lnB w="6350">
                      <a:solidFill>
                        <a:srgbClr val="61A489"/>
                      </a:solidFill>
                      <a:prstDash val="solid"/>
                    </a:lnB>
                  </a:tcPr>
                </a:tc>
                <a:tc>
                  <a:txBody>
                    <a:bodyPr/>
                    <a:lstStyle/>
                    <a:p>
                      <a:pPr marL="111125">
                        <a:lnSpc>
                          <a:spcPct val="100000"/>
                        </a:lnSpc>
                        <a:spcBef>
                          <a:spcPts val="215"/>
                        </a:spcBef>
                      </a:pPr>
                      <a:r>
                        <a:rPr sz="1100" dirty="0">
                          <a:solidFill>
                            <a:srgbClr val="231F20"/>
                          </a:solidFill>
                          <a:latin typeface="SimSun"/>
                          <a:cs typeface="SimSun"/>
                        </a:rPr>
                        <a:t>駛</a:t>
                      </a:r>
                      <a:r>
                        <a:rPr sz="1100" spc="-210" dirty="0">
                          <a:solidFill>
                            <a:srgbClr val="231F20"/>
                          </a:solidFill>
                          <a:latin typeface="SimSun"/>
                          <a:cs typeface="SimSun"/>
                        </a:rPr>
                        <a:t> </a:t>
                      </a:r>
                      <a:r>
                        <a:rPr sz="1100" dirty="0">
                          <a:solidFill>
                            <a:srgbClr val="231F20"/>
                          </a:solidFill>
                          <a:latin typeface="SimSun"/>
                          <a:cs typeface="SimSun"/>
                        </a:rPr>
                        <a:t>路</a:t>
                      </a:r>
                      <a:r>
                        <a:rPr sz="1100" spc="-210" dirty="0">
                          <a:solidFill>
                            <a:srgbClr val="231F20"/>
                          </a:solidFill>
                          <a:latin typeface="SimSun"/>
                          <a:cs typeface="SimSun"/>
                        </a:rPr>
                        <a:t> </a:t>
                      </a:r>
                      <a:r>
                        <a:rPr sz="1100" spc="25" dirty="0">
                          <a:solidFill>
                            <a:srgbClr val="231F20"/>
                          </a:solidFill>
                          <a:latin typeface="SimSun"/>
                          <a:cs typeface="SimSun"/>
                        </a:rPr>
                        <a:t>權。</a:t>
                      </a:r>
                      <a:endParaRPr sz="1100">
                        <a:latin typeface="SimSun"/>
                        <a:cs typeface="SimSun"/>
                      </a:endParaRPr>
                    </a:p>
                  </a:txBody>
                  <a:tcPr marL="0" marR="0" marT="27305" marB="0">
                    <a:lnL w="9525">
                      <a:solidFill>
                        <a:srgbClr val="61A489"/>
                      </a:solidFill>
                      <a:prstDash val="solid"/>
                    </a:lnL>
                    <a:lnR w="9525">
                      <a:solidFill>
                        <a:srgbClr val="61A489"/>
                      </a:solidFill>
                      <a:prstDash val="solid"/>
                    </a:lnR>
                    <a:lnB w="6350">
                      <a:solidFill>
                        <a:srgbClr val="61A489"/>
                      </a:solidFill>
                      <a:prstDash val="solid"/>
                    </a:lnB>
                  </a:tcPr>
                </a:tc>
                <a:tc vMerge="1">
                  <a:txBody>
                    <a:bodyPr/>
                    <a:lstStyle/>
                    <a:p>
                      <a:endParaRPr/>
                    </a:p>
                  </a:txBody>
                  <a:tcPr marL="0" marR="0" marT="0" marB="0">
                    <a:lnL w="9525">
                      <a:solidFill>
                        <a:srgbClr val="61A489"/>
                      </a:solidFill>
                      <a:prstDash val="solid"/>
                    </a:lnL>
                    <a:lnR w="6350">
                      <a:solidFill>
                        <a:srgbClr val="61A489"/>
                      </a:solidFill>
                      <a:prstDash val="solid"/>
                    </a:lnR>
                    <a:lnB w="6350">
                      <a:solidFill>
                        <a:srgbClr val="61A489"/>
                      </a:solidFill>
                      <a:prstDash val="solid"/>
                    </a:lnB>
                  </a:tcPr>
                </a:tc>
                <a:extLst>
                  <a:ext uri="{0D108BD9-81ED-4DB2-BD59-A6C34878D82A}">
                    <a16:rowId xmlns:a16="http://schemas.microsoft.com/office/drawing/2014/main" val="10014"/>
                  </a:ext>
                </a:extLst>
              </a:tr>
            </a:tbl>
          </a:graphicData>
        </a:graphic>
      </p:graphicFrame>
      <p:sp>
        <p:nvSpPr>
          <p:cNvPr id="15" name="object 15"/>
          <p:cNvSpPr/>
          <p:nvPr/>
        </p:nvSpPr>
        <p:spPr>
          <a:xfrm>
            <a:off x="2178000" y="4293003"/>
            <a:ext cx="1703502" cy="2411999"/>
          </a:xfrm>
          <a:prstGeom prst="rect">
            <a:avLst/>
          </a:prstGeom>
          <a:blipFill>
            <a:blip r:embed="rId2" cstate="print"/>
            <a:stretch>
              <a:fillRect/>
            </a:stretch>
          </a:blipFill>
        </p:spPr>
        <p:txBody>
          <a:bodyPr wrap="square" lIns="0" tIns="0" rIns="0" bIns="0" rtlCol="0"/>
          <a:lstStyle/>
          <a:p>
            <a:endParaRPr/>
          </a:p>
        </p:txBody>
      </p:sp>
      <p:sp>
        <p:nvSpPr>
          <p:cNvPr id="16" name="object 16"/>
          <p:cNvSpPr/>
          <p:nvPr/>
        </p:nvSpPr>
        <p:spPr>
          <a:xfrm>
            <a:off x="2177999" y="4293006"/>
            <a:ext cx="1703705" cy="2412365"/>
          </a:xfrm>
          <a:custGeom>
            <a:avLst/>
            <a:gdLst/>
            <a:ahLst/>
            <a:cxnLst/>
            <a:rect l="l" t="t" r="r" b="b"/>
            <a:pathLst>
              <a:path w="1703704" h="2412365">
                <a:moveTo>
                  <a:pt x="0" y="2411996"/>
                </a:moveTo>
                <a:lnTo>
                  <a:pt x="1703501" y="2411996"/>
                </a:lnTo>
                <a:lnTo>
                  <a:pt x="1703501" y="0"/>
                </a:lnTo>
                <a:lnTo>
                  <a:pt x="0" y="0"/>
                </a:lnTo>
                <a:lnTo>
                  <a:pt x="0" y="2411996"/>
                </a:lnTo>
                <a:close/>
              </a:path>
            </a:pathLst>
          </a:custGeom>
          <a:ln w="3594">
            <a:solidFill>
              <a:srgbClr val="6D6E71"/>
            </a:solidFill>
          </a:ln>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9940" y="101176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155</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4" name="object 4"/>
          <p:cNvSpPr/>
          <p:nvPr/>
        </p:nvSpPr>
        <p:spPr>
          <a:xfrm>
            <a:off x="0" y="0"/>
            <a:ext cx="7560309" cy="252095"/>
          </a:xfrm>
          <a:custGeom>
            <a:avLst/>
            <a:gdLst/>
            <a:ahLst/>
            <a:cxnLst/>
            <a:rect l="l" t="t" r="r" b="b"/>
            <a:pathLst>
              <a:path w="7560309" h="252095">
                <a:moveTo>
                  <a:pt x="7560005" y="251993"/>
                </a:moveTo>
                <a:lnTo>
                  <a:pt x="7560005" y="0"/>
                </a:lnTo>
                <a:lnTo>
                  <a:pt x="0" y="0"/>
                </a:lnTo>
                <a:lnTo>
                  <a:pt x="0" y="251993"/>
                </a:lnTo>
                <a:lnTo>
                  <a:pt x="7560005" y="251993"/>
                </a:lnTo>
                <a:close/>
              </a:path>
            </a:pathLst>
          </a:custGeom>
          <a:solidFill>
            <a:srgbClr val="7EB19B"/>
          </a:solidFill>
        </p:spPr>
        <p:txBody>
          <a:bodyPr wrap="square" lIns="0" tIns="0" rIns="0" bIns="0" rtlCol="0"/>
          <a:lstStyle/>
          <a:p>
            <a:endParaRPr/>
          </a:p>
        </p:txBody>
      </p:sp>
      <p:sp>
        <p:nvSpPr>
          <p:cNvPr id="5" name="object 5"/>
          <p:cNvSpPr/>
          <p:nvPr/>
        </p:nvSpPr>
        <p:spPr>
          <a:xfrm>
            <a:off x="975179" y="1516256"/>
            <a:ext cx="501015" cy="252095"/>
          </a:xfrm>
          <a:custGeom>
            <a:avLst/>
            <a:gdLst/>
            <a:ahLst/>
            <a:cxnLst/>
            <a:rect l="l" t="t" r="r" b="b"/>
            <a:pathLst>
              <a:path w="501015" h="252094">
                <a:moveTo>
                  <a:pt x="434174" y="0"/>
                </a:moveTo>
                <a:lnTo>
                  <a:pt x="17995" y="0"/>
                </a:lnTo>
                <a:lnTo>
                  <a:pt x="10988" y="1415"/>
                </a:lnTo>
                <a:lnTo>
                  <a:pt x="5268" y="5273"/>
                </a:lnTo>
                <a:lnTo>
                  <a:pt x="1413" y="10994"/>
                </a:lnTo>
                <a:lnTo>
                  <a:pt x="0" y="17995"/>
                </a:lnTo>
                <a:lnTo>
                  <a:pt x="0" y="233997"/>
                </a:lnTo>
                <a:lnTo>
                  <a:pt x="1413" y="241004"/>
                </a:lnTo>
                <a:lnTo>
                  <a:pt x="5268" y="246724"/>
                </a:lnTo>
                <a:lnTo>
                  <a:pt x="10988" y="250579"/>
                </a:lnTo>
                <a:lnTo>
                  <a:pt x="17995" y="251993"/>
                </a:lnTo>
                <a:lnTo>
                  <a:pt x="434174" y="251993"/>
                </a:lnTo>
                <a:lnTo>
                  <a:pt x="497941" y="142608"/>
                </a:lnTo>
                <a:lnTo>
                  <a:pt x="500818" y="126003"/>
                </a:lnTo>
                <a:lnTo>
                  <a:pt x="500099" y="117165"/>
                </a:lnTo>
                <a:lnTo>
                  <a:pt x="459117" y="16598"/>
                </a:lnTo>
                <a:lnTo>
                  <a:pt x="434174" y="0"/>
                </a:lnTo>
                <a:close/>
              </a:path>
            </a:pathLst>
          </a:custGeom>
          <a:solidFill>
            <a:srgbClr val="D8E4DE"/>
          </a:solidFill>
        </p:spPr>
        <p:txBody>
          <a:bodyPr wrap="square" lIns="0" tIns="0" rIns="0" bIns="0" rtlCol="0"/>
          <a:lstStyle/>
          <a:p>
            <a:endParaRPr/>
          </a:p>
        </p:txBody>
      </p:sp>
      <p:sp>
        <p:nvSpPr>
          <p:cNvPr id="6" name="object 6"/>
          <p:cNvSpPr/>
          <p:nvPr/>
        </p:nvSpPr>
        <p:spPr>
          <a:xfrm>
            <a:off x="975179" y="4975156"/>
            <a:ext cx="842010" cy="252095"/>
          </a:xfrm>
          <a:custGeom>
            <a:avLst/>
            <a:gdLst/>
            <a:ahLst/>
            <a:cxnLst/>
            <a:rect l="l" t="t" r="r" b="b"/>
            <a:pathLst>
              <a:path w="842010" h="252095">
                <a:moveTo>
                  <a:pt x="741438" y="0"/>
                </a:moveTo>
                <a:lnTo>
                  <a:pt x="17995" y="0"/>
                </a:lnTo>
                <a:lnTo>
                  <a:pt x="10988" y="1415"/>
                </a:lnTo>
                <a:lnTo>
                  <a:pt x="5268" y="5273"/>
                </a:lnTo>
                <a:lnTo>
                  <a:pt x="1413" y="10994"/>
                </a:lnTo>
                <a:lnTo>
                  <a:pt x="0" y="17995"/>
                </a:lnTo>
                <a:lnTo>
                  <a:pt x="0" y="233997"/>
                </a:lnTo>
                <a:lnTo>
                  <a:pt x="1413" y="241004"/>
                </a:lnTo>
                <a:lnTo>
                  <a:pt x="5268" y="246724"/>
                </a:lnTo>
                <a:lnTo>
                  <a:pt x="10988" y="250579"/>
                </a:lnTo>
                <a:lnTo>
                  <a:pt x="17995" y="251993"/>
                </a:lnTo>
                <a:lnTo>
                  <a:pt x="741438" y="251993"/>
                </a:lnTo>
                <a:lnTo>
                  <a:pt x="837628" y="140728"/>
                </a:lnTo>
                <a:lnTo>
                  <a:pt x="841919" y="126003"/>
                </a:lnTo>
                <a:lnTo>
                  <a:pt x="840848" y="118165"/>
                </a:lnTo>
                <a:lnTo>
                  <a:pt x="769785" y="14732"/>
                </a:lnTo>
                <a:lnTo>
                  <a:pt x="741438" y="0"/>
                </a:lnTo>
                <a:close/>
              </a:path>
            </a:pathLst>
          </a:custGeom>
          <a:solidFill>
            <a:srgbClr val="D8E4DE"/>
          </a:solidFill>
        </p:spPr>
        <p:txBody>
          <a:bodyPr wrap="square" lIns="0" tIns="0" rIns="0" bIns="0" rtlCol="0"/>
          <a:lstStyle/>
          <a:p>
            <a:endParaRPr/>
          </a:p>
        </p:txBody>
      </p:sp>
      <p:graphicFrame>
        <p:nvGraphicFramePr>
          <p:cNvPr id="7" name="object 7"/>
          <p:cNvGraphicFramePr>
            <a:graphicFrameLocks noGrp="1"/>
          </p:cNvGraphicFramePr>
          <p:nvPr/>
        </p:nvGraphicFramePr>
        <p:xfrm>
          <a:off x="864000" y="1083183"/>
          <a:ext cx="5799455" cy="7674609"/>
        </p:xfrm>
        <a:graphic>
          <a:graphicData uri="http://schemas.openxmlformats.org/drawingml/2006/table">
            <a:tbl>
              <a:tblPr firstRow="1" bandRow="1">
                <a:tableStyleId>{2D5ABB26-0587-4C30-8999-92F81FD0307C}</a:tableStyleId>
              </a:tblPr>
              <a:tblGrid>
                <a:gridCol w="3968750">
                  <a:extLst>
                    <a:ext uri="{9D8B030D-6E8A-4147-A177-3AD203B41FA5}">
                      <a16:colId xmlns:a16="http://schemas.microsoft.com/office/drawing/2014/main" val="20000"/>
                    </a:ext>
                  </a:extLst>
                </a:gridCol>
                <a:gridCol w="911860">
                  <a:extLst>
                    <a:ext uri="{9D8B030D-6E8A-4147-A177-3AD203B41FA5}">
                      <a16:colId xmlns:a16="http://schemas.microsoft.com/office/drawing/2014/main" val="20001"/>
                    </a:ext>
                  </a:extLst>
                </a:gridCol>
                <a:gridCol w="908685">
                  <a:extLst>
                    <a:ext uri="{9D8B030D-6E8A-4147-A177-3AD203B41FA5}">
                      <a16:colId xmlns:a16="http://schemas.microsoft.com/office/drawing/2014/main" val="20002"/>
                    </a:ext>
                  </a:extLst>
                </a:gridCol>
              </a:tblGrid>
              <a:tr h="355600">
                <a:tc>
                  <a:txBody>
                    <a:bodyPr/>
                    <a:lstStyle/>
                    <a:p>
                      <a:pPr marL="9525" algn="ctr">
                        <a:lnSpc>
                          <a:spcPct val="100000"/>
                        </a:lnSpc>
                        <a:spcBef>
                          <a:spcPts val="715"/>
                        </a:spcBef>
                      </a:pPr>
                      <a:r>
                        <a:rPr sz="1100" b="1" spc="25" dirty="0">
                          <a:solidFill>
                            <a:srgbClr val="FFFFFF"/>
                          </a:solidFill>
                          <a:latin typeface="微軟正黑體"/>
                          <a:cs typeface="微軟正黑體"/>
                        </a:rPr>
                        <a:t>學習活動（含時間）</a:t>
                      </a:r>
                      <a:endParaRPr sz="1100">
                        <a:latin typeface="微軟正黑體"/>
                        <a:cs typeface="微軟正黑體"/>
                      </a:endParaRPr>
                    </a:p>
                  </a:txBody>
                  <a:tcPr marL="0" marR="0" marT="90805" marB="0">
                    <a:lnR w="9525">
                      <a:solidFill>
                        <a:srgbClr val="FFFFFF"/>
                      </a:solidFill>
                      <a:prstDash val="solid"/>
                    </a:lnR>
                    <a:solidFill>
                      <a:srgbClr val="61A489"/>
                    </a:solidFill>
                  </a:tcPr>
                </a:tc>
                <a:tc>
                  <a:txBody>
                    <a:bodyPr/>
                    <a:lstStyle/>
                    <a:p>
                      <a:pPr marL="173990">
                        <a:lnSpc>
                          <a:spcPct val="100000"/>
                        </a:lnSpc>
                        <a:spcBef>
                          <a:spcPts val="715"/>
                        </a:spcBef>
                      </a:pPr>
                      <a:r>
                        <a:rPr sz="1100" b="1" spc="25" dirty="0">
                          <a:solidFill>
                            <a:srgbClr val="FFFFFF"/>
                          </a:solidFill>
                          <a:latin typeface="微軟正黑體"/>
                          <a:cs typeface="微軟正黑體"/>
                        </a:rPr>
                        <a:t>評量方式</a:t>
                      </a:r>
                      <a:endParaRPr sz="1100">
                        <a:latin typeface="微軟正黑體"/>
                        <a:cs typeface="微軟正黑體"/>
                      </a:endParaRPr>
                    </a:p>
                  </a:txBody>
                  <a:tcPr marL="0" marR="0" marT="90805" marB="0">
                    <a:lnL w="9525">
                      <a:solidFill>
                        <a:srgbClr val="FFFFFF"/>
                      </a:solidFill>
                      <a:prstDash val="solid"/>
                    </a:lnL>
                    <a:lnR w="9525">
                      <a:solidFill>
                        <a:srgbClr val="FFFFFF"/>
                      </a:solidFill>
                      <a:prstDash val="solid"/>
                    </a:lnR>
                    <a:solidFill>
                      <a:srgbClr val="61A489"/>
                    </a:solidFill>
                  </a:tcPr>
                </a:tc>
                <a:tc>
                  <a:txBody>
                    <a:bodyPr/>
                    <a:lstStyle/>
                    <a:p>
                      <a:pPr marL="10160" algn="ctr">
                        <a:lnSpc>
                          <a:spcPct val="100000"/>
                        </a:lnSpc>
                        <a:spcBef>
                          <a:spcPts val="715"/>
                        </a:spcBef>
                      </a:pPr>
                      <a:r>
                        <a:rPr sz="1100" b="1" spc="25" dirty="0">
                          <a:solidFill>
                            <a:srgbClr val="FFFFFF"/>
                          </a:solidFill>
                          <a:latin typeface="微軟正黑體"/>
                          <a:cs typeface="微軟正黑體"/>
                        </a:rPr>
                        <a:t>備註</a:t>
                      </a:r>
                      <a:endParaRPr sz="1100">
                        <a:latin typeface="微軟正黑體"/>
                        <a:cs typeface="微軟正黑體"/>
                      </a:endParaRPr>
                    </a:p>
                  </a:txBody>
                  <a:tcPr marL="0" marR="0" marT="90805" marB="0">
                    <a:lnL w="9525">
                      <a:solidFill>
                        <a:srgbClr val="FFFFFF"/>
                      </a:solidFill>
                      <a:prstDash val="solid"/>
                    </a:lnL>
                    <a:solidFill>
                      <a:srgbClr val="61A489"/>
                    </a:solidFill>
                  </a:tcPr>
                </a:tc>
                <a:extLst>
                  <a:ext uri="{0D108BD9-81ED-4DB2-BD59-A6C34878D82A}">
                    <a16:rowId xmlns:a16="http://schemas.microsoft.com/office/drawing/2014/main" val="10000"/>
                  </a:ext>
                </a:extLst>
              </a:tr>
              <a:tr h="2184400">
                <a:tc>
                  <a:txBody>
                    <a:bodyPr/>
                    <a:lstStyle/>
                    <a:p>
                      <a:pPr marL="182880">
                        <a:lnSpc>
                          <a:spcPct val="100000"/>
                        </a:lnSpc>
                        <a:spcBef>
                          <a:spcPts val="1005"/>
                        </a:spcBef>
                      </a:pPr>
                      <a:r>
                        <a:rPr sz="1800" spc="37" baseline="6944" dirty="0">
                          <a:solidFill>
                            <a:srgbClr val="61A489"/>
                          </a:solidFill>
                          <a:latin typeface="SimSun"/>
                          <a:cs typeface="SimSun"/>
                        </a:rPr>
                        <a:t>歸</a:t>
                      </a:r>
                      <a:r>
                        <a:rPr sz="1800" baseline="6944" dirty="0">
                          <a:solidFill>
                            <a:srgbClr val="61A489"/>
                          </a:solidFill>
                          <a:latin typeface="SimSun"/>
                          <a:cs typeface="SimSun"/>
                        </a:rPr>
                        <a:t>納</a:t>
                      </a:r>
                      <a:r>
                        <a:rPr sz="1800" spc="547" baseline="6944" dirty="0">
                          <a:solidFill>
                            <a:srgbClr val="61A489"/>
                          </a:solidFill>
                          <a:latin typeface="SimSun"/>
                          <a:cs typeface="SimSun"/>
                        </a:rPr>
                        <a:t> </a:t>
                      </a:r>
                      <a:r>
                        <a:rPr sz="1200" b="1" spc="5" dirty="0">
                          <a:solidFill>
                            <a:srgbClr val="231F20"/>
                          </a:solidFill>
                          <a:latin typeface="微軟正黑體"/>
                          <a:cs typeface="微軟正黑體"/>
                        </a:rPr>
                        <a:t>（</a:t>
                      </a:r>
                      <a:r>
                        <a:rPr sz="1200" b="1" spc="5" dirty="0">
                          <a:solidFill>
                            <a:srgbClr val="231F20"/>
                          </a:solidFill>
                          <a:latin typeface="Arial"/>
                          <a:cs typeface="Arial"/>
                        </a:rPr>
                        <a:t>5</a:t>
                      </a:r>
                      <a:r>
                        <a:rPr sz="1200" b="1" spc="-10" dirty="0">
                          <a:solidFill>
                            <a:srgbClr val="231F20"/>
                          </a:solidFill>
                          <a:latin typeface="Arial"/>
                          <a:cs typeface="Arial"/>
                        </a:rPr>
                        <a:t> </a:t>
                      </a:r>
                      <a:r>
                        <a:rPr sz="1200" b="1" spc="25" dirty="0">
                          <a:solidFill>
                            <a:srgbClr val="231F20"/>
                          </a:solidFill>
                          <a:latin typeface="微軟正黑體"/>
                          <a:cs typeface="微軟正黑體"/>
                        </a:rPr>
                        <a:t>分鐘）</a:t>
                      </a:r>
                      <a:endParaRPr sz="1200">
                        <a:latin typeface="微軟正黑體"/>
                        <a:cs typeface="微軟正黑體"/>
                      </a:endParaRPr>
                    </a:p>
                    <a:p>
                      <a:pPr marL="540385" marR="85725" indent="-429895" algn="just">
                        <a:lnSpc>
                          <a:spcPct val="136300"/>
                        </a:lnSpc>
                        <a:spcBef>
                          <a:spcPts val="160"/>
                        </a:spcBef>
                      </a:pPr>
                      <a:r>
                        <a:rPr sz="1100" spc="25" dirty="0">
                          <a:solidFill>
                            <a:srgbClr val="231F20"/>
                          </a:solidFill>
                          <a:latin typeface="SimSun"/>
                          <a:cs typeface="SimSun"/>
                        </a:rPr>
                        <a:t>（一）</a:t>
                      </a:r>
                      <a:r>
                        <a:rPr sz="1100" spc="85" dirty="0">
                          <a:solidFill>
                            <a:srgbClr val="231F20"/>
                          </a:solidFill>
                          <a:latin typeface="SimSun"/>
                          <a:cs typeface="SimSun"/>
                        </a:rPr>
                        <a:t>駕駛微型電動二輪車在上路行駛前需要了</a:t>
                      </a:r>
                      <a:r>
                        <a:rPr sz="1100" spc="30" dirty="0">
                          <a:solidFill>
                            <a:srgbClr val="231F20"/>
                          </a:solidFill>
                          <a:latin typeface="SimSun"/>
                          <a:cs typeface="SimSun"/>
                        </a:rPr>
                        <a:t>解</a:t>
                      </a:r>
                      <a:r>
                        <a:rPr sz="1100" spc="85" dirty="0">
                          <a:solidFill>
                            <a:srgbClr val="231F20"/>
                          </a:solidFill>
                          <a:latin typeface="SimSun"/>
                          <a:cs typeface="SimSun"/>
                        </a:rPr>
                        <a:t>「駕駛 規範四要五不」此外需要建立防禦駕駛觀</a:t>
                      </a:r>
                      <a:r>
                        <a:rPr sz="1100" spc="30" dirty="0">
                          <a:solidFill>
                            <a:srgbClr val="231F20"/>
                          </a:solidFill>
                          <a:latin typeface="SimSun"/>
                          <a:cs typeface="SimSun"/>
                        </a:rPr>
                        <a:t>念</a:t>
                      </a:r>
                      <a:r>
                        <a:rPr sz="1100" spc="85" dirty="0">
                          <a:solidFill>
                            <a:srgbClr val="231F20"/>
                          </a:solidFill>
                          <a:latin typeface="SimSun"/>
                          <a:cs typeface="SimSun"/>
                        </a:rPr>
                        <a:t>，以降 </a:t>
                      </a:r>
                      <a:r>
                        <a:rPr sz="1100" spc="30" dirty="0">
                          <a:solidFill>
                            <a:srgbClr val="231F20"/>
                          </a:solidFill>
                          <a:latin typeface="SimSun"/>
                          <a:cs typeface="SimSun"/>
                        </a:rPr>
                        <a:t>低事故發生。</a:t>
                      </a:r>
                      <a:endParaRPr sz="1100">
                        <a:latin typeface="SimSun"/>
                        <a:cs typeface="SimSun"/>
                      </a:endParaRPr>
                    </a:p>
                    <a:p>
                      <a:pPr marL="546735" marR="85090" indent="-436245" algn="just">
                        <a:lnSpc>
                          <a:spcPct val="136300"/>
                        </a:lnSpc>
                        <a:spcBef>
                          <a:spcPts val="570"/>
                        </a:spcBef>
                      </a:pPr>
                      <a:r>
                        <a:rPr sz="1100" spc="30" dirty="0">
                          <a:solidFill>
                            <a:srgbClr val="231F20"/>
                          </a:solidFill>
                          <a:latin typeface="SimSun"/>
                          <a:cs typeface="SimSun"/>
                        </a:rPr>
                        <a:t>（二）</a:t>
                      </a:r>
                      <a:r>
                        <a:rPr sz="1100" spc="80" dirty="0">
                          <a:solidFill>
                            <a:srgbClr val="231F20"/>
                          </a:solidFill>
                          <a:latin typeface="SimSun"/>
                          <a:cs typeface="SimSun"/>
                        </a:rPr>
                        <a:t>微型電動二輪車與電動輔助自行車最高行駛速率皆 </a:t>
                      </a:r>
                      <a:r>
                        <a:rPr sz="1100" dirty="0">
                          <a:solidFill>
                            <a:srgbClr val="231F20"/>
                          </a:solidFill>
                          <a:latin typeface="SimSun"/>
                          <a:cs typeface="SimSun"/>
                        </a:rPr>
                        <a:t>為</a:t>
                      </a:r>
                      <a:r>
                        <a:rPr sz="1100" spc="-220" dirty="0">
                          <a:solidFill>
                            <a:srgbClr val="231F20"/>
                          </a:solidFill>
                          <a:latin typeface="SimSun"/>
                          <a:cs typeface="SimSun"/>
                        </a:rPr>
                        <a:t> </a:t>
                      </a:r>
                      <a:r>
                        <a:rPr sz="1100" spc="25" dirty="0">
                          <a:solidFill>
                            <a:srgbClr val="231F20"/>
                          </a:solidFill>
                          <a:latin typeface="Arial"/>
                          <a:cs typeface="Arial"/>
                        </a:rPr>
                        <a:t>25km/h </a:t>
                      </a:r>
                      <a:r>
                        <a:rPr sz="1100" spc="30" dirty="0">
                          <a:solidFill>
                            <a:srgbClr val="231F20"/>
                          </a:solidFill>
                          <a:latin typeface="SimSun"/>
                          <a:cs typeface="SimSun"/>
                        </a:rPr>
                        <a:t>以下，屬於慢車種類，駕駛者只能行駛於 </a:t>
                      </a:r>
                      <a:r>
                        <a:rPr sz="1100" spc="85" dirty="0">
                          <a:solidFill>
                            <a:srgbClr val="231F20"/>
                          </a:solidFill>
                          <a:latin typeface="SimSun"/>
                          <a:cs typeface="SimSun"/>
                        </a:rPr>
                        <a:t>慢車</a:t>
                      </a:r>
                      <a:r>
                        <a:rPr sz="1100" spc="30" dirty="0">
                          <a:solidFill>
                            <a:srgbClr val="231F20"/>
                          </a:solidFill>
                          <a:latin typeface="SimSun"/>
                          <a:cs typeface="SimSun"/>
                        </a:rPr>
                        <a:t>道</a:t>
                      </a:r>
                      <a:r>
                        <a:rPr sz="1100" spc="85" dirty="0">
                          <a:solidFill>
                            <a:srgbClr val="231F20"/>
                          </a:solidFill>
                          <a:latin typeface="SimSun"/>
                          <a:cs typeface="SimSun"/>
                        </a:rPr>
                        <a:t>，不可行駛於快車</a:t>
                      </a:r>
                      <a:r>
                        <a:rPr sz="1100" spc="30" dirty="0">
                          <a:solidFill>
                            <a:srgbClr val="231F20"/>
                          </a:solidFill>
                          <a:latin typeface="SimSun"/>
                          <a:cs typeface="SimSun"/>
                        </a:rPr>
                        <a:t>道</a:t>
                      </a:r>
                      <a:r>
                        <a:rPr sz="1100" spc="85" dirty="0">
                          <a:solidFill>
                            <a:srgbClr val="231F20"/>
                          </a:solidFill>
                          <a:latin typeface="SimSun"/>
                          <a:cs typeface="SimSun"/>
                        </a:rPr>
                        <a:t>、人行道及部分自行</a:t>
                      </a:r>
                      <a:r>
                        <a:rPr sz="1100" dirty="0">
                          <a:solidFill>
                            <a:srgbClr val="231F20"/>
                          </a:solidFill>
                          <a:latin typeface="SimSun"/>
                          <a:cs typeface="SimSun"/>
                        </a:rPr>
                        <a:t>車 </a:t>
                      </a:r>
                      <a:r>
                        <a:rPr sz="1100" spc="30" dirty="0">
                          <a:solidFill>
                            <a:srgbClr val="231F20"/>
                          </a:solidFill>
                          <a:latin typeface="SimSun"/>
                          <a:cs typeface="SimSun"/>
                        </a:rPr>
                        <a:t>道。</a:t>
                      </a:r>
                      <a:endParaRPr sz="1100">
                        <a:latin typeface="SimSun"/>
                        <a:cs typeface="SimSun"/>
                      </a:endParaRPr>
                    </a:p>
                  </a:txBody>
                  <a:tcPr marL="0" marR="0" marT="127635" marB="0">
                    <a:lnL w="6350">
                      <a:solidFill>
                        <a:srgbClr val="61A489"/>
                      </a:solidFill>
                      <a:prstDash val="solid"/>
                    </a:lnL>
                    <a:lnR w="9525">
                      <a:solidFill>
                        <a:srgbClr val="61A489"/>
                      </a:solidFill>
                      <a:prstDash val="solid"/>
                    </a:lnR>
                    <a:lnB w="6350">
                      <a:solidFill>
                        <a:srgbClr val="61A489"/>
                      </a:solidFill>
                      <a:prstDash val="solid"/>
                    </a:lnB>
                  </a:tcPr>
                </a:tc>
                <a:tc>
                  <a:txBody>
                    <a:bodyPr/>
                    <a:lstStyle/>
                    <a:p>
                      <a:pPr marL="111125" marR="50800">
                        <a:lnSpc>
                          <a:spcPct val="136300"/>
                        </a:lnSpc>
                        <a:spcBef>
                          <a:spcPts val="2035"/>
                        </a:spcBef>
                      </a:pPr>
                      <a:r>
                        <a:rPr sz="1100" spc="25" dirty="0">
                          <a:solidFill>
                            <a:srgbClr val="231F20"/>
                          </a:solidFill>
                          <a:latin typeface="SimSun"/>
                          <a:cs typeface="SimSun"/>
                        </a:rPr>
                        <a:t>口語評</a:t>
                      </a:r>
                      <a:r>
                        <a:rPr sz="1100" spc="-105" dirty="0">
                          <a:solidFill>
                            <a:srgbClr val="231F20"/>
                          </a:solidFill>
                          <a:latin typeface="SimSun"/>
                          <a:cs typeface="SimSun"/>
                        </a:rPr>
                        <a:t>量</a:t>
                      </a:r>
                      <a:r>
                        <a:rPr sz="1100" dirty="0">
                          <a:solidFill>
                            <a:srgbClr val="231F20"/>
                          </a:solidFill>
                          <a:latin typeface="SimSun"/>
                          <a:cs typeface="SimSun"/>
                        </a:rPr>
                        <a:t>：  </a:t>
                      </a:r>
                      <a:r>
                        <a:rPr sz="1100" spc="0" dirty="0">
                          <a:solidFill>
                            <a:srgbClr val="231F20"/>
                          </a:solidFill>
                          <a:latin typeface="SimSun"/>
                          <a:cs typeface="SimSun"/>
                        </a:rPr>
                        <a:t>抽</a:t>
                      </a:r>
                      <a:r>
                        <a:rPr sz="1100" dirty="0">
                          <a:solidFill>
                            <a:srgbClr val="231F20"/>
                          </a:solidFill>
                          <a:latin typeface="SimSun"/>
                          <a:cs typeface="SimSun"/>
                        </a:rPr>
                        <a:t>問</a:t>
                      </a:r>
                      <a:r>
                        <a:rPr sz="1100" spc="-300" dirty="0">
                          <a:solidFill>
                            <a:srgbClr val="231F20"/>
                          </a:solidFill>
                          <a:latin typeface="SimSun"/>
                          <a:cs typeface="SimSun"/>
                        </a:rPr>
                        <a:t> </a:t>
                      </a:r>
                      <a:r>
                        <a:rPr sz="1100" dirty="0">
                          <a:solidFill>
                            <a:srgbClr val="231F20"/>
                          </a:solidFill>
                          <a:latin typeface="Arial"/>
                          <a:cs typeface="Arial"/>
                        </a:rPr>
                        <a:t>2-3</a:t>
                      </a:r>
                      <a:r>
                        <a:rPr sz="1100" spc="-55" dirty="0">
                          <a:solidFill>
                            <a:srgbClr val="231F20"/>
                          </a:solidFill>
                          <a:latin typeface="Arial"/>
                          <a:cs typeface="Arial"/>
                        </a:rPr>
                        <a:t> </a:t>
                      </a:r>
                      <a:r>
                        <a:rPr sz="1100" dirty="0">
                          <a:solidFill>
                            <a:srgbClr val="231F20"/>
                          </a:solidFill>
                          <a:latin typeface="SimSun"/>
                          <a:cs typeface="SimSun"/>
                        </a:rPr>
                        <a:t>位 </a:t>
                      </a:r>
                      <a:r>
                        <a:rPr sz="1100" spc="350" dirty="0">
                          <a:solidFill>
                            <a:srgbClr val="231F20"/>
                          </a:solidFill>
                          <a:latin typeface="SimSun"/>
                          <a:cs typeface="SimSun"/>
                        </a:rPr>
                        <a:t>學生能</a:t>
                      </a:r>
                      <a:r>
                        <a:rPr sz="1100" dirty="0">
                          <a:solidFill>
                            <a:srgbClr val="231F20"/>
                          </a:solidFill>
                          <a:latin typeface="SimSun"/>
                          <a:cs typeface="SimSun"/>
                        </a:rPr>
                        <a:t>正 </a:t>
                      </a:r>
                      <a:r>
                        <a:rPr sz="1100" spc="350" dirty="0">
                          <a:solidFill>
                            <a:srgbClr val="231F20"/>
                          </a:solidFill>
                          <a:latin typeface="SimSun"/>
                          <a:cs typeface="SimSun"/>
                        </a:rPr>
                        <a:t>確說出</a:t>
                      </a:r>
                      <a:r>
                        <a:rPr sz="1100" dirty="0">
                          <a:solidFill>
                            <a:srgbClr val="231F20"/>
                          </a:solidFill>
                          <a:latin typeface="SimSun"/>
                          <a:cs typeface="SimSun"/>
                        </a:rPr>
                        <a:t>微 </a:t>
                      </a:r>
                      <a:r>
                        <a:rPr sz="1100" spc="350" dirty="0">
                          <a:solidFill>
                            <a:srgbClr val="231F20"/>
                          </a:solidFill>
                          <a:latin typeface="SimSun"/>
                          <a:cs typeface="SimSun"/>
                        </a:rPr>
                        <a:t>型電動</a:t>
                      </a:r>
                      <a:r>
                        <a:rPr sz="1100" dirty="0">
                          <a:solidFill>
                            <a:srgbClr val="231F20"/>
                          </a:solidFill>
                          <a:latin typeface="SimSun"/>
                          <a:cs typeface="SimSun"/>
                        </a:rPr>
                        <a:t>二 </a:t>
                      </a:r>
                      <a:r>
                        <a:rPr sz="1100" spc="350" dirty="0">
                          <a:solidFill>
                            <a:srgbClr val="231F20"/>
                          </a:solidFill>
                          <a:latin typeface="SimSun"/>
                          <a:cs typeface="SimSun"/>
                        </a:rPr>
                        <a:t>輪車駕</a:t>
                      </a:r>
                      <a:r>
                        <a:rPr sz="1100" dirty="0">
                          <a:solidFill>
                            <a:srgbClr val="231F20"/>
                          </a:solidFill>
                          <a:latin typeface="SimSun"/>
                          <a:cs typeface="SimSun"/>
                        </a:rPr>
                        <a:t>駛 </a:t>
                      </a:r>
                      <a:r>
                        <a:rPr sz="1100" spc="350" dirty="0">
                          <a:solidFill>
                            <a:srgbClr val="231F20"/>
                          </a:solidFill>
                          <a:latin typeface="SimSun"/>
                          <a:cs typeface="SimSun"/>
                        </a:rPr>
                        <a:t>規範四</a:t>
                      </a:r>
                      <a:r>
                        <a:rPr sz="1100" dirty="0">
                          <a:solidFill>
                            <a:srgbClr val="231F20"/>
                          </a:solidFill>
                          <a:latin typeface="SimSun"/>
                          <a:cs typeface="SimSun"/>
                        </a:rPr>
                        <a:t>要 </a:t>
                      </a:r>
                      <a:r>
                        <a:rPr sz="1100" spc="0" dirty="0">
                          <a:solidFill>
                            <a:srgbClr val="231F20"/>
                          </a:solidFill>
                          <a:latin typeface="SimSun"/>
                          <a:cs typeface="SimSun"/>
                        </a:rPr>
                        <a:t>五</a:t>
                      </a:r>
                      <a:r>
                        <a:rPr sz="1100" dirty="0">
                          <a:solidFill>
                            <a:srgbClr val="231F20"/>
                          </a:solidFill>
                          <a:latin typeface="SimSun"/>
                          <a:cs typeface="SimSun"/>
                        </a:rPr>
                        <a:t>不</a:t>
                      </a:r>
                      <a:r>
                        <a:rPr sz="1100" spc="-240" dirty="0">
                          <a:solidFill>
                            <a:srgbClr val="231F20"/>
                          </a:solidFill>
                          <a:latin typeface="SimSun"/>
                          <a:cs typeface="SimSun"/>
                        </a:rPr>
                        <a:t> </a:t>
                      </a:r>
                      <a:r>
                        <a:rPr sz="1100" dirty="0">
                          <a:solidFill>
                            <a:srgbClr val="231F20"/>
                          </a:solidFill>
                          <a:latin typeface="SimSun"/>
                          <a:cs typeface="SimSun"/>
                        </a:rPr>
                        <a:t>。</a:t>
                      </a:r>
                      <a:endParaRPr sz="1100">
                        <a:latin typeface="SimSun"/>
                        <a:cs typeface="SimSun"/>
                      </a:endParaRPr>
                    </a:p>
                  </a:txBody>
                  <a:tcPr marL="0" marR="0" marT="258445" marB="0">
                    <a:lnL w="9525">
                      <a:solidFill>
                        <a:srgbClr val="61A489"/>
                      </a:solidFill>
                      <a:prstDash val="solid"/>
                    </a:lnL>
                    <a:lnR w="9525">
                      <a:solidFill>
                        <a:srgbClr val="61A489"/>
                      </a:solidFill>
                      <a:prstDash val="solid"/>
                    </a:lnR>
                    <a:lnB w="6350">
                      <a:solidFill>
                        <a:srgbClr val="61A48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61A489"/>
                      </a:solidFill>
                      <a:prstDash val="solid"/>
                    </a:lnL>
                    <a:lnR w="6350">
                      <a:solidFill>
                        <a:srgbClr val="61A489"/>
                      </a:solidFill>
                      <a:prstDash val="solid"/>
                    </a:lnR>
                    <a:lnB w="6350">
                      <a:solidFill>
                        <a:srgbClr val="61A489"/>
                      </a:solidFill>
                      <a:prstDash val="solid"/>
                    </a:lnB>
                  </a:tcPr>
                </a:tc>
                <a:extLst>
                  <a:ext uri="{0D108BD9-81ED-4DB2-BD59-A6C34878D82A}">
                    <a16:rowId xmlns:a16="http://schemas.microsoft.com/office/drawing/2014/main" val="10001"/>
                  </a:ext>
                </a:extLst>
              </a:tr>
              <a:tr h="5130800">
                <a:tc>
                  <a:txBody>
                    <a:bodyPr/>
                    <a:lstStyle/>
                    <a:p>
                      <a:pPr marL="111125">
                        <a:lnSpc>
                          <a:spcPct val="100000"/>
                        </a:lnSpc>
                        <a:spcBef>
                          <a:spcPts val="680"/>
                        </a:spcBef>
                      </a:pPr>
                      <a:r>
                        <a:rPr sz="1400" b="1" spc="25" dirty="0">
                          <a:solidFill>
                            <a:srgbClr val="61A489"/>
                          </a:solidFill>
                          <a:latin typeface="微軟正黑體"/>
                          <a:cs typeface="微軟正黑體"/>
                        </a:rPr>
                        <a:t>【第二</a:t>
                      </a:r>
                      <a:r>
                        <a:rPr sz="1400" b="1" dirty="0">
                          <a:solidFill>
                            <a:srgbClr val="61A489"/>
                          </a:solidFill>
                          <a:latin typeface="微軟正黑體"/>
                          <a:cs typeface="微軟正黑體"/>
                        </a:rPr>
                        <a:t>節</a:t>
                      </a:r>
                      <a:r>
                        <a:rPr sz="1400" b="1" spc="100" dirty="0">
                          <a:solidFill>
                            <a:srgbClr val="61A489"/>
                          </a:solidFill>
                          <a:latin typeface="微軟正黑體"/>
                          <a:cs typeface="微軟正黑體"/>
                        </a:rPr>
                        <a:t> </a:t>
                      </a:r>
                      <a:r>
                        <a:rPr sz="1400" b="1" spc="25" dirty="0">
                          <a:solidFill>
                            <a:srgbClr val="61A489"/>
                          </a:solidFill>
                          <a:latin typeface="微軟正黑體"/>
                          <a:cs typeface="微軟正黑體"/>
                        </a:rPr>
                        <a:t>微型電動二輪車行動意識】</a:t>
                      </a:r>
                      <a:endParaRPr sz="1400">
                        <a:latin typeface="微軟正黑體"/>
                        <a:cs typeface="微軟正黑體"/>
                      </a:endParaRPr>
                    </a:p>
                    <a:p>
                      <a:pPr marL="111125">
                        <a:lnSpc>
                          <a:spcPct val="100000"/>
                        </a:lnSpc>
                        <a:spcBef>
                          <a:spcPts val="875"/>
                        </a:spcBef>
                      </a:pPr>
                      <a:r>
                        <a:rPr sz="1100" b="1" spc="25" dirty="0">
                          <a:solidFill>
                            <a:srgbClr val="61A489"/>
                          </a:solidFill>
                          <a:latin typeface="微軟正黑體"/>
                          <a:cs typeface="微軟正黑體"/>
                        </a:rPr>
                        <a:t>【學習目標】</a:t>
                      </a:r>
                      <a:endParaRPr sz="1100">
                        <a:latin typeface="微軟正黑體"/>
                        <a:cs typeface="微軟正黑體"/>
                      </a:endParaRPr>
                    </a:p>
                    <a:p>
                      <a:pPr marL="276860" indent="-165735">
                        <a:lnSpc>
                          <a:spcPct val="100000"/>
                        </a:lnSpc>
                        <a:spcBef>
                          <a:spcPts val="894"/>
                        </a:spcBef>
                        <a:buFont typeface="Arial"/>
                        <a:buAutoNum type="arabicPeriod"/>
                        <a:tabLst>
                          <a:tab pos="277495" algn="l"/>
                        </a:tabLst>
                      </a:pPr>
                      <a:r>
                        <a:rPr sz="1100" spc="25" dirty="0">
                          <a:solidFill>
                            <a:srgbClr val="61A489"/>
                          </a:solidFill>
                          <a:latin typeface="SimSun"/>
                          <a:cs typeface="SimSun"/>
                        </a:rPr>
                        <a:t>暸解微型電動二輪車與電動機車相關法</a:t>
                      </a:r>
                      <a:r>
                        <a:rPr sz="1100" dirty="0">
                          <a:solidFill>
                            <a:srgbClr val="61A489"/>
                          </a:solidFill>
                          <a:latin typeface="SimSun"/>
                          <a:cs typeface="SimSun"/>
                        </a:rPr>
                        <a:t>規</a:t>
                      </a:r>
                      <a:r>
                        <a:rPr sz="1100" spc="-195" dirty="0">
                          <a:solidFill>
                            <a:srgbClr val="61A489"/>
                          </a:solidFill>
                          <a:latin typeface="SimSun"/>
                          <a:cs typeface="SimSun"/>
                        </a:rPr>
                        <a:t> </a:t>
                      </a:r>
                      <a:r>
                        <a:rPr sz="1100" dirty="0">
                          <a:solidFill>
                            <a:srgbClr val="61A489"/>
                          </a:solidFill>
                          <a:latin typeface="SimSun"/>
                          <a:cs typeface="SimSun"/>
                        </a:rPr>
                        <a:t>。</a:t>
                      </a:r>
                      <a:endParaRPr sz="1100">
                        <a:latin typeface="SimSun"/>
                        <a:cs typeface="SimSun"/>
                      </a:endParaRPr>
                    </a:p>
                    <a:p>
                      <a:pPr marL="276860" indent="-165735">
                        <a:lnSpc>
                          <a:spcPct val="100000"/>
                        </a:lnSpc>
                        <a:spcBef>
                          <a:spcPts val="1050"/>
                        </a:spcBef>
                        <a:buFont typeface="Arial"/>
                        <a:buAutoNum type="arabicPeriod"/>
                        <a:tabLst>
                          <a:tab pos="277495" algn="l"/>
                        </a:tabLst>
                      </a:pPr>
                      <a:r>
                        <a:rPr sz="1100" spc="25" dirty="0">
                          <a:solidFill>
                            <a:srgbClr val="61A489"/>
                          </a:solidFill>
                          <a:latin typeface="SimSun"/>
                          <a:cs typeface="SimSun"/>
                        </a:rPr>
                        <a:t>具備微型電動二輪車與電動機車行駛基本的安全意</a:t>
                      </a:r>
                      <a:r>
                        <a:rPr sz="1100" dirty="0">
                          <a:solidFill>
                            <a:srgbClr val="61A489"/>
                          </a:solidFill>
                          <a:latin typeface="SimSun"/>
                          <a:cs typeface="SimSun"/>
                        </a:rPr>
                        <a:t>識</a:t>
                      </a:r>
                      <a:r>
                        <a:rPr sz="1100" spc="-210" dirty="0">
                          <a:solidFill>
                            <a:srgbClr val="61A489"/>
                          </a:solidFill>
                          <a:latin typeface="SimSun"/>
                          <a:cs typeface="SimSun"/>
                        </a:rPr>
                        <a:t> </a:t>
                      </a:r>
                      <a:r>
                        <a:rPr sz="1100" dirty="0">
                          <a:solidFill>
                            <a:srgbClr val="61A489"/>
                          </a:solidFill>
                          <a:latin typeface="SimSun"/>
                          <a:cs typeface="SimSun"/>
                        </a:rPr>
                        <a:t>。</a:t>
                      </a:r>
                      <a:endParaRPr sz="1100">
                        <a:latin typeface="SimSun"/>
                        <a:cs typeface="SimSun"/>
                      </a:endParaRPr>
                    </a:p>
                    <a:p>
                      <a:pPr marL="182880">
                        <a:lnSpc>
                          <a:spcPct val="100000"/>
                        </a:lnSpc>
                        <a:spcBef>
                          <a:spcPts val="1900"/>
                        </a:spcBef>
                        <a:tabLst>
                          <a:tab pos="956310" algn="l"/>
                        </a:tabLst>
                      </a:pPr>
                      <a:r>
                        <a:rPr sz="1800" spc="37" baseline="6944" dirty="0">
                          <a:solidFill>
                            <a:srgbClr val="61A489"/>
                          </a:solidFill>
                          <a:latin typeface="SimSun"/>
                          <a:cs typeface="SimSun"/>
                        </a:rPr>
                        <a:t>引起動</a:t>
                      </a:r>
                      <a:r>
                        <a:rPr sz="1800" baseline="6944" dirty="0">
                          <a:solidFill>
                            <a:srgbClr val="61A489"/>
                          </a:solidFill>
                          <a:latin typeface="SimSun"/>
                          <a:cs typeface="SimSun"/>
                        </a:rPr>
                        <a:t>機	</a:t>
                      </a:r>
                      <a:r>
                        <a:rPr sz="1200" b="1" spc="10" dirty="0">
                          <a:solidFill>
                            <a:srgbClr val="231F20"/>
                          </a:solidFill>
                          <a:latin typeface="微軟正黑體"/>
                          <a:cs typeface="微軟正黑體"/>
                        </a:rPr>
                        <a:t>（</a:t>
                      </a:r>
                      <a:r>
                        <a:rPr sz="1200" b="1" spc="10" dirty="0">
                          <a:solidFill>
                            <a:srgbClr val="231F20"/>
                          </a:solidFill>
                          <a:latin typeface="Arial"/>
                          <a:cs typeface="Arial"/>
                        </a:rPr>
                        <a:t>10</a:t>
                      </a:r>
                      <a:r>
                        <a:rPr sz="1200" b="1" spc="-10" dirty="0">
                          <a:solidFill>
                            <a:srgbClr val="231F20"/>
                          </a:solidFill>
                          <a:latin typeface="Arial"/>
                          <a:cs typeface="Arial"/>
                        </a:rPr>
                        <a:t> </a:t>
                      </a:r>
                      <a:r>
                        <a:rPr sz="1200" b="1" spc="25" dirty="0">
                          <a:solidFill>
                            <a:srgbClr val="231F20"/>
                          </a:solidFill>
                          <a:latin typeface="微軟正黑體"/>
                          <a:cs typeface="微軟正黑體"/>
                        </a:rPr>
                        <a:t>分鐘）</a:t>
                      </a:r>
                      <a:endParaRPr sz="1200">
                        <a:latin typeface="微軟正黑體"/>
                        <a:cs typeface="微軟正黑體"/>
                      </a:endParaRPr>
                    </a:p>
                    <a:p>
                      <a:pPr marL="540385" marR="91440" indent="-429895">
                        <a:lnSpc>
                          <a:spcPct val="136300"/>
                        </a:lnSpc>
                        <a:spcBef>
                          <a:spcPts val="160"/>
                        </a:spcBef>
                      </a:pPr>
                      <a:r>
                        <a:rPr sz="1100" spc="25" dirty="0">
                          <a:solidFill>
                            <a:srgbClr val="231F20"/>
                          </a:solidFill>
                          <a:latin typeface="SimSun"/>
                          <a:cs typeface="SimSun"/>
                        </a:rPr>
                        <a:t>（一）教師播放微型電動二輪車雙載及附載超高物品新聞報 導影片。</a:t>
                      </a:r>
                      <a:endParaRPr sz="1100">
                        <a:latin typeface="SimSun"/>
                        <a:cs typeface="SimSun"/>
                      </a:endParaRPr>
                    </a:p>
                    <a:p>
                      <a:pPr marL="560705">
                        <a:lnSpc>
                          <a:spcPct val="100000"/>
                        </a:lnSpc>
                        <a:spcBef>
                          <a:spcPts val="480"/>
                        </a:spcBef>
                      </a:pPr>
                      <a:r>
                        <a:rPr sz="1100" dirty="0">
                          <a:solidFill>
                            <a:srgbClr val="231F20"/>
                          </a:solidFill>
                          <a:latin typeface="SimSun"/>
                          <a:cs typeface="SimSun"/>
                        </a:rPr>
                        <a:t>《</a:t>
                      </a:r>
                      <a:r>
                        <a:rPr sz="1100" spc="-265" dirty="0">
                          <a:solidFill>
                            <a:srgbClr val="231F20"/>
                          </a:solidFill>
                          <a:latin typeface="SimSun"/>
                          <a:cs typeface="SimSun"/>
                        </a:rPr>
                        <a:t> </a:t>
                      </a:r>
                      <a:r>
                        <a:rPr sz="1100" dirty="0">
                          <a:solidFill>
                            <a:srgbClr val="231F20"/>
                          </a:solidFill>
                          <a:latin typeface="SimSun"/>
                          <a:cs typeface="SimSun"/>
                        </a:rPr>
                        <a:t>驚！微型電動二輪車騎士、乘客中間卡超高家具</a:t>
                      </a:r>
                      <a:r>
                        <a:rPr sz="1100" spc="-265" dirty="0">
                          <a:solidFill>
                            <a:srgbClr val="231F20"/>
                          </a:solidFill>
                          <a:latin typeface="SimSun"/>
                          <a:cs typeface="SimSun"/>
                        </a:rPr>
                        <a:t> </a:t>
                      </a:r>
                      <a:r>
                        <a:rPr sz="1100" dirty="0">
                          <a:solidFill>
                            <a:srgbClr val="231F20"/>
                          </a:solidFill>
                          <a:latin typeface="SimSun"/>
                          <a:cs typeface="SimSun"/>
                        </a:rPr>
                        <a:t>》</a:t>
                      </a:r>
                      <a:endParaRPr sz="1100">
                        <a:latin typeface="SimSun"/>
                        <a:cs typeface="SimSu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marL="524510">
                        <a:lnSpc>
                          <a:spcPct val="100000"/>
                        </a:lnSpc>
                        <a:spcBef>
                          <a:spcPts val="2420"/>
                        </a:spcBef>
                      </a:pPr>
                      <a:r>
                        <a:rPr sz="1100" spc="25" dirty="0">
                          <a:solidFill>
                            <a:srgbClr val="231F20"/>
                          </a:solidFill>
                          <a:latin typeface="SimSun"/>
                          <a:cs typeface="SimSun"/>
                        </a:rPr>
                        <a:t>影片來源：東森新聞</a:t>
                      </a:r>
                      <a:endParaRPr sz="1100">
                        <a:latin typeface="SimSun"/>
                        <a:cs typeface="SimSun"/>
                      </a:endParaRPr>
                    </a:p>
                    <a:p>
                      <a:pPr marL="524510">
                        <a:lnSpc>
                          <a:spcPct val="100000"/>
                        </a:lnSpc>
                        <a:spcBef>
                          <a:spcPts val="480"/>
                        </a:spcBef>
                      </a:pPr>
                      <a:r>
                        <a:rPr sz="1100" spc="25" dirty="0">
                          <a:solidFill>
                            <a:srgbClr val="231F20"/>
                          </a:solidFill>
                          <a:latin typeface="Arial"/>
                          <a:cs typeface="Arial"/>
                          <a:hlinkClick r:id="rId2"/>
                        </a:rPr>
                        <a:t>https://www.youtube.com/watch?v=FnMH-Me_bgc</a:t>
                      </a:r>
                      <a:endParaRPr sz="1100">
                        <a:latin typeface="Arial"/>
                        <a:cs typeface="Arial"/>
                      </a:endParaRPr>
                    </a:p>
                    <a:p>
                      <a:pPr marL="524510">
                        <a:lnSpc>
                          <a:spcPct val="100000"/>
                        </a:lnSpc>
                        <a:spcBef>
                          <a:spcPts val="480"/>
                        </a:spcBef>
                      </a:pPr>
                      <a:r>
                        <a:rPr sz="1100" spc="25" dirty="0">
                          <a:solidFill>
                            <a:srgbClr val="231F20"/>
                          </a:solidFill>
                          <a:latin typeface="SimSun"/>
                          <a:cs typeface="SimSun"/>
                        </a:rPr>
                        <a:t>影片時間</a:t>
                      </a:r>
                      <a:r>
                        <a:rPr sz="1100" spc="15" dirty="0">
                          <a:solidFill>
                            <a:srgbClr val="231F20"/>
                          </a:solidFill>
                          <a:latin typeface="SimSun"/>
                          <a:cs typeface="SimSun"/>
                        </a:rPr>
                        <a:t>：</a:t>
                      </a:r>
                      <a:r>
                        <a:rPr sz="1100" spc="15" dirty="0">
                          <a:solidFill>
                            <a:srgbClr val="231F20"/>
                          </a:solidFill>
                          <a:latin typeface="Arial"/>
                          <a:cs typeface="Arial"/>
                        </a:rPr>
                        <a:t>00:30</a:t>
                      </a:r>
                      <a:endParaRPr sz="1100">
                        <a:latin typeface="Arial"/>
                        <a:cs typeface="Arial"/>
                      </a:endParaRPr>
                    </a:p>
                  </a:txBody>
                  <a:tcPr marL="0" marR="0" marT="86360" marB="0">
                    <a:lnL w="6350">
                      <a:solidFill>
                        <a:srgbClr val="61A489"/>
                      </a:solidFill>
                      <a:prstDash val="solid"/>
                    </a:lnL>
                    <a:lnR w="9525">
                      <a:solidFill>
                        <a:srgbClr val="61A489"/>
                      </a:solidFill>
                      <a:prstDash val="solid"/>
                    </a:lnR>
                    <a:lnT w="6350">
                      <a:solidFill>
                        <a:srgbClr val="61A489"/>
                      </a:solidFill>
                      <a:prstDash val="solid"/>
                    </a:lnT>
                    <a:lnB w="6350">
                      <a:solidFill>
                        <a:srgbClr val="61A48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61A489"/>
                      </a:solidFill>
                      <a:prstDash val="solid"/>
                    </a:lnL>
                    <a:lnR w="9525">
                      <a:solidFill>
                        <a:srgbClr val="61A489"/>
                      </a:solidFill>
                      <a:prstDash val="solid"/>
                    </a:lnR>
                    <a:lnT w="6350">
                      <a:solidFill>
                        <a:srgbClr val="61A489"/>
                      </a:solidFill>
                      <a:prstDash val="solid"/>
                    </a:lnT>
                    <a:lnB w="6350">
                      <a:solidFill>
                        <a:srgbClr val="61A489"/>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61A489"/>
                      </a:solidFill>
                      <a:prstDash val="solid"/>
                    </a:lnL>
                    <a:lnR w="6350">
                      <a:solidFill>
                        <a:srgbClr val="61A489"/>
                      </a:solidFill>
                      <a:prstDash val="solid"/>
                    </a:lnR>
                    <a:lnT w="6350">
                      <a:solidFill>
                        <a:srgbClr val="61A489"/>
                      </a:solidFill>
                      <a:prstDash val="solid"/>
                    </a:lnT>
                    <a:lnB w="6350">
                      <a:solidFill>
                        <a:srgbClr val="61A489"/>
                      </a:solidFill>
                      <a:prstDash val="solid"/>
                    </a:lnB>
                  </a:tcPr>
                </a:tc>
                <a:extLst>
                  <a:ext uri="{0D108BD9-81ED-4DB2-BD59-A6C34878D82A}">
                    <a16:rowId xmlns:a16="http://schemas.microsoft.com/office/drawing/2014/main" val="10002"/>
                  </a:ext>
                </a:extLst>
              </a:tr>
            </a:tbl>
          </a:graphicData>
        </a:graphic>
      </p:graphicFrame>
      <p:sp>
        <p:nvSpPr>
          <p:cNvPr id="8" name="object 8"/>
          <p:cNvSpPr/>
          <p:nvPr/>
        </p:nvSpPr>
        <p:spPr>
          <a:xfrm>
            <a:off x="1403999" y="6066435"/>
            <a:ext cx="3275999" cy="167356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34641" y="10116587"/>
            <a:ext cx="2247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6D6E71"/>
                </a:solidFill>
                <a:latin typeface="Arial"/>
                <a:cs typeface="Arial"/>
              </a:rPr>
              <a:t>156</a:t>
            </a:r>
            <a:endParaRPr sz="900">
              <a:latin typeface="Arial"/>
              <a:cs typeface="Arial"/>
            </a:endParaRPr>
          </a:p>
        </p:txBody>
      </p:sp>
      <p:sp>
        <p:nvSpPr>
          <p:cNvPr id="3" name="object 3"/>
          <p:cNvSpPr/>
          <p:nvPr/>
        </p:nvSpPr>
        <p:spPr>
          <a:xfrm>
            <a:off x="0" y="10439996"/>
            <a:ext cx="7560309" cy="252095"/>
          </a:xfrm>
          <a:custGeom>
            <a:avLst/>
            <a:gdLst/>
            <a:ahLst/>
            <a:cxnLst/>
            <a:rect l="l" t="t" r="r" b="b"/>
            <a:pathLst>
              <a:path w="7560309" h="252095">
                <a:moveTo>
                  <a:pt x="0" y="252006"/>
                </a:moveTo>
                <a:lnTo>
                  <a:pt x="7560005" y="252006"/>
                </a:lnTo>
                <a:lnTo>
                  <a:pt x="7560005" y="0"/>
                </a:lnTo>
                <a:lnTo>
                  <a:pt x="0" y="0"/>
                </a:lnTo>
                <a:lnTo>
                  <a:pt x="0" y="252006"/>
                </a:lnTo>
                <a:close/>
              </a:path>
            </a:pathLst>
          </a:custGeom>
          <a:solidFill>
            <a:srgbClr val="AAC9BB"/>
          </a:solidFill>
        </p:spPr>
        <p:txBody>
          <a:bodyPr wrap="square" lIns="0" tIns="0" rIns="0" bIns="0" rtlCol="0"/>
          <a:lstStyle/>
          <a:p>
            <a:endParaRPr/>
          </a:p>
        </p:txBody>
      </p:sp>
      <p:sp>
        <p:nvSpPr>
          <p:cNvPr id="4" name="object 4"/>
          <p:cNvSpPr/>
          <p:nvPr/>
        </p:nvSpPr>
        <p:spPr>
          <a:xfrm>
            <a:off x="5651995" y="0"/>
            <a:ext cx="1908175" cy="252095"/>
          </a:xfrm>
          <a:custGeom>
            <a:avLst/>
            <a:gdLst/>
            <a:ahLst/>
            <a:cxnLst/>
            <a:rect l="l" t="t" r="r" b="b"/>
            <a:pathLst>
              <a:path w="1908175" h="252095">
                <a:moveTo>
                  <a:pt x="0" y="251993"/>
                </a:moveTo>
                <a:lnTo>
                  <a:pt x="1908009" y="251993"/>
                </a:lnTo>
                <a:lnTo>
                  <a:pt x="1908009" y="0"/>
                </a:lnTo>
                <a:lnTo>
                  <a:pt x="0" y="0"/>
                </a:lnTo>
                <a:lnTo>
                  <a:pt x="0" y="251993"/>
                </a:lnTo>
                <a:close/>
              </a:path>
            </a:pathLst>
          </a:custGeom>
          <a:solidFill>
            <a:srgbClr val="AAC9BB"/>
          </a:solidFill>
        </p:spPr>
        <p:txBody>
          <a:bodyPr wrap="square" lIns="0" tIns="0" rIns="0" bIns="0" rtlCol="0"/>
          <a:lstStyle/>
          <a:p>
            <a:endParaRPr/>
          </a:p>
        </p:txBody>
      </p:sp>
      <p:sp>
        <p:nvSpPr>
          <p:cNvPr id="5" name="object 5"/>
          <p:cNvSpPr/>
          <p:nvPr/>
        </p:nvSpPr>
        <p:spPr>
          <a:xfrm>
            <a:off x="0" y="0"/>
            <a:ext cx="5652135" cy="252095"/>
          </a:xfrm>
          <a:custGeom>
            <a:avLst/>
            <a:gdLst/>
            <a:ahLst/>
            <a:cxnLst/>
            <a:rect l="l" t="t" r="r" b="b"/>
            <a:pathLst>
              <a:path w="5652135" h="252095">
                <a:moveTo>
                  <a:pt x="5651995" y="0"/>
                </a:moveTo>
                <a:lnTo>
                  <a:pt x="0" y="0"/>
                </a:lnTo>
                <a:lnTo>
                  <a:pt x="0" y="251993"/>
                </a:lnTo>
                <a:lnTo>
                  <a:pt x="5651995" y="251993"/>
                </a:lnTo>
                <a:lnTo>
                  <a:pt x="5651995" y="0"/>
                </a:lnTo>
                <a:close/>
              </a:path>
            </a:pathLst>
          </a:custGeom>
          <a:solidFill>
            <a:srgbClr val="7EB19B"/>
          </a:solidFill>
        </p:spPr>
        <p:txBody>
          <a:bodyPr wrap="square" lIns="0" tIns="0" rIns="0" bIns="0" rtlCol="0"/>
          <a:lstStyle/>
          <a:p>
            <a:endParaRPr/>
          </a:p>
        </p:txBody>
      </p:sp>
      <p:sp>
        <p:nvSpPr>
          <p:cNvPr id="6" name="object 6"/>
          <p:cNvSpPr/>
          <p:nvPr/>
        </p:nvSpPr>
        <p:spPr>
          <a:xfrm>
            <a:off x="6950554" y="7362003"/>
            <a:ext cx="190500" cy="1755139"/>
          </a:xfrm>
          <a:custGeom>
            <a:avLst/>
            <a:gdLst/>
            <a:ahLst/>
            <a:cxnLst/>
            <a:rect l="l" t="t" r="r" b="b"/>
            <a:pathLst>
              <a:path w="190500" h="1755140">
                <a:moveTo>
                  <a:pt x="94996" y="0"/>
                </a:moveTo>
                <a:lnTo>
                  <a:pt x="58019" y="7465"/>
                </a:lnTo>
                <a:lnTo>
                  <a:pt x="27824" y="27824"/>
                </a:lnTo>
                <a:lnTo>
                  <a:pt x="7465" y="58019"/>
                </a:lnTo>
                <a:lnTo>
                  <a:pt x="0" y="94996"/>
                </a:lnTo>
                <a:lnTo>
                  <a:pt x="0" y="1660004"/>
                </a:lnTo>
                <a:lnTo>
                  <a:pt x="7465" y="1696980"/>
                </a:lnTo>
                <a:lnTo>
                  <a:pt x="27824" y="1727176"/>
                </a:lnTo>
                <a:lnTo>
                  <a:pt x="58019" y="1747534"/>
                </a:lnTo>
                <a:lnTo>
                  <a:pt x="94996" y="1755000"/>
                </a:lnTo>
                <a:lnTo>
                  <a:pt x="131972" y="1747534"/>
                </a:lnTo>
                <a:lnTo>
                  <a:pt x="162167" y="1727176"/>
                </a:lnTo>
                <a:lnTo>
                  <a:pt x="182526" y="1696980"/>
                </a:lnTo>
                <a:lnTo>
                  <a:pt x="189992" y="1660004"/>
                </a:lnTo>
                <a:lnTo>
                  <a:pt x="189992" y="94996"/>
                </a:lnTo>
                <a:lnTo>
                  <a:pt x="182526" y="58019"/>
                </a:lnTo>
                <a:lnTo>
                  <a:pt x="162167" y="27824"/>
                </a:lnTo>
                <a:lnTo>
                  <a:pt x="131972" y="7465"/>
                </a:lnTo>
                <a:lnTo>
                  <a:pt x="94996" y="0"/>
                </a:lnTo>
                <a:close/>
              </a:path>
            </a:pathLst>
          </a:custGeom>
          <a:solidFill>
            <a:srgbClr val="E9F0EC"/>
          </a:solidFill>
        </p:spPr>
        <p:txBody>
          <a:bodyPr wrap="square" lIns="0" tIns="0" rIns="0" bIns="0" rtlCol="0"/>
          <a:lstStyle/>
          <a:p>
            <a:endParaRPr/>
          </a:p>
        </p:txBody>
      </p:sp>
      <p:sp>
        <p:nvSpPr>
          <p:cNvPr id="7" name="object 7"/>
          <p:cNvSpPr txBox="1"/>
          <p:nvPr/>
        </p:nvSpPr>
        <p:spPr>
          <a:xfrm>
            <a:off x="6975701" y="1481302"/>
            <a:ext cx="139700" cy="161798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壹</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那些年一起學的機車知</a:t>
            </a:r>
            <a:r>
              <a:rPr sz="900" b="1" dirty="0">
                <a:solidFill>
                  <a:srgbClr val="6D6E71"/>
                </a:solidFill>
                <a:latin typeface="微軟正黑體"/>
                <a:cs typeface="微軟正黑體"/>
              </a:rPr>
              <a:t>識</a:t>
            </a:r>
            <a:endParaRPr sz="900">
              <a:latin typeface="微軟正黑體"/>
              <a:cs typeface="微軟正黑體"/>
            </a:endParaRPr>
          </a:p>
        </p:txBody>
      </p:sp>
      <p:sp>
        <p:nvSpPr>
          <p:cNvPr id="8" name="object 8"/>
          <p:cNvSpPr txBox="1"/>
          <p:nvPr/>
        </p:nvSpPr>
        <p:spPr>
          <a:xfrm>
            <a:off x="6991896" y="3159986"/>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9" name="object 9"/>
          <p:cNvSpPr txBox="1"/>
          <p:nvPr/>
        </p:nvSpPr>
        <p:spPr>
          <a:xfrm>
            <a:off x="6975701" y="3423810"/>
            <a:ext cx="139700" cy="1497965"/>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貳</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行車要檢查騎乘要安</a:t>
            </a:r>
            <a:r>
              <a:rPr sz="900" b="1" dirty="0">
                <a:solidFill>
                  <a:srgbClr val="6D6E71"/>
                </a:solidFill>
                <a:latin typeface="微軟正黑體"/>
                <a:cs typeface="微軟正黑體"/>
              </a:rPr>
              <a:t>全</a:t>
            </a:r>
            <a:endParaRPr sz="900">
              <a:latin typeface="微軟正黑體"/>
              <a:cs typeface="微軟正黑體"/>
            </a:endParaRPr>
          </a:p>
        </p:txBody>
      </p:sp>
      <p:sp>
        <p:nvSpPr>
          <p:cNvPr id="10" name="object 10"/>
          <p:cNvSpPr txBox="1"/>
          <p:nvPr/>
        </p:nvSpPr>
        <p:spPr>
          <a:xfrm>
            <a:off x="6991896" y="4982477"/>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11" name="object 11"/>
          <p:cNvSpPr txBox="1"/>
          <p:nvPr/>
        </p:nvSpPr>
        <p:spPr>
          <a:xfrm>
            <a:off x="6975701" y="5246304"/>
            <a:ext cx="139700" cy="1858010"/>
          </a:xfrm>
          <a:prstGeom prst="rect">
            <a:avLst/>
          </a:prstGeom>
        </p:spPr>
        <p:txBody>
          <a:bodyPr vert="eaVert" wrap="square" lIns="0" tIns="0" rIns="0" bIns="0" rtlCol="0">
            <a:spAutoFit/>
          </a:bodyPr>
          <a:lstStyle/>
          <a:p>
            <a:pPr marL="12700">
              <a:lnSpc>
                <a:spcPct val="70000"/>
              </a:lnSpc>
            </a:pPr>
            <a:r>
              <a:rPr sz="900" b="1" spc="40" dirty="0">
                <a:solidFill>
                  <a:srgbClr val="6D6E71"/>
                </a:solidFill>
                <a:latin typeface="微軟正黑體"/>
                <a:cs typeface="微軟正黑體"/>
              </a:rPr>
              <a:t>參</a:t>
            </a:r>
            <a:r>
              <a:rPr sz="900" b="1" dirty="0">
                <a:solidFill>
                  <a:srgbClr val="6D6E71"/>
                </a:solidFill>
                <a:latin typeface="微軟正黑體"/>
                <a:cs typeface="微軟正黑體"/>
              </a:rPr>
              <a:t>、 </a:t>
            </a:r>
            <a:r>
              <a:rPr sz="900" b="1" spc="-110" dirty="0">
                <a:solidFill>
                  <a:srgbClr val="6D6E71"/>
                </a:solidFill>
                <a:latin typeface="微軟正黑體"/>
                <a:cs typeface="微軟正黑體"/>
              </a:rPr>
              <a:t> </a:t>
            </a:r>
            <a:r>
              <a:rPr sz="900" b="1" spc="40" dirty="0">
                <a:solidFill>
                  <a:srgbClr val="6D6E71"/>
                </a:solidFill>
                <a:latin typeface="微軟正黑體"/>
                <a:cs typeface="微軟正黑體"/>
              </a:rPr>
              <a:t>安全駕駛機車該懂的日常檢</a:t>
            </a:r>
            <a:r>
              <a:rPr sz="900" b="1" dirty="0">
                <a:solidFill>
                  <a:srgbClr val="6D6E71"/>
                </a:solidFill>
                <a:latin typeface="微軟正黑體"/>
                <a:cs typeface="微軟正黑體"/>
              </a:rPr>
              <a:t>查</a:t>
            </a:r>
            <a:endParaRPr sz="900">
              <a:latin typeface="微軟正黑體"/>
              <a:cs typeface="微軟正黑體"/>
            </a:endParaRPr>
          </a:p>
        </p:txBody>
      </p:sp>
      <p:sp>
        <p:nvSpPr>
          <p:cNvPr id="12" name="object 12"/>
          <p:cNvSpPr txBox="1"/>
          <p:nvPr/>
        </p:nvSpPr>
        <p:spPr>
          <a:xfrm>
            <a:off x="6991896" y="7165016"/>
            <a:ext cx="57785" cy="184150"/>
          </a:xfrm>
          <a:prstGeom prst="rect">
            <a:avLst/>
          </a:prstGeom>
        </p:spPr>
        <p:txBody>
          <a:bodyPr vert="horz" wrap="square" lIns="0" tIns="17780" rIns="0" bIns="0" rtlCol="0">
            <a:spAutoFit/>
          </a:bodyPr>
          <a:lstStyle/>
          <a:p>
            <a:pPr marL="12700">
              <a:lnSpc>
                <a:spcPct val="100000"/>
              </a:lnSpc>
              <a:spcBef>
                <a:spcPts val="140"/>
              </a:spcBef>
            </a:pPr>
            <a:r>
              <a:rPr sz="1000" b="1" i="1" spc="-30" dirty="0">
                <a:solidFill>
                  <a:srgbClr val="6D6E71"/>
                </a:solidFill>
                <a:latin typeface="Arial"/>
                <a:cs typeface="Arial"/>
              </a:rPr>
              <a:t>/</a:t>
            </a:r>
            <a:endParaRPr sz="1000">
              <a:latin typeface="Arial"/>
              <a:cs typeface="Arial"/>
            </a:endParaRPr>
          </a:p>
        </p:txBody>
      </p:sp>
      <p:sp>
        <p:nvSpPr>
          <p:cNvPr id="13" name="object 13"/>
          <p:cNvSpPr txBox="1"/>
          <p:nvPr/>
        </p:nvSpPr>
        <p:spPr>
          <a:xfrm>
            <a:off x="6975701" y="7428843"/>
            <a:ext cx="139700" cy="1617980"/>
          </a:xfrm>
          <a:prstGeom prst="rect">
            <a:avLst/>
          </a:prstGeom>
        </p:spPr>
        <p:txBody>
          <a:bodyPr vert="eaVert" wrap="square" lIns="0" tIns="0" rIns="0" bIns="0" rtlCol="0">
            <a:spAutoFit/>
          </a:bodyPr>
          <a:lstStyle/>
          <a:p>
            <a:pPr marL="12700">
              <a:lnSpc>
                <a:spcPct val="70000"/>
              </a:lnSpc>
            </a:pPr>
            <a:r>
              <a:rPr sz="900" b="1" spc="40" dirty="0">
                <a:solidFill>
                  <a:srgbClr val="8DB9A5"/>
                </a:solidFill>
                <a:latin typeface="微軟正黑體"/>
                <a:cs typeface="微軟正黑體"/>
              </a:rPr>
              <a:t>肆</a:t>
            </a:r>
            <a:r>
              <a:rPr sz="900" b="1" dirty="0">
                <a:solidFill>
                  <a:srgbClr val="8DB9A5"/>
                </a:solidFill>
                <a:latin typeface="微軟正黑體"/>
                <a:cs typeface="微軟正黑體"/>
              </a:rPr>
              <a:t>、 </a:t>
            </a:r>
            <a:r>
              <a:rPr sz="900" b="1" spc="-110" dirty="0">
                <a:solidFill>
                  <a:srgbClr val="8DB9A5"/>
                </a:solidFill>
                <a:latin typeface="微軟正黑體"/>
                <a:cs typeface="微軟正黑體"/>
              </a:rPr>
              <a:t> </a:t>
            </a:r>
            <a:r>
              <a:rPr sz="900" b="1" spc="40" dirty="0">
                <a:solidFill>
                  <a:srgbClr val="8DB9A5"/>
                </a:solidFill>
                <a:latin typeface="微軟正黑體"/>
                <a:cs typeface="微軟正黑體"/>
              </a:rPr>
              <a:t>微型電動二輪車安全駕</a:t>
            </a:r>
            <a:r>
              <a:rPr sz="900" b="1" dirty="0">
                <a:solidFill>
                  <a:srgbClr val="8DB9A5"/>
                </a:solidFill>
                <a:latin typeface="微軟正黑體"/>
                <a:cs typeface="微軟正黑體"/>
              </a:rPr>
              <a:t>駛</a:t>
            </a:r>
            <a:endParaRPr sz="900">
              <a:latin typeface="微軟正黑體"/>
              <a:cs typeface="微軟正黑體"/>
            </a:endParaRPr>
          </a:p>
        </p:txBody>
      </p:sp>
      <p:sp>
        <p:nvSpPr>
          <p:cNvPr id="14" name="object 14"/>
          <p:cNvSpPr/>
          <p:nvPr/>
        </p:nvSpPr>
        <p:spPr>
          <a:xfrm>
            <a:off x="993179" y="4041657"/>
            <a:ext cx="842010" cy="252095"/>
          </a:xfrm>
          <a:custGeom>
            <a:avLst/>
            <a:gdLst/>
            <a:ahLst/>
            <a:cxnLst/>
            <a:rect l="l" t="t" r="r" b="b"/>
            <a:pathLst>
              <a:path w="842010" h="252095">
                <a:moveTo>
                  <a:pt x="741438" y="0"/>
                </a:moveTo>
                <a:lnTo>
                  <a:pt x="17995" y="0"/>
                </a:lnTo>
                <a:lnTo>
                  <a:pt x="10988" y="1415"/>
                </a:lnTo>
                <a:lnTo>
                  <a:pt x="5268" y="5273"/>
                </a:lnTo>
                <a:lnTo>
                  <a:pt x="1413" y="10994"/>
                </a:lnTo>
                <a:lnTo>
                  <a:pt x="0" y="17995"/>
                </a:lnTo>
                <a:lnTo>
                  <a:pt x="0" y="233997"/>
                </a:lnTo>
                <a:lnTo>
                  <a:pt x="1413" y="241004"/>
                </a:lnTo>
                <a:lnTo>
                  <a:pt x="5268" y="246724"/>
                </a:lnTo>
                <a:lnTo>
                  <a:pt x="10988" y="250579"/>
                </a:lnTo>
                <a:lnTo>
                  <a:pt x="17995" y="251993"/>
                </a:lnTo>
                <a:lnTo>
                  <a:pt x="741438" y="251993"/>
                </a:lnTo>
                <a:lnTo>
                  <a:pt x="837628" y="140728"/>
                </a:lnTo>
                <a:lnTo>
                  <a:pt x="841924" y="126003"/>
                </a:lnTo>
                <a:lnTo>
                  <a:pt x="840850" y="118165"/>
                </a:lnTo>
                <a:lnTo>
                  <a:pt x="769785" y="14732"/>
                </a:lnTo>
                <a:lnTo>
                  <a:pt x="741438" y="0"/>
                </a:lnTo>
                <a:close/>
              </a:path>
            </a:pathLst>
          </a:custGeom>
          <a:solidFill>
            <a:srgbClr val="D8E4DE"/>
          </a:solidFill>
        </p:spPr>
        <p:txBody>
          <a:bodyPr wrap="square" lIns="0" tIns="0" rIns="0" bIns="0" rtlCol="0"/>
          <a:lstStyle/>
          <a:p>
            <a:endParaRPr/>
          </a:p>
        </p:txBody>
      </p:sp>
      <p:graphicFrame>
        <p:nvGraphicFramePr>
          <p:cNvPr id="15" name="object 15"/>
          <p:cNvGraphicFramePr>
            <a:graphicFrameLocks noGrp="1"/>
          </p:cNvGraphicFramePr>
          <p:nvPr/>
        </p:nvGraphicFramePr>
        <p:xfrm>
          <a:off x="881999" y="1080003"/>
          <a:ext cx="5799455" cy="7849234"/>
        </p:xfrm>
        <a:graphic>
          <a:graphicData uri="http://schemas.openxmlformats.org/drawingml/2006/table">
            <a:tbl>
              <a:tblPr firstRow="1" bandRow="1">
                <a:tableStyleId>{2D5ABB26-0587-4C30-8999-92F81FD0307C}</a:tableStyleId>
              </a:tblPr>
              <a:tblGrid>
                <a:gridCol w="3968750">
                  <a:extLst>
                    <a:ext uri="{9D8B030D-6E8A-4147-A177-3AD203B41FA5}">
                      <a16:colId xmlns:a16="http://schemas.microsoft.com/office/drawing/2014/main" val="20000"/>
                    </a:ext>
                  </a:extLst>
                </a:gridCol>
                <a:gridCol w="911860">
                  <a:extLst>
                    <a:ext uri="{9D8B030D-6E8A-4147-A177-3AD203B41FA5}">
                      <a16:colId xmlns:a16="http://schemas.microsoft.com/office/drawing/2014/main" val="20001"/>
                    </a:ext>
                  </a:extLst>
                </a:gridCol>
                <a:gridCol w="908685">
                  <a:extLst>
                    <a:ext uri="{9D8B030D-6E8A-4147-A177-3AD203B41FA5}">
                      <a16:colId xmlns:a16="http://schemas.microsoft.com/office/drawing/2014/main" val="20002"/>
                    </a:ext>
                  </a:extLst>
                </a:gridCol>
              </a:tblGrid>
              <a:tr h="361950">
                <a:tc>
                  <a:txBody>
                    <a:bodyPr/>
                    <a:lstStyle/>
                    <a:p>
                      <a:pPr marL="9525" algn="ctr">
                        <a:lnSpc>
                          <a:spcPct val="100000"/>
                        </a:lnSpc>
                        <a:spcBef>
                          <a:spcPts val="740"/>
                        </a:spcBef>
                      </a:pPr>
                      <a:r>
                        <a:rPr sz="1100" b="1" spc="25" dirty="0">
                          <a:solidFill>
                            <a:srgbClr val="FFFFFF"/>
                          </a:solidFill>
                          <a:latin typeface="微軟正黑體"/>
                          <a:cs typeface="微軟正黑體"/>
                        </a:rPr>
                        <a:t>學習活動（含時間）</a:t>
                      </a:r>
                      <a:endParaRPr sz="1100">
                        <a:latin typeface="微軟正黑體"/>
                        <a:cs typeface="微軟正黑體"/>
                      </a:endParaRPr>
                    </a:p>
                  </a:txBody>
                  <a:tcPr marL="0" marR="0" marT="93980" marB="0">
                    <a:lnR w="9525">
                      <a:solidFill>
                        <a:srgbClr val="FFFFFF"/>
                      </a:solidFill>
                      <a:prstDash val="solid"/>
                    </a:lnR>
                    <a:solidFill>
                      <a:srgbClr val="61A489"/>
                    </a:solidFill>
                  </a:tcPr>
                </a:tc>
                <a:tc>
                  <a:txBody>
                    <a:bodyPr/>
                    <a:lstStyle/>
                    <a:p>
                      <a:pPr marL="173990">
                        <a:lnSpc>
                          <a:spcPct val="100000"/>
                        </a:lnSpc>
                        <a:spcBef>
                          <a:spcPts val="740"/>
                        </a:spcBef>
                      </a:pPr>
                      <a:r>
                        <a:rPr sz="1100" b="1" spc="25" dirty="0">
                          <a:solidFill>
                            <a:srgbClr val="FFFFFF"/>
                          </a:solidFill>
                          <a:latin typeface="微軟正黑體"/>
                          <a:cs typeface="微軟正黑體"/>
                        </a:rPr>
                        <a:t>評量方式</a:t>
                      </a:r>
                      <a:endParaRPr sz="1100">
                        <a:latin typeface="微軟正黑體"/>
                        <a:cs typeface="微軟正黑體"/>
                      </a:endParaRPr>
                    </a:p>
                  </a:txBody>
                  <a:tcPr marL="0" marR="0" marT="93980" marB="0">
                    <a:lnL w="9525">
                      <a:solidFill>
                        <a:srgbClr val="FFFFFF"/>
                      </a:solidFill>
                      <a:prstDash val="solid"/>
                    </a:lnL>
                    <a:lnR w="9525">
                      <a:solidFill>
                        <a:srgbClr val="FFFFFF"/>
                      </a:solidFill>
                      <a:prstDash val="solid"/>
                    </a:lnR>
                    <a:solidFill>
                      <a:srgbClr val="61A489"/>
                    </a:solidFill>
                  </a:tcPr>
                </a:tc>
                <a:tc>
                  <a:txBody>
                    <a:bodyPr/>
                    <a:lstStyle/>
                    <a:p>
                      <a:pPr marR="297815" algn="r">
                        <a:lnSpc>
                          <a:spcPct val="100000"/>
                        </a:lnSpc>
                        <a:spcBef>
                          <a:spcPts val="740"/>
                        </a:spcBef>
                      </a:pPr>
                      <a:r>
                        <a:rPr sz="1100" b="1" spc="25" dirty="0">
                          <a:solidFill>
                            <a:srgbClr val="FFFFFF"/>
                          </a:solidFill>
                          <a:latin typeface="微軟正黑體"/>
                          <a:cs typeface="微軟正黑體"/>
                        </a:rPr>
                        <a:t>備註</a:t>
                      </a:r>
                      <a:endParaRPr sz="1100">
                        <a:latin typeface="微軟正黑體"/>
                        <a:cs typeface="微軟正黑體"/>
                      </a:endParaRPr>
                    </a:p>
                  </a:txBody>
                  <a:tcPr marL="0" marR="0" marT="93980" marB="0">
                    <a:lnL w="9525">
                      <a:solidFill>
                        <a:srgbClr val="FFFFFF"/>
                      </a:solidFill>
                      <a:prstDash val="solid"/>
                    </a:lnL>
                    <a:solidFill>
                      <a:srgbClr val="61A489"/>
                    </a:solidFill>
                  </a:tcPr>
                </a:tc>
                <a:extLst>
                  <a:ext uri="{0D108BD9-81ED-4DB2-BD59-A6C34878D82A}">
                    <a16:rowId xmlns:a16="http://schemas.microsoft.com/office/drawing/2014/main" val="10000"/>
                  </a:ext>
                </a:extLst>
              </a:tr>
              <a:tr h="7483475">
                <a:tc>
                  <a:txBody>
                    <a:bodyPr/>
                    <a:lstStyle/>
                    <a:p>
                      <a:pPr marL="111125">
                        <a:lnSpc>
                          <a:spcPct val="100000"/>
                        </a:lnSpc>
                        <a:spcBef>
                          <a:spcPts val="690"/>
                        </a:spcBef>
                      </a:pPr>
                      <a:r>
                        <a:rPr sz="1100" spc="25" dirty="0">
                          <a:solidFill>
                            <a:srgbClr val="231F20"/>
                          </a:solidFill>
                          <a:latin typeface="SimSun"/>
                          <a:cs typeface="SimSun"/>
                        </a:rPr>
                        <a:t>（二）觀看報導影片後，教師提問並請學生回答：</a:t>
                      </a:r>
                      <a:endParaRPr sz="1100">
                        <a:latin typeface="SimSun"/>
                        <a:cs typeface="SimSun"/>
                      </a:endParaRPr>
                    </a:p>
                    <a:p>
                      <a:pPr marL="708660" indent="-165735">
                        <a:lnSpc>
                          <a:spcPct val="100000"/>
                        </a:lnSpc>
                        <a:spcBef>
                          <a:spcPts val="1050"/>
                        </a:spcBef>
                        <a:buFont typeface="Arial"/>
                        <a:buAutoNum type="arabicPeriod"/>
                        <a:tabLst>
                          <a:tab pos="709295" algn="l"/>
                        </a:tabLst>
                      </a:pPr>
                      <a:r>
                        <a:rPr sz="1100" spc="25" dirty="0">
                          <a:solidFill>
                            <a:srgbClr val="231F20"/>
                          </a:solidFill>
                          <a:latin typeface="SimSun"/>
                          <a:cs typeface="SimSun"/>
                        </a:rPr>
                        <a:t>請問在影片中觀察到</a:t>
                      </a:r>
                      <a:r>
                        <a:rPr sz="1100" dirty="0">
                          <a:solidFill>
                            <a:srgbClr val="231F20"/>
                          </a:solidFill>
                          <a:latin typeface="SimSun"/>
                          <a:cs typeface="SimSun"/>
                        </a:rPr>
                        <a:t>了哪些錯誤行為</a:t>
                      </a:r>
                      <a:r>
                        <a:rPr sz="1100" spc="-285" dirty="0">
                          <a:solidFill>
                            <a:srgbClr val="231F20"/>
                          </a:solidFill>
                          <a:latin typeface="SimSun"/>
                          <a:cs typeface="SimSun"/>
                        </a:rPr>
                        <a:t> </a:t>
                      </a:r>
                      <a:r>
                        <a:rPr sz="1100" spc="-65" dirty="0">
                          <a:solidFill>
                            <a:srgbClr val="231F20"/>
                          </a:solidFill>
                          <a:latin typeface="Arial"/>
                          <a:cs typeface="Arial"/>
                        </a:rPr>
                        <a:t>?</a:t>
                      </a:r>
                      <a:endParaRPr sz="1100">
                        <a:latin typeface="Arial"/>
                        <a:cs typeface="Arial"/>
                      </a:endParaRPr>
                    </a:p>
                    <a:p>
                      <a:pPr marL="697865" indent="-154940">
                        <a:lnSpc>
                          <a:spcPct val="100000"/>
                        </a:lnSpc>
                        <a:spcBef>
                          <a:spcPts val="1045"/>
                        </a:spcBef>
                        <a:buFont typeface="Arial"/>
                        <a:buAutoNum type="arabicPeriod"/>
                        <a:tabLst>
                          <a:tab pos="698500" algn="l"/>
                        </a:tabLst>
                      </a:pPr>
                      <a:r>
                        <a:rPr sz="1100" dirty="0">
                          <a:solidFill>
                            <a:srgbClr val="231F20"/>
                          </a:solidFill>
                          <a:latin typeface="SimSun"/>
                          <a:cs typeface="SimSun"/>
                        </a:rPr>
                        <a:t>微型電動二輪車為何不可以雙載</a:t>
                      </a:r>
                      <a:r>
                        <a:rPr sz="1100" spc="-280" dirty="0">
                          <a:solidFill>
                            <a:srgbClr val="231F20"/>
                          </a:solidFill>
                          <a:latin typeface="SimSun"/>
                          <a:cs typeface="SimSun"/>
                        </a:rPr>
                        <a:t> </a:t>
                      </a:r>
                      <a:r>
                        <a:rPr sz="1100" spc="-65" dirty="0">
                          <a:solidFill>
                            <a:srgbClr val="231F20"/>
                          </a:solidFill>
                          <a:latin typeface="Arial"/>
                          <a:cs typeface="Arial"/>
                        </a:rPr>
                        <a:t>?</a:t>
                      </a:r>
                      <a:endParaRPr sz="1100">
                        <a:latin typeface="Arial"/>
                        <a:cs typeface="Arial"/>
                      </a:endParaRPr>
                    </a:p>
                    <a:p>
                      <a:pPr marL="697865" indent="-154940">
                        <a:lnSpc>
                          <a:spcPct val="100000"/>
                        </a:lnSpc>
                        <a:spcBef>
                          <a:spcPts val="1050"/>
                        </a:spcBef>
                        <a:buFont typeface="Arial"/>
                        <a:buAutoNum type="arabicPeriod"/>
                        <a:tabLst>
                          <a:tab pos="698500" algn="l"/>
                        </a:tabLst>
                      </a:pPr>
                      <a:r>
                        <a:rPr sz="1100" dirty="0">
                          <a:solidFill>
                            <a:srgbClr val="231F20"/>
                          </a:solidFill>
                          <a:latin typeface="SimSun"/>
                          <a:cs typeface="SimSun"/>
                        </a:rPr>
                        <a:t>雙載或附載超高物品駕駛</a:t>
                      </a:r>
                      <a:r>
                        <a:rPr sz="1100" spc="25" dirty="0">
                          <a:solidFill>
                            <a:srgbClr val="231F20"/>
                          </a:solidFill>
                          <a:latin typeface="SimSun"/>
                          <a:cs typeface="SimSun"/>
                        </a:rPr>
                        <a:t>，可能會產生什麼風</a:t>
                      </a:r>
                      <a:r>
                        <a:rPr sz="1100" dirty="0">
                          <a:solidFill>
                            <a:srgbClr val="231F20"/>
                          </a:solidFill>
                          <a:latin typeface="SimSun"/>
                          <a:cs typeface="SimSun"/>
                        </a:rPr>
                        <a:t>險</a:t>
                      </a:r>
                      <a:r>
                        <a:rPr sz="1100" spc="-270" dirty="0">
                          <a:solidFill>
                            <a:srgbClr val="231F20"/>
                          </a:solidFill>
                          <a:latin typeface="SimSun"/>
                          <a:cs typeface="SimSun"/>
                        </a:rPr>
                        <a:t> </a:t>
                      </a:r>
                      <a:r>
                        <a:rPr sz="1100" spc="-65" dirty="0">
                          <a:solidFill>
                            <a:srgbClr val="231F20"/>
                          </a:solidFill>
                          <a:latin typeface="Arial"/>
                          <a:cs typeface="Arial"/>
                        </a:rPr>
                        <a:t>?</a:t>
                      </a:r>
                      <a:endParaRPr sz="1100">
                        <a:latin typeface="Arial"/>
                        <a:cs typeface="Arial"/>
                      </a:endParaRPr>
                    </a:p>
                    <a:p>
                      <a:pPr marL="111125">
                        <a:lnSpc>
                          <a:spcPct val="100000"/>
                        </a:lnSpc>
                        <a:spcBef>
                          <a:spcPts val="1045"/>
                        </a:spcBef>
                      </a:pPr>
                      <a:r>
                        <a:rPr sz="1100" b="1" spc="165" dirty="0">
                          <a:solidFill>
                            <a:srgbClr val="2E9A73"/>
                          </a:solidFill>
                          <a:latin typeface="微軟正黑體"/>
                          <a:cs typeface="微軟正黑體"/>
                        </a:rPr>
                        <a:t>※</a:t>
                      </a:r>
                      <a:r>
                        <a:rPr sz="1100" b="1" spc="15" dirty="0">
                          <a:solidFill>
                            <a:srgbClr val="2E9A73"/>
                          </a:solidFill>
                          <a:latin typeface="微軟正黑體"/>
                          <a:cs typeface="微軟正黑體"/>
                        </a:rPr>
                        <a:t> </a:t>
                      </a:r>
                      <a:r>
                        <a:rPr sz="1100" b="1" spc="25" dirty="0">
                          <a:solidFill>
                            <a:srgbClr val="2E9A73"/>
                          </a:solidFill>
                          <a:latin typeface="微軟正黑體"/>
                          <a:cs typeface="微軟正黑體"/>
                        </a:rPr>
                        <a:t>重點提示：</a:t>
                      </a:r>
                      <a:endParaRPr sz="1100">
                        <a:latin typeface="微軟正黑體"/>
                        <a:cs typeface="微軟正黑體"/>
                      </a:endParaRPr>
                    </a:p>
                    <a:p>
                      <a:pPr marL="111125" marR="87630" indent="287655" algn="just">
                        <a:lnSpc>
                          <a:spcPct val="136300"/>
                        </a:lnSpc>
                        <a:spcBef>
                          <a:spcPts val="285"/>
                        </a:spcBef>
                      </a:pPr>
                      <a:r>
                        <a:rPr sz="1100" spc="25" dirty="0">
                          <a:solidFill>
                            <a:srgbClr val="2E9A73"/>
                          </a:solidFill>
                          <a:latin typeface="SimSun"/>
                          <a:cs typeface="SimSun"/>
                        </a:rPr>
                        <a:t>微型電動二輪車為慢車，其車身結構及煞車、懸吊皆以 </a:t>
                      </a:r>
                      <a:r>
                        <a:rPr sz="1100" spc="55" dirty="0">
                          <a:solidFill>
                            <a:srgbClr val="2E9A73"/>
                          </a:solidFill>
                          <a:latin typeface="SimSun"/>
                          <a:cs typeface="SimSun"/>
                        </a:rPr>
                        <a:t>單人乘坐且低速行駛進行設</a:t>
                      </a:r>
                      <a:r>
                        <a:rPr sz="1100" spc="25" dirty="0">
                          <a:solidFill>
                            <a:srgbClr val="2E9A73"/>
                          </a:solidFill>
                          <a:latin typeface="SimSun"/>
                          <a:cs typeface="SimSun"/>
                        </a:rPr>
                        <a:t>計</a:t>
                      </a:r>
                      <a:r>
                        <a:rPr sz="1100" spc="55" dirty="0">
                          <a:solidFill>
                            <a:srgbClr val="2E9A73"/>
                          </a:solidFill>
                          <a:latin typeface="SimSun"/>
                          <a:cs typeface="SimSun"/>
                        </a:rPr>
                        <a:t>，雙載或附載超</a:t>
                      </a:r>
                      <a:r>
                        <a:rPr sz="1100" dirty="0">
                          <a:solidFill>
                            <a:srgbClr val="2E9A73"/>
                          </a:solidFill>
                          <a:latin typeface="SimSun"/>
                          <a:cs typeface="SimSun"/>
                        </a:rPr>
                        <a:t>高</a:t>
                      </a:r>
                      <a:r>
                        <a:rPr sz="1100" spc="-45" dirty="0">
                          <a:solidFill>
                            <a:srgbClr val="2E9A73"/>
                          </a:solidFill>
                          <a:latin typeface="SimSun"/>
                          <a:cs typeface="SimSun"/>
                        </a:rPr>
                        <a:t> </a:t>
                      </a:r>
                      <a:r>
                        <a:rPr sz="1100" spc="55" dirty="0">
                          <a:solidFill>
                            <a:srgbClr val="2E9A73"/>
                          </a:solidFill>
                          <a:latin typeface="SimSun"/>
                          <a:cs typeface="SimSun"/>
                        </a:rPr>
                        <a:t>物品會降 </a:t>
                      </a:r>
                      <a:r>
                        <a:rPr sz="1100" spc="25" dirty="0">
                          <a:solidFill>
                            <a:srgbClr val="2E9A73"/>
                          </a:solidFill>
                          <a:latin typeface="SimSun"/>
                          <a:cs typeface="SimSun"/>
                        </a:rPr>
                        <a:t>低車輛操控及穩定性能，造成駕駛控制困難，增加事故發生 機率。</a:t>
                      </a:r>
                      <a:endParaRPr sz="1100">
                        <a:latin typeface="SimSun"/>
                        <a:cs typeface="SimSun"/>
                      </a:endParaRPr>
                    </a:p>
                    <a:p>
                      <a:pPr marL="182880">
                        <a:lnSpc>
                          <a:spcPct val="100000"/>
                        </a:lnSpc>
                        <a:spcBef>
                          <a:spcPts val="1900"/>
                        </a:spcBef>
                        <a:tabLst>
                          <a:tab pos="956310" algn="l"/>
                        </a:tabLst>
                      </a:pPr>
                      <a:r>
                        <a:rPr sz="1800" spc="37" baseline="6944" dirty="0">
                          <a:solidFill>
                            <a:srgbClr val="61A489"/>
                          </a:solidFill>
                          <a:latin typeface="SimSun"/>
                          <a:cs typeface="SimSun"/>
                        </a:rPr>
                        <a:t>發展活</a:t>
                      </a:r>
                      <a:r>
                        <a:rPr sz="1800" baseline="6944" dirty="0">
                          <a:solidFill>
                            <a:srgbClr val="61A489"/>
                          </a:solidFill>
                          <a:latin typeface="SimSun"/>
                          <a:cs typeface="SimSun"/>
                        </a:rPr>
                        <a:t>動	</a:t>
                      </a:r>
                      <a:r>
                        <a:rPr sz="1200" b="1" spc="10" dirty="0">
                          <a:solidFill>
                            <a:srgbClr val="231F20"/>
                          </a:solidFill>
                          <a:latin typeface="微軟正黑體"/>
                          <a:cs typeface="微軟正黑體"/>
                        </a:rPr>
                        <a:t>（</a:t>
                      </a:r>
                      <a:r>
                        <a:rPr sz="1200" b="1" spc="10" dirty="0">
                          <a:solidFill>
                            <a:srgbClr val="231F20"/>
                          </a:solidFill>
                          <a:latin typeface="Arial"/>
                          <a:cs typeface="Arial"/>
                        </a:rPr>
                        <a:t>35</a:t>
                      </a:r>
                      <a:r>
                        <a:rPr sz="1200" b="1" spc="-10" dirty="0">
                          <a:solidFill>
                            <a:srgbClr val="231F20"/>
                          </a:solidFill>
                          <a:latin typeface="Arial"/>
                          <a:cs typeface="Arial"/>
                        </a:rPr>
                        <a:t> </a:t>
                      </a:r>
                      <a:r>
                        <a:rPr sz="1200" b="1" spc="25" dirty="0">
                          <a:solidFill>
                            <a:srgbClr val="231F20"/>
                          </a:solidFill>
                          <a:latin typeface="微軟正黑體"/>
                          <a:cs typeface="微軟正黑體"/>
                        </a:rPr>
                        <a:t>分鐘）</a:t>
                      </a:r>
                      <a:endParaRPr sz="1200">
                        <a:latin typeface="微軟正黑體"/>
                        <a:cs typeface="微軟正黑體"/>
                      </a:endParaRPr>
                    </a:p>
                    <a:p>
                      <a:pPr marL="540385" marR="85090" indent="-429895">
                        <a:lnSpc>
                          <a:spcPct val="136300"/>
                        </a:lnSpc>
                        <a:spcBef>
                          <a:spcPts val="160"/>
                        </a:spcBef>
                      </a:pPr>
                      <a:r>
                        <a:rPr sz="1100" spc="25" dirty="0">
                          <a:solidFill>
                            <a:srgbClr val="231F20"/>
                          </a:solidFill>
                          <a:latin typeface="SimSun"/>
                          <a:cs typeface="SimSun"/>
                        </a:rPr>
                        <a:t>（三）</a:t>
                      </a:r>
                      <a:r>
                        <a:rPr sz="1100" spc="85" dirty="0">
                          <a:solidFill>
                            <a:srgbClr val="231F20"/>
                          </a:solidFill>
                          <a:latin typeface="SimSun"/>
                          <a:cs typeface="SimSun"/>
                        </a:rPr>
                        <a:t>教師使用簡報介紹說</a:t>
                      </a:r>
                      <a:r>
                        <a:rPr sz="1100" spc="25" dirty="0">
                          <a:solidFill>
                            <a:srgbClr val="231F20"/>
                          </a:solidFill>
                          <a:latin typeface="SimSun"/>
                          <a:cs typeface="SimSun"/>
                        </a:rPr>
                        <a:t>明</a:t>
                      </a:r>
                      <a:r>
                        <a:rPr sz="1100" spc="85" dirty="0">
                          <a:solidFill>
                            <a:srgbClr val="231F20"/>
                          </a:solidFill>
                          <a:latin typeface="SimSun"/>
                          <a:cs typeface="SimSun"/>
                        </a:rPr>
                        <a:t>「微型電動二輪車之駕駛路 </a:t>
                      </a:r>
                      <a:r>
                        <a:rPr sz="1100" spc="25" dirty="0">
                          <a:solidFill>
                            <a:srgbClr val="231F20"/>
                          </a:solidFill>
                          <a:latin typeface="SimSun"/>
                          <a:cs typeface="SimSun"/>
                        </a:rPr>
                        <a:t>權」教材資料。</a:t>
                      </a:r>
                      <a:endParaRPr sz="1100">
                        <a:latin typeface="SimSun"/>
                        <a:cs typeface="SimSun"/>
                      </a:endParaRPr>
                    </a:p>
                    <a:p>
                      <a:pPr marL="524510" marR="89535">
                        <a:lnSpc>
                          <a:spcPct val="136300"/>
                        </a:lnSpc>
                      </a:pPr>
                      <a:r>
                        <a:rPr sz="1100" dirty="0">
                          <a:solidFill>
                            <a:srgbClr val="231F20"/>
                          </a:solidFill>
                          <a:latin typeface="SimSun"/>
                          <a:cs typeface="SimSun"/>
                        </a:rPr>
                        <a:t>【</a:t>
                      </a:r>
                      <a:r>
                        <a:rPr sz="1100" spc="-90" dirty="0">
                          <a:solidFill>
                            <a:srgbClr val="231F20"/>
                          </a:solidFill>
                          <a:latin typeface="SimSun"/>
                          <a:cs typeface="SimSun"/>
                        </a:rPr>
                        <a:t> </a:t>
                      </a:r>
                      <a:r>
                        <a:rPr sz="1100" spc="50" dirty="0">
                          <a:solidFill>
                            <a:srgbClr val="231F20"/>
                          </a:solidFill>
                          <a:latin typeface="SimSun"/>
                          <a:cs typeface="SimSun"/>
                        </a:rPr>
                        <a:t>使用附</a:t>
                      </a:r>
                      <a:r>
                        <a:rPr sz="1100" dirty="0">
                          <a:solidFill>
                            <a:srgbClr val="231F20"/>
                          </a:solidFill>
                          <a:latin typeface="SimSun"/>
                          <a:cs typeface="SimSun"/>
                        </a:rPr>
                        <a:t>件</a:t>
                      </a:r>
                      <a:r>
                        <a:rPr sz="1100" spc="-110" dirty="0">
                          <a:solidFill>
                            <a:srgbClr val="231F20"/>
                          </a:solidFill>
                          <a:latin typeface="SimSun"/>
                          <a:cs typeface="SimSun"/>
                        </a:rPr>
                        <a:t> </a:t>
                      </a:r>
                      <a:r>
                        <a:rPr sz="1100" b="1" dirty="0">
                          <a:solidFill>
                            <a:srgbClr val="231F20"/>
                          </a:solidFill>
                          <a:latin typeface="Arial"/>
                          <a:cs typeface="Arial"/>
                        </a:rPr>
                        <a:t>V-35</a:t>
                      </a:r>
                      <a:r>
                        <a:rPr sz="1100" b="1" spc="-15" dirty="0">
                          <a:solidFill>
                            <a:srgbClr val="231F20"/>
                          </a:solidFill>
                          <a:latin typeface="Arial"/>
                          <a:cs typeface="Arial"/>
                        </a:rPr>
                        <a:t> </a:t>
                      </a:r>
                      <a:r>
                        <a:rPr sz="1100" spc="50" dirty="0">
                          <a:solidFill>
                            <a:srgbClr val="231F20"/>
                          </a:solidFill>
                          <a:latin typeface="SimSun"/>
                          <a:cs typeface="SimSun"/>
                        </a:rPr>
                        <a:t>教材資</a:t>
                      </a:r>
                      <a:r>
                        <a:rPr sz="1100" dirty="0">
                          <a:solidFill>
                            <a:srgbClr val="231F20"/>
                          </a:solidFill>
                          <a:latin typeface="SimSun"/>
                          <a:cs typeface="SimSun"/>
                        </a:rPr>
                        <a:t>料</a:t>
                      </a:r>
                      <a:r>
                        <a:rPr sz="1100" spc="-260" dirty="0">
                          <a:solidFill>
                            <a:srgbClr val="231F20"/>
                          </a:solidFill>
                          <a:latin typeface="SimSun"/>
                          <a:cs typeface="SimSun"/>
                        </a:rPr>
                        <a:t> </a:t>
                      </a:r>
                      <a:r>
                        <a:rPr sz="1100" b="1" dirty="0">
                          <a:solidFill>
                            <a:srgbClr val="231F20"/>
                          </a:solidFill>
                          <a:latin typeface="Arial"/>
                          <a:cs typeface="Arial"/>
                        </a:rPr>
                        <a:t>-</a:t>
                      </a:r>
                      <a:r>
                        <a:rPr sz="1100" b="1" spc="-15" dirty="0">
                          <a:solidFill>
                            <a:srgbClr val="231F20"/>
                          </a:solidFill>
                          <a:latin typeface="Arial"/>
                          <a:cs typeface="Arial"/>
                        </a:rPr>
                        <a:t> </a:t>
                      </a:r>
                      <a:r>
                        <a:rPr sz="1100" spc="50" dirty="0">
                          <a:solidFill>
                            <a:srgbClr val="231F20"/>
                          </a:solidFill>
                          <a:latin typeface="SimSun"/>
                          <a:cs typeface="SimSun"/>
                        </a:rPr>
                        <a:t>微型電動二輪車之駕駛 </a:t>
                      </a:r>
                      <a:r>
                        <a:rPr sz="1100" spc="25" dirty="0">
                          <a:solidFill>
                            <a:srgbClr val="231F20"/>
                          </a:solidFill>
                          <a:latin typeface="SimSun"/>
                          <a:cs typeface="SimSun"/>
                        </a:rPr>
                        <a:t>路權與規</a:t>
                      </a:r>
                      <a:r>
                        <a:rPr sz="1100" dirty="0">
                          <a:solidFill>
                            <a:srgbClr val="231F20"/>
                          </a:solidFill>
                          <a:latin typeface="SimSun"/>
                          <a:cs typeface="SimSun"/>
                        </a:rPr>
                        <a:t>定</a:t>
                      </a:r>
                      <a:r>
                        <a:rPr sz="1100" spc="-195" dirty="0">
                          <a:solidFill>
                            <a:srgbClr val="231F20"/>
                          </a:solidFill>
                          <a:latin typeface="SimSun"/>
                          <a:cs typeface="SimSun"/>
                        </a:rPr>
                        <a:t> </a:t>
                      </a:r>
                      <a:r>
                        <a:rPr sz="1100" dirty="0">
                          <a:solidFill>
                            <a:srgbClr val="231F20"/>
                          </a:solidFill>
                          <a:latin typeface="SimSun"/>
                          <a:cs typeface="SimSun"/>
                        </a:rPr>
                        <a:t>】</a:t>
                      </a:r>
                      <a:endParaRPr sz="1100">
                        <a:latin typeface="SimSun"/>
                        <a:cs typeface="SimSun"/>
                      </a:endParaRPr>
                    </a:p>
                  </a:txBody>
                  <a:tcPr marL="0" marR="0" marT="87630" marB="0">
                    <a:lnL w="6350">
                      <a:solidFill>
                        <a:srgbClr val="61A489"/>
                      </a:solidFill>
                      <a:prstDash val="solid"/>
                    </a:lnL>
                    <a:lnR w="9525">
                      <a:solidFill>
                        <a:srgbClr val="61A489"/>
                      </a:solidFill>
                      <a:prstDash val="solid"/>
                    </a:lnR>
                    <a:lnB w="6350">
                      <a:solidFill>
                        <a:srgbClr val="61A489"/>
                      </a:solidFill>
                      <a:prstDash val="solid"/>
                    </a:lnB>
                  </a:tcPr>
                </a:tc>
                <a:tc>
                  <a:txBody>
                    <a:bodyPr/>
                    <a:lstStyle/>
                    <a:p>
                      <a:pPr marL="111125" marR="51435">
                        <a:lnSpc>
                          <a:spcPct val="136300"/>
                        </a:lnSpc>
                        <a:spcBef>
                          <a:spcPts val="210"/>
                        </a:spcBef>
                      </a:pPr>
                      <a:r>
                        <a:rPr sz="1100" spc="0" dirty="0">
                          <a:solidFill>
                            <a:srgbClr val="231F20"/>
                          </a:solidFill>
                          <a:latin typeface="SimSun"/>
                          <a:cs typeface="SimSun"/>
                        </a:rPr>
                        <a:t>口語評</a:t>
                      </a:r>
                      <a:r>
                        <a:rPr sz="1100" spc="-55" dirty="0">
                          <a:solidFill>
                            <a:srgbClr val="231F20"/>
                          </a:solidFill>
                          <a:latin typeface="SimSun"/>
                          <a:cs typeface="SimSun"/>
                        </a:rPr>
                        <a:t>量</a:t>
                      </a:r>
                      <a:r>
                        <a:rPr sz="1100" dirty="0">
                          <a:solidFill>
                            <a:srgbClr val="231F20"/>
                          </a:solidFill>
                          <a:latin typeface="SimSun"/>
                          <a:cs typeface="SimSun"/>
                        </a:rPr>
                        <a:t>：  </a:t>
                      </a:r>
                      <a:r>
                        <a:rPr sz="1100" spc="350" dirty="0">
                          <a:solidFill>
                            <a:srgbClr val="231F20"/>
                          </a:solidFill>
                          <a:latin typeface="SimSun"/>
                          <a:cs typeface="SimSun"/>
                        </a:rPr>
                        <a:t>學生能</a:t>
                      </a:r>
                      <a:r>
                        <a:rPr sz="1100" dirty="0">
                          <a:solidFill>
                            <a:srgbClr val="231F20"/>
                          </a:solidFill>
                          <a:latin typeface="SimSun"/>
                          <a:cs typeface="SimSun"/>
                        </a:rPr>
                        <a:t>提 </a:t>
                      </a:r>
                      <a:r>
                        <a:rPr sz="1100" spc="350" dirty="0">
                          <a:solidFill>
                            <a:srgbClr val="231F20"/>
                          </a:solidFill>
                          <a:latin typeface="SimSun"/>
                          <a:cs typeface="SimSun"/>
                        </a:rPr>
                        <a:t>出異常</a:t>
                      </a:r>
                      <a:r>
                        <a:rPr sz="1100" dirty="0">
                          <a:solidFill>
                            <a:srgbClr val="231F20"/>
                          </a:solidFill>
                          <a:latin typeface="SimSun"/>
                          <a:cs typeface="SimSun"/>
                        </a:rPr>
                        <a:t>現 </a:t>
                      </a:r>
                      <a:r>
                        <a:rPr sz="1100" spc="350" dirty="0">
                          <a:solidFill>
                            <a:srgbClr val="231F20"/>
                          </a:solidFill>
                          <a:latin typeface="SimSun"/>
                          <a:cs typeface="SimSun"/>
                        </a:rPr>
                        <a:t>象與後</a:t>
                      </a:r>
                      <a:r>
                        <a:rPr sz="1100" dirty="0">
                          <a:solidFill>
                            <a:srgbClr val="231F20"/>
                          </a:solidFill>
                          <a:latin typeface="SimSun"/>
                          <a:cs typeface="SimSun"/>
                        </a:rPr>
                        <a:t>果 </a:t>
                      </a:r>
                      <a:r>
                        <a:rPr sz="1100" spc="0" dirty="0">
                          <a:solidFill>
                            <a:srgbClr val="231F20"/>
                          </a:solidFill>
                          <a:latin typeface="SimSun"/>
                          <a:cs typeface="SimSun"/>
                        </a:rPr>
                        <a:t>關係。</a:t>
                      </a:r>
                      <a:endParaRPr sz="1100">
                        <a:latin typeface="SimSun"/>
                        <a:cs typeface="SimSun"/>
                      </a:endParaRPr>
                    </a:p>
                  </a:txBody>
                  <a:tcPr marL="0" marR="0" marT="26670" marB="0">
                    <a:lnL w="9525">
                      <a:solidFill>
                        <a:srgbClr val="61A489"/>
                      </a:solidFill>
                      <a:prstDash val="solid"/>
                    </a:lnL>
                    <a:lnR w="9525">
                      <a:solidFill>
                        <a:srgbClr val="61A489"/>
                      </a:solidFill>
                      <a:prstDash val="solid"/>
                    </a:lnR>
                    <a:lnB w="6350">
                      <a:solidFill>
                        <a:srgbClr val="61A489"/>
                      </a:solidFill>
                      <a:prstDash val="solid"/>
                    </a:lnB>
                  </a:tcPr>
                </a:tc>
                <a:tc>
                  <a:txBody>
                    <a:bodyPr/>
                    <a:lstStyle/>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pPr>
                      <a:endParaRPr sz="3100">
                        <a:latin typeface="Times New Roman"/>
                        <a:cs typeface="Times New Roman"/>
                      </a:endParaRPr>
                    </a:p>
                    <a:p>
                      <a:pPr>
                        <a:lnSpc>
                          <a:spcPct val="100000"/>
                        </a:lnSpc>
                        <a:spcBef>
                          <a:spcPts val="35"/>
                        </a:spcBef>
                      </a:pPr>
                      <a:endParaRPr sz="4100">
                        <a:latin typeface="Times New Roman"/>
                        <a:cs typeface="Times New Roman"/>
                      </a:endParaRPr>
                    </a:p>
                    <a:p>
                      <a:pPr marR="314325" algn="r">
                        <a:lnSpc>
                          <a:spcPct val="100000"/>
                        </a:lnSpc>
                      </a:pPr>
                      <a:r>
                        <a:rPr sz="1100" dirty="0">
                          <a:solidFill>
                            <a:srgbClr val="231F20"/>
                          </a:solidFill>
                          <a:latin typeface="Arial"/>
                          <a:cs typeface="Arial"/>
                        </a:rPr>
                        <a:t>10</a:t>
                      </a:r>
                      <a:r>
                        <a:rPr sz="1100" spc="-105" dirty="0">
                          <a:solidFill>
                            <a:srgbClr val="231F20"/>
                          </a:solidFill>
                          <a:latin typeface="Arial"/>
                          <a:cs typeface="Arial"/>
                        </a:rPr>
                        <a:t> </a:t>
                      </a:r>
                      <a:r>
                        <a:rPr sz="1100" spc="0" dirty="0">
                          <a:solidFill>
                            <a:srgbClr val="231F20"/>
                          </a:solidFill>
                          <a:latin typeface="SimSun"/>
                          <a:cs typeface="SimSun"/>
                        </a:rPr>
                        <a:t>分鐘</a:t>
                      </a:r>
                      <a:endParaRPr sz="1100">
                        <a:latin typeface="SimSun"/>
                        <a:cs typeface="SimSun"/>
                      </a:endParaRPr>
                    </a:p>
                  </a:txBody>
                  <a:tcPr marL="0" marR="0" marT="0" marB="0">
                    <a:lnL w="9525">
                      <a:solidFill>
                        <a:srgbClr val="61A489"/>
                      </a:solidFill>
                      <a:prstDash val="solid"/>
                    </a:lnL>
                    <a:lnR w="6350">
                      <a:solidFill>
                        <a:srgbClr val="61A489"/>
                      </a:solidFill>
                      <a:prstDash val="solid"/>
                    </a:lnR>
                    <a:lnB w="6350">
                      <a:solidFill>
                        <a:srgbClr val="61A489"/>
                      </a:solidFill>
                      <a:prstDash val="solid"/>
                    </a:lnB>
                  </a:tcPr>
                </a:tc>
                <a:extLst>
                  <a:ext uri="{0D108BD9-81ED-4DB2-BD59-A6C34878D82A}">
                    <a16:rowId xmlns:a16="http://schemas.microsoft.com/office/drawing/2014/main" val="10001"/>
                  </a:ext>
                </a:extLst>
              </a:tr>
            </a:tbl>
          </a:graphicData>
        </a:graphic>
      </p:graphicFrame>
      <p:sp>
        <p:nvSpPr>
          <p:cNvPr id="16" name="object 16"/>
          <p:cNvSpPr/>
          <p:nvPr/>
        </p:nvSpPr>
        <p:spPr>
          <a:xfrm>
            <a:off x="1411038" y="5418003"/>
            <a:ext cx="3315923" cy="3293999"/>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1411033" y="5417997"/>
            <a:ext cx="3315970" cy="3294379"/>
          </a:xfrm>
          <a:custGeom>
            <a:avLst/>
            <a:gdLst/>
            <a:ahLst/>
            <a:cxnLst/>
            <a:rect l="l" t="t" r="r" b="b"/>
            <a:pathLst>
              <a:path w="3315970" h="3294379">
                <a:moveTo>
                  <a:pt x="0" y="3293999"/>
                </a:moveTo>
                <a:lnTo>
                  <a:pt x="3315919" y="3293999"/>
                </a:lnTo>
                <a:lnTo>
                  <a:pt x="3315919" y="0"/>
                </a:lnTo>
                <a:lnTo>
                  <a:pt x="0" y="0"/>
                </a:lnTo>
                <a:lnTo>
                  <a:pt x="0" y="3293999"/>
                </a:lnTo>
                <a:close/>
              </a:path>
            </a:pathLst>
          </a:custGeom>
          <a:ln w="3594">
            <a:solidFill>
              <a:srgbClr val="6D6E71"/>
            </a:solidFill>
          </a:ln>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2429</Words>
  <Application>Microsoft Office PowerPoint</Application>
  <PresentationFormat>自訂</PresentationFormat>
  <Paragraphs>893</Paragraphs>
  <Slides>36</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36</vt:i4>
      </vt:variant>
    </vt:vector>
  </HeadingPairs>
  <TitlesOfParts>
    <vt:vector size="44" baseType="lpstr">
      <vt:lpstr>MS UI Gothic</vt:lpstr>
      <vt:lpstr>SimSun</vt:lpstr>
      <vt:lpstr>Yu Gothic UI</vt:lpstr>
      <vt:lpstr>微軟正黑體</vt:lpstr>
      <vt:lpstr>Arial</vt:lpstr>
      <vt:lpstr>Calibri</vt:lpstr>
      <vt:lpstr>Times New Roman</vt:lpstr>
      <vt:lpstr>Office Theme</vt:lpstr>
      <vt:lpstr>交通安全補充教材手冊</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交通安全補充教材手冊</dc:title>
  <cp:lastModifiedBy>教務處</cp:lastModifiedBy>
  <cp:revision>1</cp:revision>
  <dcterms:created xsi:type="dcterms:W3CDTF">2023-11-15T00:47:15Z</dcterms:created>
  <dcterms:modified xsi:type="dcterms:W3CDTF">2023-11-15T00:47:49Z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2023-10-28T00:00:00Z</vt:filetime>
  </property>
  <property fmtid="{D5CDD505-2E9C-101B-9397-08002B2CF9AE}" pid="3" name="Creator">
    <vt:lpwstr>Adobe InDesign 17.1 (Macintosh)</vt:lpwstr>
  </property>
  <property fmtid="{D5CDD505-2E9C-101B-9397-08002B2CF9AE}" pid="4" name="LastSaved">
    <vt:filetime>2023-11-15T00:00:00Z</vt:filetime>
  </property>
</Properties>
</file>